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 id="2147483666" r:id="rId6"/>
    <p:sldMasterId id="2147483677" r:id="rId7"/>
    <p:sldMasterId id="2147483686" r:id="rId8"/>
  </p:sldMasterIdLst>
  <p:notesMasterIdLst>
    <p:notesMasterId r:id="rId71"/>
  </p:notesMasterIdLst>
  <p:sldIdLst>
    <p:sldId id="256" r:id="rId9"/>
    <p:sldId id="401" r:id="rId10"/>
    <p:sldId id="402" r:id="rId11"/>
    <p:sldId id="448" r:id="rId12"/>
    <p:sldId id="376" r:id="rId13"/>
    <p:sldId id="330" r:id="rId14"/>
    <p:sldId id="340" r:id="rId15"/>
    <p:sldId id="482" r:id="rId16"/>
    <p:sldId id="484" r:id="rId17"/>
    <p:sldId id="483" r:id="rId18"/>
    <p:sldId id="403" r:id="rId19"/>
    <p:sldId id="348" r:id="rId20"/>
    <p:sldId id="414" r:id="rId21"/>
    <p:sldId id="349" r:id="rId22"/>
    <p:sldId id="416" r:id="rId23"/>
    <p:sldId id="486" r:id="rId24"/>
    <p:sldId id="487" r:id="rId25"/>
    <p:sldId id="488" r:id="rId26"/>
    <p:sldId id="489" r:id="rId27"/>
    <p:sldId id="490" r:id="rId28"/>
    <p:sldId id="479" r:id="rId29"/>
    <p:sldId id="421" r:id="rId30"/>
    <p:sldId id="420" r:id="rId31"/>
    <p:sldId id="493" r:id="rId32"/>
    <p:sldId id="422" r:id="rId33"/>
    <p:sldId id="491" r:id="rId34"/>
    <p:sldId id="492" r:id="rId35"/>
    <p:sldId id="417" r:id="rId36"/>
    <p:sldId id="341" r:id="rId37"/>
    <p:sldId id="494" r:id="rId38"/>
    <p:sldId id="419" r:id="rId39"/>
    <p:sldId id="404" r:id="rId40"/>
    <p:sldId id="425" r:id="rId41"/>
    <p:sldId id="303" r:id="rId42"/>
    <p:sldId id="426" r:id="rId43"/>
    <p:sldId id="427" r:id="rId44"/>
    <p:sldId id="359" r:id="rId45"/>
    <p:sldId id="357" r:id="rId46"/>
    <p:sldId id="291" r:id="rId47"/>
    <p:sldId id="354" r:id="rId48"/>
    <p:sldId id="428" r:id="rId49"/>
    <p:sldId id="342" r:id="rId50"/>
    <p:sldId id="343" r:id="rId51"/>
    <p:sldId id="344" r:id="rId52"/>
    <p:sldId id="481" r:id="rId53"/>
    <p:sldId id="480" r:id="rId54"/>
    <p:sldId id="345" r:id="rId55"/>
    <p:sldId id="430" r:id="rId56"/>
    <p:sldId id="431" r:id="rId57"/>
    <p:sldId id="405" r:id="rId58"/>
    <p:sldId id="352" r:id="rId59"/>
    <p:sldId id="351" r:id="rId60"/>
    <p:sldId id="437" r:id="rId61"/>
    <p:sldId id="436" r:id="rId62"/>
    <p:sldId id="495" r:id="rId63"/>
    <p:sldId id="439" r:id="rId64"/>
    <p:sldId id="438" r:id="rId65"/>
    <p:sldId id="470" r:id="rId66"/>
    <p:sldId id="353" r:id="rId67"/>
    <p:sldId id="471" r:id="rId68"/>
    <p:sldId id="485" r:id="rId69"/>
    <p:sldId id="44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7F7F7F"/>
    <a:srgbClr val="F5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1" autoAdjust="0"/>
    <p:restoredTop sz="58480" autoAdjust="0"/>
  </p:normalViewPr>
  <p:slideViewPr>
    <p:cSldViewPr snapToGrid="0">
      <p:cViewPr varScale="1">
        <p:scale>
          <a:sx n="127" d="100"/>
          <a:sy n="127" d="100"/>
        </p:scale>
        <p:origin x="4832" y="192"/>
      </p:cViewPr>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p:cViewPr varScale="1">
        <p:scale>
          <a:sx n="63" d="100"/>
          <a:sy n="63" d="100"/>
        </p:scale>
        <p:origin x="3206"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60CAE-8AAB-41CC-9625-25C689E7094A}" type="doc">
      <dgm:prSet loTypeId="urn:microsoft.com/office/officeart/2005/8/layout/target3" loCatId="relationship" qsTypeId="urn:microsoft.com/office/officeart/2005/8/quickstyle/3d3" qsCatId="3D" csTypeId="urn:microsoft.com/office/officeart/2005/8/colors/accent2_5" csCatId="accent2" phldr="1"/>
      <dgm:spPr/>
      <dgm:t>
        <a:bodyPr/>
        <a:lstStyle/>
        <a:p>
          <a:endParaRPr lang="en-US"/>
        </a:p>
      </dgm:t>
    </dgm:pt>
    <dgm:pt modelId="{826ACEB9-DF70-459F-833B-3948E0A85A96}">
      <dgm:prSet phldrT="[Text]"/>
      <dgm:spPr/>
      <dgm:t>
        <a:bodyPr/>
        <a:lstStyle/>
        <a:p>
          <a:pPr algn="l"/>
          <a:r>
            <a:rPr lang="en-US" dirty="0"/>
            <a:t>Higher doses of opioids offer increased access to lethal means</a:t>
          </a:r>
        </a:p>
      </dgm:t>
    </dgm:pt>
    <dgm:pt modelId="{510859BC-A2AC-4866-B756-337526FC4F95}" type="parTrans" cxnId="{15F4EB71-8AA8-4385-96FE-38D3276B96EA}">
      <dgm:prSet/>
      <dgm:spPr/>
      <dgm:t>
        <a:bodyPr/>
        <a:lstStyle/>
        <a:p>
          <a:endParaRPr lang="en-US"/>
        </a:p>
      </dgm:t>
    </dgm:pt>
    <dgm:pt modelId="{C233C63F-7B08-45C1-9C3F-91A1F9899AC5}" type="sibTrans" cxnId="{15F4EB71-8AA8-4385-96FE-38D3276B96EA}">
      <dgm:prSet/>
      <dgm:spPr/>
      <dgm:t>
        <a:bodyPr/>
        <a:lstStyle/>
        <a:p>
          <a:endParaRPr lang="en-US"/>
        </a:p>
      </dgm:t>
    </dgm:pt>
    <dgm:pt modelId="{3DDB05AB-FC37-4E94-A0F1-B2EC45FE60BC}">
      <dgm:prSet phldrT="[Text]"/>
      <dgm:spPr/>
      <dgm:t>
        <a:bodyPr/>
        <a:lstStyle/>
        <a:p>
          <a:pPr algn="l"/>
          <a:r>
            <a:rPr lang="en-US" dirty="0"/>
            <a:t>Opiates have disinhibiting effects, increasing the likelihood of acting on suicide impulses</a:t>
          </a:r>
        </a:p>
      </dgm:t>
    </dgm:pt>
    <dgm:pt modelId="{FCFCE2D1-45CE-4C4A-B699-6A4335813B3C}" type="parTrans" cxnId="{22D1C35E-913E-449F-AFAA-A49EDA0E772E}">
      <dgm:prSet/>
      <dgm:spPr/>
      <dgm:t>
        <a:bodyPr/>
        <a:lstStyle/>
        <a:p>
          <a:endParaRPr lang="en-US"/>
        </a:p>
      </dgm:t>
    </dgm:pt>
    <dgm:pt modelId="{B69A55A2-4216-49F9-AC99-563101C52902}" type="sibTrans" cxnId="{22D1C35E-913E-449F-AFAA-A49EDA0E772E}">
      <dgm:prSet/>
      <dgm:spPr/>
      <dgm:t>
        <a:bodyPr/>
        <a:lstStyle/>
        <a:p>
          <a:endParaRPr lang="en-US"/>
        </a:p>
      </dgm:t>
    </dgm:pt>
    <dgm:pt modelId="{EC5895CD-F174-4E94-8697-E22FDAB7AA00}">
      <dgm:prSet phldrT="[Text]"/>
      <dgm:spPr/>
      <dgm:t>
        <a:bodyPr/>
        <a:lstStyle/>
        <a:p>
          <a:pPr algn="l"/>
          <a:r>
            <a:rPr lang="en-US" dirty="0"/>
            <a:t>People who take higher risk doses share other characteristics that explain the link with suicide</a:t>
          </a:r>
        </a:p>
      </dgm:t>
    </dgm:pt>
    <dgm:pt modelId="{47A05FBE-5CC4-4F24-A48B-44169027027D}" type="parTrans" cxnId="{9DBB7DC2-B72F-4B4B-91E7-7E9CE3C3F245}">
      <dgm:prSet/>
      <dgm:spPr/>
      <dgm:t>
        <a:bodyPr/>
        <a:lstStyle/>
        <a:p>
          <a:endParaRPr lang="en-US"/>
        </a:p>
      </dgm:t>
    </dgm:pt>
    <dgm:pt modelId="{A9ABBBB8-4B54-4FE4-A2C4-CAB75C6877C4}" type="sibTrans" cxnId="{9DBB7DC2-B72F-4B4B-91E7-7E9CE3C3F245}">
      <dgm:prSet/>
      <dgm:spPr/>
      <dgm:t>
        <a:bodyPr/>
        <a:lstStyle/>
        <a:p>
          <a:endParaRPr lang="en-US"/>
        </a:p>
      </dgm:t>
    </dgm:pt>
    <dgm:pt modelId="{D2093427-224D-407F-86A6-E17CB8523BF7}" type="pres">
      <dgm:prSet presAssocID="{36360CAE-8AAB-41CC-9625-25C689E7094A}" presName="Name0" presStyleCnt="0">
        <dgm:presLayoutVars>
          <dgm:chMax val="7"/>
          <dgm:dir/>
          <dgm:animLvl val="lvl"/>
          <dgm:resizeHandles val="exact"/>
        </dgm:presLayoutVars>
      </dgm:prSet>
      <dgm:spPr/>
    </dgm:pt>
    <dgm:pt modelId="{77F622A3-3737-4CD0-AFB2-CA47C0196792}" type="pres">
      <dgm:prSet presAssocID="{826ACEB9-DF70-459F-833B-3948E0A85A96}" presName="circle1" presStyleLbl="node1" presStyleIdx="0" presStyleCnt="3"/>
      <dgm:spPr/>
    </dgm:pt>
    <dgm:pt modelId="{1295BC28-6C47-4CE7-B398-5A6C8FE53454}" type="pres">
      <dgm:prSet presAssocID="{826ACEB9-DF70-459F-833B-3948E0A85A96}" presName="space" presStyleCnt="0"/>
      <dgm:spPr/>
    </dgm:pt>
    <dgm:pt modelId="{47FECCBF-D874-45AC-A088-1129CE0AEC8C}" type="pres">
      <dgm:prSet presAssocID="{826ACEB9-DF70-459F-833B-3948E0A85A96}" presName="rect1" presStyleLbl="alignAcc1" presStyleIdx="0" presStyleCnt="3"/>
      <dgm:spPr/>
    </dgm:pt>
    <dgm:pt modelId="{6B65AAE3-6447-401D-BB09-84A6322B9EA8}" type="pres">
      <dgm:prSet presAssocID="{3DDB05AB-FC37-4E94-A0F1-B2EC45FE60BC}" presName="vertSpace2" presStyleLbl="node1" presStyleIdx="0" presStyleCnt="3"/>
      <dgm:spPr/>
    </dgm:pt>
    <dgm:pt modelId="{FC2C32D0-ADDF-462E-ABF4-AE96A50E64DF}" type="pres">
      <dgm:prSet presAssocID="{3DDB05AB-FC37-4E94-A0F1-B2EC45FE60BC}" presName="circle2" presStyleLbl="node1" presStyleIdx="1" presStyleCnt="3"/>
      <dgm:spPr/>
    </dgm:pt>
    <dgm:pt modelId="{E750D4C0-C9F2-496E-AC1F-747A5E6C4538}" type="pres">
      <dgm:prSet presAssocID="{3DDB05AB-FC37-4E94-A0F1-B2EC45FE60BC}" presName="rect2" presStyleLbl="alignAcc1" presStyleIdx="1" presStyleCnt="3"/>
      <dgm:spPr/>
    </dgm:pt>
    <dgm:pt modelId="{49D5AB4A-761B-4F40-8575-8B0043CB266B}" type="pres">
      <dgm:prSet presAssocID="{EC5895CD-F174-4E94-8697-E22FDAB7AA00}" presName="vertSpace3" presStyleLbl="node1" presStyleIdx="1" presStyleCnt="3"/>
      <dgm:spPr/>
    </dgm:pt>
    <dgm:pt modelId="{D62AEF01-0B33-4F08-AED8-2654EBB63C41}" type="pres">
      <dgm:prSet presAssocID="{EC5895CD-F174-4E94-8697-E22FDAB7AA00}" presName="circle3" presStyleLbl="node1" presStyleIdx="2" presStyleCnt="3"/>
      <dgm:spPr/>
    </dgm:pt>
    <dgm:pt modelId="{4C9B41CB-11F5-4908-B5EE-ABD990E5B6A2}" type="pres">
      <dgm:prSet presAssocID="{EC5895CD-F174-4E94-8697-E22FDAB7AA00}" presName="rect3" presStyleLbl="alignAcc1" presStyleIdx="2" presStyleCnt="3"/>
      <dgm:spPr/>
    </dgm:pt>
    <dgm:pt modelId="{FC26061B-26DC-4032-B01D-8E3AE3AAFD1F}" type="pres">
      <dgm:prSet presAssocID="{826ACEB9-DF70-459F-833B-3948E0A85A96}" presName="rect1ParTxNoCh" presStyleLbl="alignAcc1" presStyleIdx="2" presStyleCnt="3">
        <dgm:presLayoutVars>
          <dgm:chMax val="1"/>
          <dgm:bulletEnabled val="1"/>
        </dgm:presLayoutVars>
      </dgm:prSet>
      <dgm:spPr/>
    </dgm:pt>
    <dgm:pt modelId="{DBD4C9F2-ABB0-4C14-B32A-386727C01A39}" type="pres">
      <dgm:prSet presAssocID="{3DDB05AB-FC37-4E94-A0F1-B2EC45FE60BC}" presName="rect2ParTxNoCh" presStyleLbl="alignAcc1" presStyleIdx="2" presStyleCnt="3">
        <dgm:presLayoutVars>
          <dgm:chMax val="1"/>
          <dgm:bulletEnabled val="1"/>
        </dgm:presLayoutVars>
      </dgm:prSet>
      <dgm:spPr/>
    </dgm:pt>
    <dgm:pt modelId="{3B00F8EA-99DB-40C0-BD96-DCB76BF32C41}" type="pres">
      <dgm:prSet presAssocID="{EC5895CD-F174-4E94-8697-E22FDAB7AA00}" presName="rect3ParTxNoCh" presStyleLbl="alignAcc1" presStyleIdx="2" presStyleCnt="3">
        <dgm:presLayoutVars>
          <dgm:chMax val="1"/>
          <dgm:bulletEnabled val="1"/>
        </dgm:presLayoutVars>
      </dgm:prSet>
      <dgm:spPr/>
    </dgm:pt>
  </dgm:ptLst>
  <dgm:cxnLst>
    <dgm:cxn modelId="{0E30412A-245D-4638-B8BA-5D805493F4B0}" type="presOf" srcId="{826ACEB9-DF70-459F-833B-3948E0A85A96}" destId="{47FECCBF-D874-45AC-A088-1129CE0AEC8C}" srcOrd="0" destOrd="0" presId="urn:microsoft.com/office/officeart/2005/8/layout/target3"/>
    <dgm:cxn modelId="{AC1A023F-306E-431C-8D13-A570F74CC38F}" type="presOf" srcId="{EC5895CD-F174-4E94-8697-E22FDAB7AA00}" destId="{3B00F8EA-99DB-40C0-BD96-DCB76BF32C41}" srcOrd="1" destOrd="0" presId="urn:microsoft.com/office/officeart/2005/8/layout/target3"/>
    <dgm:cxn modelId="{C067274B-74D9-4BBD-98B5-72F5CD8842A5}" type="presOf" srcId="{3DDB05AB-FC37-4E94-A0F1-B2EC45FE60BC}" destId="{E750D4C0-C9F2-496E-AC1F-747A5E6C4538}" srcOrd="0" destOrd="0" presId="urn:microsoft.com/office/officeart/2005/8/layout/target3"/>
    <dgm:cxn modelId="{22D1C35E-913E-449F-AFAA-A49EDA0E772E}" srcId="{36360CAE-8AAB-41CC-9625-25C689E7094A}" destId="{3DDB05AB-FC37-4E94-A0F1-B2EC45FE60BC}" srcOrd="1" destOrd="0" parTransId="{FCFCE2D1-45CE-4C4A-B699-6A4335813B3C}" sibTransId="{B69A55A2-4216-49F9-AC99-563101C52902}"/>
    <dgm:cxn modelId="{15F4EB71-8AA8-4385-96FE-38D3276B96EA}" srcId="{36360CAE-8AAB-41CC-9625-25C689E7094A}" destId="{826ACEB9-DF70-459F-833B-3948E0A85A96}" srcOrd="0" destOrd="0" parTransId="{510859BC-A2AC-4866-B756-337526FC4F95}" sibTransId="{C233C63F-7B08-45C1-9C3F-91A1F9899AC5}"/>
    <dgm:cxn modelId="{5F097981-10C0-4796-9146-164583525B1A}" type="presOf" srcId="{36360CAE-8AAB-41CC-9625-25C689E7094A}" destId="{D2093427-224D-407F-86A6-E17CB8523BF7}" srcOrd="0" destOrd="0" presId="urn:microsoft.com/office/officeart/2005/8/layout/target3"/>
    <dgm:cxn modelId="{D4ADF596-55F9-4302-8F20-876562F3A1D6}" type="presOf" srcId="{826ACEB9-DF70-459F-833B-3948E0A85A96}" destId="{FC26061B-26DC-4032-B01D-8E3AE3AAFD1F}" srcOrd="1" destOrd="0" presId="urn:microsoft.com/office/officeart/2005/8/layout/target3"/>
    <dgm:cxn modelId="{9DBB7DC2-B72F-4B4B-91E7-7E9CE3C3F245}" srcId="{36360CAE-8AAB-41CC-9625-25C689E7094A}" destId="{EC5895CD-F174-4E94-8697-E22FDAB7AA00}" srcOrd="2" destOrd="0" parTransId="{47A05FBE-5CC4-4F24-A48B-44169027027D}" sibTransId="{A9ABBBB8-4B54-4FE4-A2C4-CAB75C6877C4}"/>
    <dgm:cxn modelId="{9BE27AE3-319D-44EE-962F-2DA68BD64EE5}" type="presOf" srcId="{EC5895CD-F174-4E94-8697-E22FDAB7AA00}" destId="{4C9B41CB-11F5-4908-B5EE-ABD990E5B6A2}" srcOrd="0" destOrd="0" presId="urn:microsoft.com/office/officeart/2005/8/layout/target3"/>
    <dgm:cxn modelId="{E3E611E9-71ED-4973-91A2-3AC970E3FA22}" type="presOf" srcId="{3DDB05AB-FC37-4E94-A0F1-B2EC45FE60BC}" destId="{DBD4C9F2-ABB0-4C14-B32A-386727C01A39}" srcOrd="1" destOrd="0" presId="urn:microsoft.com/office/officeart/2005/8/layout/target3"/>
    <dgm:cxn modelId="{990FF2A9-1D7E-4EEC-9C17-20B27A09BBB9}" type="presParOf" srcId="{D2093427-224D-407F-86A6-E17CB8523BF7}" destId="{77F622A3-3737-4CD0-AFB2-CA47C0196792}" srcOrd="0" destOrd="0" presId="urn:microsoft.com/office/officeart/2005/8/layout/target3"/>
    <dgm:cxn modelId="{D743C5F3-514E-4971-AB65-39DCF787EFF8}" type="presParOf" srcId="{D2093427-224D-407F-86A6-E17CB8523BF7}" destId="{1295BC28-6C47-4CE7-B398-5A6C8FE53454}" srcOrd="1" destOrd="0" presId="urn:microsoft.com/office/officeart/2005/8/layout/target3"/>
    <dgm:cxn modelId="{F6B18D3C-0A7E-4734-B1D5-AC288237A75F}" type="presParOf" srcId="{D2093427-224D-407F-86A6-E17CB8523BF7}" destId="{47FECCBF-D874-45AC-A088-1129CE0AEC8C}" srcOrd="2" destOrd="0" presId="urn:microsoft.com/office/officeart/2005/8/layout/target3"/>
    <dgm:cxn modelId="{719EF440-A7EE-4C42-921D-170EA7C980DD}" type="presParOf" srcId="{D2093427-224D-407F-86A6-E17CB8523BF7}" destId="{6B65AAE3-6447-401D-BB09-84A6322B9EA8}" srcOrd="3" destOrd="0" presId="urn:microsoft.com/office/officeart/2005/8/layout/target3"/>
    <dgm:cxn modelId="{73BD1EB1-AFD5-4585-BD7D-5296B559CCAE}" type="presParOf" srcId="{D2093427-224D-407F-86A6-E17CB8523BF7}" destId="{FC2C32D0-ADDF-462E-ABF4-AE96A50E64DF}" srcOrd="4" destOrd="0" presId="urn:microsoft.com/office/officeart/2005/8/layout/target3"/>
    <dgm:cxn modelId="{02E034C9-C997-4C73-8C5F-EEF6839B6B55}" type="presParOf" srcId="{D2093427-224D-407F-86A6-E17CB8523BF7}" destId="{E750D4C0-C9F2-496E-AC1F-747A5E6C4538}" srcOrd="5" destOrd="0" presId="urn:microsoft.com/office/officeart/2005/8/layout/target3"/>
    <dgm:cxn modelId="{80968614-6221-47EB-8791-0D77A4865964}" type="presParOf" srcId="{D2093427-224D-407F-86A6-E17CB8523BF7}" destId="{49D5AB4A-761B-4F40-8575-8B0043CB266B}" srcOrd="6" destOrd="0" presId="urn:microsoft.com/office/officeart/2005/8/layout/target3"/>
    <dgm:cxn modelId="{4CF4F3C2-E998-44F9-9289-88F01A631BBD}" type="presParOf" srcId="{D2093427-224D-407F-86A6-E17CB8523BF7}" destId="{D62AEF01-0B33-4F08-AED8-2654EBB63C41}" srcOrd="7" destOrd="0" presId="urn:microsoft.com/office/officeart/2005/8/layout/target3"/>
    <dgm:cxn modelId="{3F726C72-9186-4F24-BA3B-6BE34D344602}" type="presParOf" srcId="{D2093427-224D-407F-86A6-E17CB8523BF7}" destId="{4C9B41CB-11F5-4908-B5EE-ABD990E5B6A2}" srcOrd="8" destOrd="0" presId="urn:microsoft.com/office/officeart/2005/8/layout/target3"/>
    <dgm:cxn modelId="{45D03F90-1C9B-42DC-879A-25446501F515}" type="presParOf" srcId="{D2093427-224D-407F-86A6-E17CB8523BF7}" destId="{FC26061B-26DC-4032-B01D-8E3AE3AAFD1F}" srcOrd="9" destOrd="0" presId="urn:microsoft.com/office/officeart/2005/8/layout/target3"/>
    <dgm:cxn modelId="{B98893A5-30A0-456E-9186-F14E0208D8AC}" type="presParOf" srcId="{D2093427-224D-407F-86A6-E17CB8523BF7}" destId="{DBD4C9F2-ABB0-4C14-B32A-386727C01A39}" srcOrd="10" destOrd="0" presId="urn:microsoft.com/office/officeart/2005/8/layout/target3"/>
    <dgm:cxn modelId="{8ADE5169-7A6D-48D2-BC4F-D7A903FA35B1}" type="presParOf" srcId="{D2093427-224D-407F-86A6-E17CB8523BF7}" destId="{3B00F8EA-99DB-40C0-BD96-DCB76BF32C41}"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622A3-3737-4CD0-AFB2-CA47C0196792}">
      <dsp:nvSpPr>
        <dsp:cNvPr id="0" name=""/>
        <dsp:cNvSpPr/>
      </dsp:nvSpPr>
      <dsp:spPr>
        <a:xfrm>
          <a:off x="0" y="0"/>
          <a:ext cx="4430135" cy="4430135"/>
        </a:xfrm>
        <a:prstGeom prst="pie">
          <a:avLst>
            <a:gd name="adj1" fmla="val 5400000"/>
            <a:gd name="adj2" fmla="val 16200000"/>
          </a:avLst>
        </a:prstGeom>
        <a:solidFill>
          <a:schemeClr val="accen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7FECCBF-D874-45AC-A088-1129CE0AEC8C}">
      <dsp:nvSpPr>
        <dsp:cNvPr id="0" name=""/>
        <dsp:cNvSpPr/>
      </dsp:nvSpPr>
      <dsp:spPr>
        <a:xfrm>
          <a:off x="2215067" y="0"/>
          <a:ext cx="7641142" cy="443013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Higher doses of opioids offer increased access to lethal means</a:t>
          </a:r>
        </a:p>
      </dsp:txBody>
      <dsp:txXfrm>
        <a:off x="2215067" y="0"/>
        <a:ext cx="7641142" cy="1329043"/>
      </dsp:txXfrm>
    </dsp:sp>
    <dsp:sp modelId="{FC2C32D0-ADDF-462E-ABF4-AE96A50E64DF}">
      <dsp:nvSpPr>
        <dsp:cNvPr id="0" name=""/>
        <dsp:cNvSpPr/>
      </dsp:nvSpPr>
      <dsp:spPr>
        <a:xfrm>
          <a:off x="775275" y="1329043"/>
          <a:ext cx="2879584" cy="2879584"/>
        </a:xfrm>
        <a:prstGeom prst="pie">
          <a:avLst>
            <a:gd name="adj1" fmla="val 5400000"/>
            <a:gd name="adj2" fmla="val 16200000"/>
          </a:avLst>
        </a:prstGeom>
        <a:solidFill>
          <a:schemeClr val="accent2">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750D4C0-C9F2-496E-AC1F-747A5E6C4538}">
      <dsp:nvSpPr>
        <dsp:cNvPr id="0" name=""/>
        <dsp:cNvSpPr/>
      </dsp:nvSpPr>
      <dsp:spPr>
        <a:xfrm>
          <a:off x="2215067" y="1329043"/>
          <a:ext cx="7641142" cy="287958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Opiates have disinhibiting effects, increasing the likelihood of acting on suicide impulses</a:t>
          </a:r>
        </a:p>
      </dsp:txBody>
      <dsp:txXfrm>
        <a:off x="2215067" y="1329043"/>
        <a:ext cx="7641142" cy="1329038"/>
      </dsp:txXfrm>
    </dsp:sp>
    <dsp:sp modelId="{D62AEF01-0B33-4F08-AED8-2654EBB63C41}">
      <dsp:nvSpPr>
        <dsp:cNvPr id="0" name=""/>
        <dsp:cNvSpPr/>
      </dsp:nvSpPr>
      <dsp:spPr>
        <a:xfrm>
          <a:off x="1550547" y="2658082"/>
          <a:ext cx="1329039" cy="1329039"/>
        </a:xfrm>
        <a:prstGeom prst="pie">
          <a:avLst>
            <a:gd name="adj1" fmla="val 5400000"/>
            <a:gd name="adj2" fmla="val 16200000"/>
          </a:avLst>
        </a:prstGeom>
        <a:solidFill>
          <a:schemeClr val="accent2">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9B41CB-11F5-4908-B5EE-ABD990E5B6A2}">
      <dsp:nvSpPr>
        <dsp:cNvPr id="0" name=""/>
        <dsp:cNvSpPr/>
      </dsp:nvSpPr>
      <dsp:spPr>
        <a:xfrm>
          <a:off x="2215067" y="2658082"/>
          <a:ext cx="7641142" cy="1329039"/>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People who take higher risk doses share other characteristics that explain the link with suicide</a:t>
          </a:r>
        </a:p>
      </dsp:txBody>
      <dsp:txXfrm>
        <a:off x="2215067" y="2658082"/>
        <a:ext cx="7641142" cy="132903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81DEBC-CA73-F642-A238-8CD459E05DC6}" type="datetimeFigureOut">
              <a:rPr lang="en-US" smtClean="0"/>
              <a:t>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730A5-E118-DD43-8C03-06ED1FCE0900}" type="slidenum">
              <a:rPr lang="en-US" smtClean="0"/>
              <a:t>‹#›</a:t>
            </a:fld>
            <a:endParaRPr lang="en-US"/>
          </a:p>
        </p:txBody>
      </p:sp>
    </p:spTree>
    <p:extLst>
      <p:ext uri="{BB962C8B-B14F-4D97-AF65-F5344CB8AC3E}">
        <p14:creationId xmlns:p14="http://schemas.microsoft.com/office/powerpoint/2010/main" val="302642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aceresponse.org/who_we_are/ACE-Study_43_pg.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dc.gov/violenceprevention/childabuseandneglect/consequence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positivepsychology.com/compassion-fatigue/"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100" b="0" i="0" u="none" strike="noStrike" kern="1200" dirty="0">
                <a:solidFill>
                  <a:schemeClr val="tx1"/>
                </a:solidFill>
                <a:effectLst/>
                <a:latin typeface="+mn-lt"/>
                <a:ea typeface="+mn-ea"/>
                <a:cs typeface="+mn-cs"/>
              </a:rPr>
              <a:t>Pathways to Crisis Services (PICS) Curriculum Infusion Packages (CIPs) are a product for educators and trainers developed in 2022/2023 by the Center for the Application of Substance Abuse Technologies (CASAT). The main developers of crisis services materials are April Lang-Barroga, LMFT, LCADC, NCC, and Bianca D. McCall, LMFT. Additional guidance and editing support were provided by, Terra Hamblin, MA, Nancy Roget, MS, and Sophia Graham, BS. </a:t>
            </a:r>
          </a:p>
          <a:p>
            <a:pPr rtl="0"/>
            <a:endParaRPr lang="en-US" sz="1100" b="0" dirty="0">
              <a:effectLst/>
            </a:endParaRPr>
          </a:p>
          <a:p>
            <a:pPr rtl="0"/>
            <a:r>
              <a:rPr lang="en-US" sz="1100" b="0" i="0" u="none" strike="noStrike" kern="1200" dirty="0">
                <a:solidFill>
                  <a:schemeClr val="tx1"/>
                </a:solidFill>
                <a:effectLst/>
                <a:latin typeface="+mn-lt"/>
                <a:ea typeface="+mn-ea"/>
                <a:cs typeface="+mn-cs"/>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Individuals can select the specific content to infuse into existing curricula/materials depending on the specific needs of their learners. Each slide in the slide decks contains notes to provide guidance on the topics along with references and handouts where appropriate. If you require further information, please do not hesitate to contact the CASATs PICS Project Staff located at CASAT (775-784-6265) You are free to use these slides and pictures, but please give credit to PICS when using them by referencing the PICS Program at the beginning of your presentation. </a:t>
            </a:r>
          </a:p>
          <a:p>
            <a:pPr rtl="0"/>
            <a:endParaRPr lang="en-US" sz="1100" b="0" dirty="0">
              <a:effectLst/>
            </a:endParaRPr>
          </a:p>
          <a:p>
            <a:pPr rtl="0"/>
            <a:r>
              <a:rPr lang="en-US" sz="1100" b="0" i="0" u="none" strike="noStrike" kern="1200" dirty="0">
                <a:solidFill>
                  <a:schemeClr val="tx1"/>
                </a:solidFill>
                <a:effectLst/>
                <a:latin typeface="+mn-lt"/>
                <a:ea typeface="+mn-ea"/>
                <a:cs typeface="+mn-cs"/>
              </a:rPr>
              <a:t>Funding for this product/publication was made possible in whole or in part by the Nevada Division of Public and Behavioral Health Bureau of Behavioral Health, Prevention, and Wellness (DHHS). The views expressed in these materials do not necessarily reflect the official policies or views of DHHS or the State of Nevada nor does mention of trade names, commercial practices, or organizations imply endorsement by the U.S. Government or the State.</a:t>
            </a:r>
          </a:p>
          <a:p>
            <a:pPr rtl="0"/>
            <a:endParaRPr lang="en-US" sz="1100" b="0" dirty="0">
              <a:effectLst/>
            </a:endParaRPr>
          </a:p>
          <a:p>
            <a:pPr rtl="0"/>
            <a:r>
              <a:rPr lang="en-US" sz="1100" b="0" i="0" u="none" strike="noStrike" kern="1200" dirty="0">
                <a:solidFill>
                  <a:schemeClr val="tx1"/>
                </a:solidFill>
                <a:effectLst/>
                <a:latin typeface="+mn-lt"/>
                <a:ea typeface="+mn-ea"/>
                <a:cs typeface="+mn-cs"/>
              </a:rPr>
              <a:t>Additional resources are available to enhance and support the information provided in this brief presentation.</a:t>
            </a:r>
            <a:endParaRPr lang="en-US" sz="1100" b="0" dirty="0">
              <a:effectLst/>
            </a:endParaRPr>
          </a:p>
          <a:p>
            <a:endParaRPr lang="en-US" sz="1100" dirty="0">
              <a:solidFill>
                <a:schemeClr val="bg2">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a:t>
            </a:fld>
            <a:endParaRPr lang="en-US"/>
          </a:p>
        </p:txBody>
      </p:sp>
    </p:spTree>
    <p:extLst>
      <p:ext uri="{BB962C8B-B14F-4D97-AF65-F5344CB8AC3E}">
        <p14:creationId xmlns:p14="http://schemas.microsoft.com/office/powerpoint/2010/main" val="43865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a:t>
            </a:r>
            <a:r>
              <a:rPr lang="en-US" sz="1100" dirty="0"/>
              <a:t>: </a:t>
            </a:r>
            <a:r>
              <a:rPr lang="en-US" sz="4000" dirty="0"/>
              <a:t>Youth &amp; Adolescent Mental Health</a:t>
            </a:r>
          </a:p>
          <a:p>
            <a:endParaRPr lang="en-US" sz="1100" b="0" dirty="0"/>
          </a:p>
          <a:p>
            <a:r>
              <a:rPr lang="en-US" sz="1100" b="0" dirty="0"/>
              <a:t>This slide supports the ideas presented in the earlier slides about expanding opportunities and increasing vulnerabilities. It also shows how critical crisis intervention is to this problem and how important learning how to recognize persons in crisis and to react accordingly can be to the survival of those persons.</a:t>
            </a:r>
          </a:p>
          <a:p>
            <a:endParaRPr lang="en-US" sz="1100" b="0" dirty="0"/>
          </a:p>
          <a:p>
            <a:r>
              <a:rPr lang="en-US" sz="1100" b="0" dirty="0"/>
              <a:t>Notice that the rates of childhood mental health concerns began increasing in 2010, but suicide didn’t move to the second spot for 10-24 year olds until 2018. </a:t>
            </a:r>
          </a:p>
          <a:p>
            <a:endParaRPr lang="en-US" sz="1100" b="0" dirty="0"/>
          </a:p>
          <a:p>
            <a:r>
              <a:rPr lang="en-US" sz="1100" b="0" dirty="0"/>
              <a:t>We can infer something important from this. These adolescents who eventually committed suicide were likely in </a:t>
            </a:r>
            <a:r>
              <a:rPr lang="en-US" sz="1100" b="1" dirty="0"/>
              <a:t>an increasing state of crisis for some time </a:t>
            </a:r>
            <a:r>
              <a:rPr lang="en-US" sz="1100" b="0" dirty="0"/>
              <a:t>before their deaths. </a:t>
            </a:r>
          </a:p>
          <a:p>
            <a:endParaRPr lang="en-US" sz="1100" b="0" dirty="0"/>
          </a:p>
          <a:p>
            <a:r>
              <a:rPr lang="en-US" sz="1100" b="0" dirty="0"/>
              <a:t>Had these adolescents been around persons who could recognize the signs of crisis and had there been proper crisis intervention services available, many of these kids could have been saved. </a:t>
            </a:r>
            <a:endParaRPr lang="en-US" sz="1100" dirty="0"/>
          </a:p>
          <a:p>
            <a:endParaRPr lang="en-US" sz="1100" dirty="0"/>
          </a:p>
          <a:p>
            <a:r>
              <a:rPr lang="en-US" sz="1100" dirty="0"/>
              <a:t>This is why this information infusion and training is being offered in your class. Many of you will be on the front lines of this battle, and this knowledge will make you more effective.</a:t>
            </a:r>
          </a:p>
          <a:p>
            <a:endParaRPr lang="en-US" sz="1100" dirty="0"/>
          </a:p>
          <a:p>
            <a:r>
              <a:rPr lang="en-US" sz="1100" b="1" dirty="0"/>
              <a:t>Reference:</a:t>
            </a:r>
          </a:p>
          <a:p>
            <a:r>
              <a:rPr lang="en-US" sz="1100" b="0" i="1" kern="1200" dirty="0">
                <a:solidFill>
                  <a:schemeClr val="tx1"/>
                </a:solidFill>
                <a:effectLst/>
                <a:latin typeface="+mn-lt"/>
                <a:ea typeface="+mn-ea"/>
                <a:cs typeface="+mn-cs"/>
              </a:rPr>
              <a:t>AAP-AACAP-CHA Declaration of a National Emergency in Child and Adolescent Mental Health</a:t>
            </a:r>
            <a:r>
              <a:rPr lang="en-US" sz="1100" b="0" i="0" kern="1200" dirty="0">
                <a:solidFill>
                  <a:schemeClr val="tx1"/>
                </a:solidFill>
                <a:effectLst/>
                <a:latin typeface="+mn-lt"/>
                <a:ea typeface="+mn-ea"/>
                <a:cs typeface="+mn-cs"/>
              </a:rPr>
              <a:t>. (2021). https://www.aap.org/en/advocacy/child-and-adolescent-healthy-mental-development/aap-aacap-cha-declaration-of-a-national-emergency-in-child-and-adolescent-mental-health/</a:t>
            </a:r>
            <a:endParaRPr lang="en-US" sz="110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10</a:t>
            </a:fld>
            <a:endParaRPr lang="en-US"/>
          </a:p>
        </p:txBody>
      </p:sp>
    </p:spTree>
    <p:extLst>
      <p:ext uri="{BB962C8B-B14F-4D97-AF65-F5344CB8AC3E}">
        <p14:creationId xmlns:p14="http://schemas.microsoft.com/office/powerpoint/2010/main" val="417070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b="0" dirty="0"/>
              <a:t>The Mental Health Spectrum</a:t>
            </a:r>
          </a:p>
          <a:p>
            <a:endParaRPr lang="en-US" sz="1100" dirty="0"/>
          </a:p>
          <a:p>
            <a:r>
              <a:rPr lang="en-US" sz="1100" b="1" dirty="0"/>
              <a:t>READ</a:t>
            </a:r>
            <a:r>
              <a:rPr lang="en-US" sz="1100" dirty="0"/>
              <a:t>: slide contents.</a:t>
            </a:r>
          </a:p>
          <a:p>
            <a:endParaRPr lang="en-US" sz="1100" dirty="0"/>
          </a:p>
          <a:p>
            <a:pPr marL="0" indent="0">
              <a:buFont typeface="+mj-lt"/>
              <a:buNone/>
            </a:pPr>
            <a:r>
              <a:rPr lang="en-US" sz="1100" b="1" dirty="0"/>
              <a:t>Discussion Points: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Our mental health </a:t>
            </a:r>
            <a:r>
              <a:rPr lang="en-US" sz="1100" i="1" dirty="0"/>
              <a:t>state (or experience) </a:t>
            </a:r>
            <a:r>
              <a:rPr lang="en-US" sz="1100" dirty="0"/>
              <a:t>exists on a continuum, and it is influenced by our behavioral health, physical health, spiritual health; and social health.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These Social Determinants of Health (SDOH) include relationships, environmental health, safety, community connectedness, access to resources, education, employment, etc.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These SDOH factors can be in both your real life and VIRTUAL life. As I'm sure you all realize, things which occur in the virtual world can cause stress and disrupt your life in the real world!</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Coping strategies are not always positive- especially for individuals who are responding to trauma, and intergenerational trauma.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A negative coping strategies are responses that are intended to help (think drinking to forget a breakup) but they actually harm your mental and physical health.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Suicidal ideation, gestures, and attempts are </a:t>
            </a:r>
            <a:r>
              <a:rPr lang="en-US" sz="1100" b="1" dirty="0"/>
              <a:t>symptoms</a:t>
            </a:r>
            <a:r>
              <a:rPr lang="en-US" sz="1100" dirty="0"/>
              <a:t> of a mental health crisis- someone is unwell</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A mental health crisis can become fatal from things like suicide and drug overdose.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b="1" dirty="0"/>
              <a:t>These types of fatalities ARE preventable!</a:t>
            </a:r>
          </a:p>
          <a:p>
            <a:pPr marL="0" indent="0">
              <a:buFont typeface="Arial" panose="020B0604020202020204" pitchFamily="34" charset="0"/>
              <a:buNone/>
            </a:pPr>
            <a:endParaRPr lang="en-US" sz="1100" b="1" dirty="0"/>
          </a:p>
          <a:p>
            <a:pPr marL="0" indent="0">
              <a:buFont typeface="Arial" panose="020B0604020202020204" pitchFamily="34" charset="0"/>
              <a:buNone/>
            </a:pPr>
            <a:r>
              <a:rPr lang="en-US" sz="1100" dirty="0"/>
              <a:t>Healthcare and behavioral healthcare systems can become better at preventing fatalities by reshaping the mental health culture, improving screening, improving reporting, and identification of the symptoms;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Increasing compassion and decreasing the stigma for those experiencing a mental health crisis, along with improved competence for those who work in the field and are able to identify those at risk earlier in the crisis process and deliver and appropriate response.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For example, there is a substantially Increased risk for drug overdose death in youth who have lost a sibling to suicide. A competent professional must know to look for this and to be aware of the signs that might indicate that the survivor is in crisis and at risk.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So why is this slide so important? Because until recent times the belief was mental illness and mental health were a dichotomy- you were either mentally healthy or mentally ill. Society and science have come to realize that mental illness is more of a continuum, and many of us are not perfectly mentally healthy, but also not so unwell as to require significant resources. If you consider the graphic on this slide, you will see that suicide is now believed to be the last stage of mental health disease. Meaning, if the individual can be identified and helped before they reach the end stage, a suicide can be avoided in a life can be saved.</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b="1" dirty="0"/>
              <a:t>Reference: </a:t>
            </a:r>
          </a:p>
          <a:p>
            <a:r>
              <a:rPr lang="en-US" sz="1100" dirty="0"/>
              <a:t>Centre for Mental Health (2017)</a:t>
            </a: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11</a:t>
            </a:fld>
            <a:endParaRPr lang="en-US"/>
          </a:p>
        </p:txBody>
      </p:sp>
    </p:spTree>
    <p:extLst>
      <p:ext uri="{BB962C8B-B14F-4D97-AF65-F5344CB8AC3E}">
        <p14:creationId xmlns:p14="http://schemas.microsoft.com/office/powerpoint/2010/main" val="249405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a:t>
            </a:r>
            <a:r>
              <a:rPr lang="en-US" sz="1100" b="0" dirty="0"/>
              <a:t>: CRISIS RESPONSE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Now we are going to spend a few minutes discussing c</a:t>
            </a:r>
            <a:r>
              <a:rPr lang="en-US" sz="1100" dirty="0"/>
              <a:t>risis recognition and learning how to navigate an emotional crisis.</a:t>
            </a:r>
          </a:p>
          <a:p>
            <a:endParaRPr lang="en-US" sz="1100" dirty="0"/>
          </a:p>
          <a:p>
            <a:r>
              <a:rPr lang="en-US" sz="1100" b="1" dirty="0"/>
              <a:t>ASK</a:t>
            </a:r>
            <a:r>
              <a:rPr lang="en-US" sz="1100" dirty="0"/>
              <a:t>: What constitutes a crisis?  Many individuals experience crisis in one area of their lives, but the remainder of their lives may be relatively stable. Maybe they are experiencing crisis in a relationship, but not necessarily in other parts of their lives. When too many areas of a person's life are in crisis, then the person might be moving towards being in a full emotional crisis, and in need of professional intervention.</a:t>
            </a:r>
          </a:p>
          <a:p>
            <a:endParaRPr lang="en-US" sz="1100" dirty="0">
              <a:cs typeface="Calibri"/>
            </a:endParaRPr>
          </a:p>
          <a:p>
            <a:r>
              <a:rPr lang="en-US" sz="1100" dirty="0"/>
              <a:t>Possible answers include substance use, depression, breakup, death/grief, suicidal thoughts/plan, natural disasters, moving from one location to another, etc.</a:t>
            </a:r>
          </a:p>
          <a:p>
            <a:endParaRPr lang="en-US" sz="1100" dirty="0"/>
          </a:p>
          <a:p>
            <a:r>
              <a:rPr lang="en-US" sz="1100" b="1" dirty="0"/>
              <a:t>READ THE SLIDE </a:t>
            </a:r>
            <a:endParaRPr lang="en-US" sz="1100" b="1" dirty="0">
              <a:cs typeface="Calibri"/>
            </a:endParaRPr>
          </a:p>
          <a:p>
            <a:pPr marL="0" indent="0">
              <a:buNone/>
            </a:pPr>
            <a:r>
              <a:rPr lang="en-US" sz="1100" dirty="0"/>
              <a:t>The first step is to be able to spot the signs:</a:t>
            </a:r>
          </a:p>
          <a:p>
            <a:pPr marL="0" indent="0">
              <a:buNone/>
            </a:pPr>
            <a:endParaRPr lang="en-US" sz="1100" dirty="0"/>
          </a:p>
          <a:p>
            <a:pPr marL="342900" indent="-342900">
              <a:buAutoNum type="arabicPeriod"/>
            </a:pPr>
            <a:r>
              <a:rPr lang="en-US" sz="1100" dirty="0"/>
              <a:t>Neglect of Personal Hygiene</a:t>
            </a:r>
          </a:p>
          <a:p>
            <a:pPr marL="342900" indent="-342900">
              <a:buAutoNum type="arabicPeriod"/>
            </a:pPr>
            <a:r>
              <a:rPr lang="en-US" sz="1100" dirty="0"/>
              <a:t>Dramatic change in sleep habits, sleeping more often or not well.</a:t>
            </a:r>
          </a:p>
          <a:p>
            <a:pPr marL="342900" indent="-342900">
              <a:buAutoNum type="arabicPeriod"/>
            </a:pPr>
            <a:r>
              <a:rPr lang="en-US" sz="1100" dirty="0"/>
              <a:t>Weight gain or loss. </a:t>
            </a:r>
          </a:p>
          <a:p>
            <a:pPr marL="342900" indent="-342900">
              <a:buAutoNum type="arabicPeriod"/>
            </a:pPr>
            <a:r>
              <a:rPr lang="en-US" sz="1100" dirty="0"/>
              <a:t>Decline in performance at work or school.</a:t>
            </a:r>
          </a:p>
          <a:p>
            <a:pPr marL="342900" indent="-342900">
              <a:buAutoNum type="arabicPeriod"/>
            </a:pPr>
            <a:r>
              <a:rPr lang="en-US" sz="1100" dirty="0"/>
              <a:t>Pronounced changes in mood, such as irritability, anger, anxiety or sadness.</a:t>
            </a:r>
          </a:p>
          <a:p>
            <a:pPr marL="342900" indent="-342900">
              <a:buAutoNum type="arabicPeriod"/>
            </a:pPr>
            <a:r>
              <a:rPr lang="en-US" sz="1100" dirty="0"/>
              <a:t>Withdrawal from routine activities and relationships. </a:t>
            </a:r>
          </a:p>
          <a:p>
            <a:pPr marL="342900" indent="-342900">
              <a:buAutoNum type="arabicPeriod"/>
            </a:pPr>
            <a:endParaRPr lang="en-US" sz="1100" dirty="0"/>
          </a:p>
          <a:p>
            <a:pPr marL="0" indent="0">
              <a:buNone/>
            </a:pPr>
            <a:r>
              <a:rPr lang="en-US" sz="1100" b="1" dirty="0"/>
              <a:t>ASK</a:t>
            </a:r>
            <a:r>
              <a:rPr lang="en-US" sz="1100" dirty="0"/>
              <a:t>: How can you be helpful to another person?</a:t>
            </a:r>
          </a:p>
          <a:p>
            <a:pPr marL="0" indent="0">
              <a:buNone/>
            </a:pPr>
            <a:endParaRPr lang="en-US" sz="1100" dirty="0">
              <a:cs typeface="Calibri"/>
            </a:endParaRPr>
          </a:p>
          <a:p>
            <a:pPr marL="0" indent="0">
              <a:buNone/>
            </a:pPr>
            <a:r>
              <a:rPr lang="en-US" sz="1100" dirty="0"/>
              <a:t>Possible answers:  listening to the person, connecting the person to professional help, contacting 988, etc. </a:t>
            </a:r>
          </a:p>
          <a:p>
            <a:pPr marL="0" indent="0">
              <a:buNone/>
            </a:pPr>
            <a:endParaRPr lang="en-US" sz="1100" dirty="0"/>
          </a:p>
          <a:p>
            <a:pPr marL="0" indent="0">
              <a:buNone/>
            </a:pPr>
            <a:r>
              <a:rPr lang="en-US" sz="1100" dirty="0"/>
              <a:t>Remember! ANY person can help another person.  You do not have to be licensed counselor or a professional to acknowledge a person’s pain and recognize that they are suffering.  </a:t>
            </a:r>
          </a:p>
          <a:p>
            <a:pPr marL="0" indent="0">
              <a:buNone/>
            </a:pPr>
            <a:endParaRPr lang="en-US" sz="1100" dirty="0"/>
          </a:p>
          <a:p>
            <a:pPr marL="0" indent="0">
              <a:buNone/>
            </a:pPr>
            <a:r>
              <a:rPr lang="en-US" sz="1100" dirty="0"/>
              <a:t>Whether you are a peer, family member, or friend we all have an investment in the welfare of another human being.  CONNECTION is what heals. 
</a:t>
            </a:r>
          </a:p>
          <a:p>
            <a:pPr marL="0" indent="0">
              <a:buNone/>
            </a:pPr>
            <a:r>
              <a:rPr lang="en-US" sz="1100" dirty="0"/>
              <a:t>Even if you lack the skills to help the person work through their problems, you might be able to simply keep the person stabilized long enough for them to find the professional help they need. This is why it's everyone's duty to help persons in crisis. You might not be the last person to help them, but you might be the first! Even if all you do is encourage them to contact a crisis line and ask for help.</a:t>
            </a:r>
          </a:p>
          <a:p>
            <a:pPr marL="0" indent="0">
              <a:buNone/>
            </a:pPr>
            <a:endParaRPr lang="en-US" sz="1100" dirty="0"/>
          </a:p>
          <a:p>
            <a:pPr marL="0" indent="0">
              <a:buNone/>
            </a:pPr>
            <a:r>
              <a:rPr lang="en-US" sz="1100" dirty="0"/>
              <a:t>The next slide will indicate how to make contact with professionals using a crisis line and how the crisis line process resolves cases. </a:t>
            </a:r>
          </a:p>
          <a:p>
            <a:pPr marL="0" indent="0">
              <a:buNone/>
            </a:pPr>
            <a:endParaRPr lang="en-US" sz="1100" dirty="0"/>
          </a:p>
          <a:p>
            <a:pPr marL="0" indent="0">
              <a:buNone/>
            </a:pPr>
            <a:r>
              <a:rPr lang="en-US" sz="1100" b="1" dirty="0"/>
              <a:t>Resource:</a:t>
            </a:r>
            <a:endParaRPr lang="en-US" sz="1100" b="1" dirty="0">
              <a:cs typeface="Calibri"/>
            </a:endParaRPr>
          </a:p>
          <a:p>
            <a:r>
              <a:rPr lang="en-US" sz="1100" dirty="0"/>
              <a:t>American Psychological Assocation:  How to help in an emotional crisis. (2013) https://www.apa.org/topics/mental-health/help-emotional-crisis</a:t>
            </a:r>
          </a:p>
          <a:p>
            <a:endParaRPr lang="en-US" dirty="0"/>
          </a:p>
        </p:txBody>
      </p:sp>
      <p:sp>
        <p:nvSpPr>
          <p:cNvPr id="4" name="Slide Number Placeholder 3"/>
          <p:cNvSpPr>
            <a:spLocks noGrp="1"/>
          </p:cNvSpPr>
          <p:nvPr>
            <p:ph type="sldNum" sz="quarter" idx="5"/>
          </p:nvPr>
        </p:nvSpPr>
        <p:spPr>
          <a:xfrm>
            <a:off x="6266045" y="8685213"/>
            <a:ext cx="590367" cy="458787"/>
          </a:xfrm>
        </p:spPr>
        <p:txBody>
          <a:bodyPr/>
          <a:lstStyle/>
          <a:p>
            <a:fld id="{5A70B0B6-4A54-0944-91E3-FECC2ED21D47}" type="slidenum">
              <a:rPr lang="en-US" smtClean="0"/>
              <a:t>12</a:t>
            </a:fld>
            <a:endParaRPr lang="en-US" dirty="0"/>
          </a:p>
        </p:txBody>
      </p:sp>
    </p:spTree>
    <p:extLst>
      <p:ext uri="{BB962C8B-B14F-4D97-AF65-F5344CB8AC3E}">
        <p14:creationId xmlns:p14="http://schemas.microsoft.com/office/powerpoint/2010/main" val="382715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SUBJECT MATTER: </a:t>
            </a:r>
            <a:r>
              <a:rPr lang="en-US" dirty="0"/>
              <a:t>CRISIS RESPONSE SYSTEM</a:t>
            </a:r>
          </a:p>
          <a:p>
            <a:endParaRPr lang="en-US" dirty="0"/>
          </a:p>
          <a:p>
            <a:r>
              <a:rPr lang="en-US" dirty="0"/>
              <a:t>What happens when someone calls the crisis hotline? </a:t>
            </a:r>
          </a:p>
          <a:p>
            <a:endParaRPr lang="en-US" dirty="0"/>
          </a:p>
          <a:p>
            <a:r>
              <a:rPr lang="en-US" dirty="0"/>
              <a:t>As the diagram shows, in a typical crisis system: </a:t>
            </a:r>
          </a:p>
          <a:p>
            <a:r>
              <a:rPr lang="en-US" dirty="0"/>
              <a:t>80% of mental health crises are resolved on the phone- through the utilization of a crisis line designated specifically for mental health, substance use and suicide crises.  </a:t>
            </a:r>
          </a:p>
          <a:p>
            <a:endParaRPr lang="en-US" dirty="0"/>
          </a:p>
          <a:p>
            <a:r>
              <a:rPr lang="en-US" dirty="0"/>
              <a:t>The 988 crisis lines is designed to: </a:t>
            </a:r>
          </a:p>
          <a:p>
            <a:pPr marL="285750" indent="-285750">
              <a:buFont typeface="Arial" panose="020B0604020202020204" pitchFamily="34" charset="0"/>
              <a:buChar char="•"/>
            </a:pPr>
            <a:r>
              <a:rPr lang="en-US" dirty="0"/>
              <a:t>Connect a person in a behavioral health crisis to trained staff who can address their immediate needs and help connect them to ongoing care</a:t>
            </a:r>
          </a:p>
          <a:p>
            <a:pPr marL="285750" indent="-285750">
              <a:buFont typeface="Arial" panose="020B0604020202020204" pitchFamily="34" charset="0"/>
              <a:buChar char="•"/>
            </a:pPr>
            <a:r>
              <a:rPr lang="en-US" dirty="0"/>
              <a:t>Reduce healthcare spending with more cost-effective early intervention</a:t>
            </a:r>
          </a:p>
          <a:p>
            <a:pPr marL="285750" indent="-285750">
              <a:buFont typeface="Arial" panose="020B0604020202020204" pitchFamily="34" charset="0"/>
              <a:buChar char="•"/>
            </a:pPr>
            <a:r>
              <a:rPr lang="en-US" dirty="0"/>
              <a:t>Reduce the use of law enforcement, public health, and other safety resources</a:t>
            </a:r>
          </a:p>
          <a:p>
            <a:pPr marL="285750" indent="-285750">
              <a:buFont typeface="Arial" panose="020B0604020202020204" pitchFamily="34" charset="0"/>
              <a:buChar char="•"/>
            </a:pPr>
            <a:r>
              <a:rPr lang="en-US" dirty="0"/>
              <a:t>Meet the growing need for crisis intervention</a:t>
            </a:r>
          </a:p>
          <a:p>
            <a:pPr marL="285750" indent="-285750">
              <a:buFont typeface="Arial" panose="020B0604020202020204" pitchFamily="34" charset="0"/>
              <a:buChar char="•"/>
            </a:pPr>
            <a:r>
              <a:rPr lang="en-US" dirty="0"/>
              <a:t>Help end stigma toward those seeking or accessing behavioral healthcare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The Guiding Principles of the 988 crisis line system are:</a:t>
            </a:r>
          </a:p>
          <a:p>
            <a:pPr marL="0" indent="0">
              <a:buFont typeface="Arial" panose="020B0604020202020204" pitchFamily="34" charset="0"/>
              <a:buNone/>
            </a:pPr>
            <a:r>
              <a:rPr lang="en-US" dirty="0"/>
              <a:t>• To provide Universal and convenient access</a:t>
            </a:r>
          </a:p>
          <a:p>
            <a:pPr marL="0" indent="0">
              <a:buFont typeface="Arial" panose="020B0604020202020204" pitchFamily="34" charset="0"/>
              <a:buNone/>
            </a:pPr>
            <a:r>
              <a:rPr lang="en-US" dirty="0"/>
              <a:t>• Improve public awareness and engagement</a:t>
            </a:r>
          </a:p>
          <a:p>
            <a:pPr marL="0" indent="0">
              <a:buFont typeface="Arial" panose="020B0604020202020204" pitchFamily="34" charset="0"/>
              <a:buNone/>
            </a:pPr>
            <a:r>
              <a:rPr lang="en-US" dirty="0"/>
              <a:t>• Provide resources for self-help</a:t>
            </a:r>
          </a:p>
          <a:p>
            <a:pPr marL="0" indent="0">
              <a:buFont typeface="Arial" panose="020B0604020202020204" pitchFamily="34" charset="0"/>
              <a:buNone/>
            </a:pPr>
            <a:r>
              <a:rPr lang="en-US" dirty="0"/>
              <a:t>• Have multi-channel availability </a:t>
            </a:r>
          </a:p>
          <a:p>
            <a:pPr marL="0" indent="0">
              <a:buFont typeface="Arial" panose="020B0604020202020204" pitchFamily="34" charset="0"/>
              <a:buNone/>
            </a:pPr>
            <a:r>
              <a:rPr lang="en-US" dirty="0"/>
              <a:t>• Provide a reliable and timely response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Connection to resources and follow-up</a:t>
            </a:r>
          </a:p>
          <a:p>
            <a:pPr marL="0" indent="0">
              <a:buFont typeface="Arial" panose="020B0604020202020204" pitchFamily="34" charset="0"/>
              <a:buNone/>
            </a:pPr>
            <a:r>
              <a:rPr lang="en-US" dirty="0"/>
              <a:t>• Localized response </a:t>
            </a:r>
          </a:p>
          <a:p>
            <a:pPr marL="0" indent="0">
              <a:buFont typeface="Arial" panose="020B0604020202020204" pitchFamily="34" charset="0"/>
              <a:buNone/>
            </a:pPr>
            <a:r>
              <a:rPr lang="en-US" dirty="0"/>
              <a:t>• Connection to local public health and safety services </a:t>
            </a:r>
          </a:p>
          <a:p>
            <a:pPr marL="0" indent="0">
              <a:buFont typeface="Arial" panose="020B0604020202020204" pitchFamily="34" charset="0"/>
              <a:buNone/>
            </a:pPr>
            <a:r>
              <a:rPr lang="en-US" dirty="0"/>
              <a:t>• Follow-up as needed</a:t>
            </a:r>
          </a:p>
          <a:p>
            <a:pPr marL="0" indent="0">
              <a:buFont typeface="Arial" panose="020B0604020202020204" pitchFamily="34" charset="0"/>
              <a:buNone/>
            </a:pPr>
            <a:endParaRPr lang="en-US" dirty="0"/>
          </a:p>
          <a:p>
            <a:r>
              <a:rPr lang="en-US" dirty="0"/>
              <a:t>High-quality and personalized experience </a:t>
            </a:r>
          </a:p>
          <a:p>
            <a:r>
              <a:rPr lang="en-US" dirty="0"/>
              <a:t>• Tailored support </a:t>
            </a:r>
          </a:p>
          <a:p>
            <a:r>
              <a:rPr lang="en-US" dirty="0"/>
              <a:t>• Consistency in line with best practices</a:t>
            </a:r>
          </a:p>
          <a:p>
            <a:endParaRPr lang="en-US" dirty="0"/>
          </a:p>
          <a:p>
            <a:endParaRPr lang="en-US" dirty="0"/>
          </a:p>
          <a:p>
            <a:r>
              <a:rPr lang="en-US" b="1" dirty="0"/>
              <a:t>Reference:</a:t>
            </a:r>
          </a:p>
          <a:p>
            <a:r>
              <a:rPr lang="en-US" dirty="0"/>
              <a:t>National Association of State Mental Health Program Directors (2020): https://www.nasmhpd.org/sites/default/files/2020paper11.pdf</a:t>
            </a:r>
          </a:p>
          <a:p>
            <a:endParaRPr lang="en-US" dirty="0"/>
          </a:p>
          <a:p>
            <a:r>
              <a:rPr lang="en-US" dirty="0"/>
              <a:t>Image Credit:</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13</a:t>
            </a:fld>
            <a:endParaRPr lang="en-US"/>
          </a:p>
        </p:txBody>
      </p:sp>
    </p:spTree>
    <p:extLst>
      <p:ext uri="{BB962C8B-B14F-4D97-AF65-F5344CB8AC3E}">
        <p14:creationId xmlns:p14="http://schemas.microsoft.com/office/powerpoint/2010/main" val="20745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a:t>
            </a:r>
            <a:r>
              <a:rPr lang="en-US" sz="1100" dirty="0"/>
              <a:t>: SUICIDE PREVENTION</a:t>
            </a:r>
          </a:p>
          <a:p>
            <a:endParaRPr lang="en-US" sz="1100" dirty="0"/>
          </a:p>
          <a:p>
            <a:r>
              <a:rPr lang="en-US" sz="1100" b="1" dirty="0">
                <a:cs typeface="Calibri"/>
              </a:rPr>
              <a:t>READ SLIDE</a:t>
            </a:r>
            <a:r>
              <a:rPr lang="en-US" sz="1100" dirty="0">
                <a:cs typeface="Calibri"/>
              </a:rPr>
              <a:t>: </a:t>
            </a:r>
          </a:p>
          <a:p>
            <a:endParaRPr lang="en-US" sz="1100" dirty="0">
              <a:cs typeface="Calibri"/>
            </a:endParaRPr>
          </a:p>
          <a:p>
            <a:r>
              <a:rPr lang="en-US" sz="1100" dirty="0">
                <a:cs typeface="Calibri"/>
              </a:rPr>
              <a:t>Remember, as was mentioned earlier, suicide can be viewed as end stage mental health disease. If the process can be interrupted prior to reaching end stage then a suicide can be prevented.</a:t>
            </a:r>
          </a:p>
          <a:p>
            <a:endParaRPr lang="en-US" sz="1100" dirty="0">
              <a:cs typeface="Calibri"/>
            </a:endParaRPr>
          </a:p>
          <a:p>
            <a:r>
              <a:rPr lang="en-US" sz="1100" dirty="0">
                <a:cs typeface="Calibri"/>
              </a:rPr>
              <a:t>We will be reviewing suicide prevention risk and protective factors, suicide risk assessments, and how to work with someone who is suicidal.  </a:t>
            </a:r>
          </a:p>
          <a:p>
            <a:endParaRPr lang="en-US" sz="1100" dirty="0">
              <a:cs typeface="Calibri"/>
            </a:endParaRPr>
          </a:p>
          <a:p>
            <a:r>
              <a:rPr lang="en-US" sz="1100" dirty="0">
                <a:cs typeface="Calibri"/>
              </a:rPr>
              <a:t>Please be aware of how you are responding to the material. </a:t>
            </a:r>
          </a:p>
          <a:p>
            <a:endParaRPr lang="en-US" sz="1100" dirty="0">
              <a:cs typeface="Calibri"/>
            </a:endParaRPr>
          </a:p>
          <a:p>
            <a:r>
              <a:rPr lang="en-US" sz="1100" dirty="0">
                <a:cs typeface="Calibri"/>
              </a:rPr>
              <a:t>Suicide is a difficult topic to learn about discuss. Virtually everyone has been affected by a suicide. If you find this material troubling, let someone know and you can take a break while this material is being discussed.</a:t>
            </a:r>
          </a:p>
        </p:txBody>
      </p:sp>
      <p:sp>
        <p:nvSpPr>
          <p:cNvPr id="4" name="Slide Number Placeholder 3"/>
          <p:cNvSpPr>
            <a:spLocks noGrp="1"/>
          </p:cNvSpPr>
          <p:nvPr>
            <p:ph type="sldNum" sz="quarter" idx="5"/>
          </p:nvPr>
        </p:nvSpPr>
        <p:spPr/>
        <p:txBody>
          <a:bodyPr/>
          <a:lstStyle/>
          <a:p>
            <a:fld id="{7E9730A5-E118-DD43-8C03-06ED1FCE0900}" type="slidenum">
              <a:rPr lang="en-US" smtClean="0"/>
              <a:t>14</a:t>
            </a:fld>
            <a:endParaRPr lang="en-US"/>
          </a:p>
        </p:txBody>
      </p:sp>
    </p:spTree>
    <p:extLst>
      <p:ext uri="{BB962C8B-B14F-4D97-AF65-F5344CB8AC3E}">
        <p14:creationId xmlns:p14="http://schemas.microsoft.com/office/powerpoint/2010/main" val="337927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SUBJECT MATTER: </a:t>
            </a:r>
            <a:r>
              <a:rPr lang="en-US" dirty="0"/>
              <a:t>SUICIDE PREVENTION, 2020</a:t>
            </a:r>
          </a:p>
          <a:p>
            <a:endParaRPr lang="en-US" dirty="0"/>
          </a:p>
          <a:p>
            <a:pPr marL="171450" indent="-171450">
              <a:lnSpc>
                <a:spcPct val="120000"/>
              </a:lnSpc>
              <a:buFont typeface="Arial" panose="020B0604020202020204" pitchFamily="34" charset="0"/>
              <a:buChar char="•"/>
            </a:pPr>
            <a:r>
              <a:rPr lang="en-US" sz="1200" dirty="0">
                <a:solidFill>
                  <a:schemeClr val="tx1">
                    <a:lumMod val="50000"/>
                    <a:lumOff val="50000"/>
                  </a:schemeClr>
                </a:solidFill>
              </a:rPr>
              <a:t>45,979 Suicide Deaths </a:t>
            </a:r>
          </a:p>
          <a:p>
            <a:pPr marL="171450" indent="-171450">
              <a:lnSpc>
                <a:spcPct val="120000"/>
              </a:lnSpc>
              <a:buFont typeface="Arial" panose="020B0604020202020204" pitchFamily="34" charset="0"/>
              <a:buChar char="•"/>
            </a:pPr>
            <a:r>
              <a:rPr lang="en-US" sz="1200" dirty="0">
                <a:solidFill>
                  <a:schemeClr val="tx1">
                    <a:lumMod val="50000"/>
                    <a:lumOff val="50000"/>
                  </a:schemeClr>
                </a:solidFill>
              </a:rPr>
              <a:t>1.2 Million Suicide Attempts</a:t>
            </a:r>
          </a:p>
          <a:p>
            <a:pPr marL="171450" indent="-171450">
              <a:lnSpc>
                <a:spcPct val="120000"/>
              </a:lnSpc>
              <a:buFont typeface="Arial" panose="020B0604020202020204" pitchFamily="34" charset="0"/>
              <a:buChar char="•"/>
            </a:pPr>
            <a:r>
              <a:rPr lang="en-US" sz="1200" dirty="0">
                <a:solidFill>
                  <a:schemeClr val="tx1">
                    <a:lumMod val="50000"/>
                    <a:lumOff val="50000"/>
                  </a:schemeClr>
                </a:solidFill>
              </a:rPr>
              <a:t>3.2 Million Suicide Plans</a:t>
            </a:r>
          </a:p>
          <a:p>
            <a:pPr marL="171450" indent="-171450">
              <a:lnSpc>
                <a:spcPct val="120000"/>
              </a:lnSpc>
              <a:buFont typeface="Arial" panose="020B0604020202020204" pitchFamily="34" charset="0"/>
              <a:buChar char="•"/>
            </a:pPr>
            <a:r>
              <a:rPr lang="en-US" sz="1200" dirty="0">
                <a:solidFill>
                  <a:schemeClr val="tx1">
                    <a:lumMod val="50000"/>
                    <a:lumOff val="50000"/>
                  </a:schemeClr>
                </a:solidFill>
              </a:rPr>
              <a:t>12.2 Million People with Suicide Thoughts</a:t>
            </a:r>
          </a:p>
          <a:p>
            <a:pPr marL="171450" indent="-171450">
              <a:lnSpc>
                <a:spcPct val="120000"/>
              </a:lnSpc>
              <a:buFont typeface="Arial" panose="020B0604020202020204" pitchFamily="34" charset="0"/>
              <a:buChar char="•"/>
            </a:pPr>
            <a:r>
              <a:rPr lang="en-US" sz="1200" dirty="0">
                <a:solidFill>
                  <a:schemeClr val="tx1">
                    <a:lumMod val="50000"/>
                    <a:lumOff val="50000"/>
                  </a:schemeClr>
                </a:solidFill>
              </a:rPr>
              <a:t>75,000 Drug Overdose Deaths in 2020. </a:t>
            </a:r>
          </a:p>
          <a:p>
            <a:pPr marL="171450" indent="-171450">
              <a:lnSpc>
                <a:spcPct val="120000"/>
              </a:lnSpc>
              <a:buFont typeface="Arial" panose="020B0604020202020204" pitchFamily="34" charset="0"/>
              <a:buChar char="•"/>
            </a:pPr>
            <a:r>
              <a:rPr lang="en-US" sz="1200" dirty="0">
                <a:solidFill>
                  <a:schemeClr val="tx1">
                    <a:lumMod val="50000"/>
                    <a:lumOff val="50000"/>
                  </a:schemeClr>
                </a:solidFill>
              </a:rPr>
              <a:t>This number increased by 28% in 2021!</a:t>
            </a:r>
          </a:p>
          <a:p>
            <a:pPr marL="0" indent="0">
              <a:lnSpc>
                <a:spcPct val="120000"/>
              </a:lnSpc>
              <a:buFont typeface="Arial" panose="020B0604020202020204" pitchFamily="34" charset="0"/>
              <a:buNone/>
            </a:pPr>
            <a:endParaRPr lang="en-US" sz="1200" dirty="0">
              <a:solidFill>
                <a:schemeClr val="tx1">
                  <a:lumMod val="50000"/>
                  <a:lumOff val="50000"/>
                </a:schemeClr>
              </a:solidFill>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15</a:t>
            </a:fld>
            <a:endParaRPr lang="en-US"/>
          </a:p>
        </p:txBody>
      </p:sp>
    </p:spTree>
    <p:extLst>
      <p:ext uri="{BB962C8B-B14F-4D97-AF65-F5344CB8AC3E}">
        <p14:creationId xmlns:p14="http://schemas.microsoft.com/office/powerpoint/2010/main" val="71925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SUBJECT MATTER: </a:t>
            </a:r>
            <a:r>
              <a:rPr lang="en-US" dirty="0"/>
              <a:t>SUICIDE STATISTICS</a:t>
            </a:r>
            <a:endParaRPr lang="en-US" b="1" dirty="0"/>
          </a:p>
          <a:p>
            <a:pPr marL="0" indent="0">
              <a:buFont typeface="+mj-lt"/>
              <a:buNone/>
            </a:pPr>
            <a:endParaRPr lang="en-US" b="1" dirty="0"/>
          </a:p>
          <a:p>
            <a:pPr marL="0" indent="0">
              <a:buFont typeface="+mj-lt"/>
              <a:buNone/>
            </a:pPr>
            <a:r>
              <a:rPr lang="en-US" b="1" dirty="0"/>
              <a:t>Read each new line as it flies in. </a:t>
            </a:r>
          </a:p>
        </p:txBody>
      </p:sp>
      <p:sp>
        <p:nvSpPr>
          <p:cNvPr id="4" name="Slide Number Placeholder 3"/>
          <p:cNvSpPr>
            <a:spLocks noGrp="1"/>
          </p:cNvSpPr>
          <p:nvPr>
            <p:ph type="sldNum" sz="quarter" idx="5"/>
          </p:nvPr>
        </p:nvSpPr>
        <p:spPr/>
        <p:txBody>
          <a:bodyPr/>
          <a:lstStyle/>
          <a:p>
            <a:fld id="{7E9730A5-E118-DD43-8C03-06ED1FCE0900}" type="slidenum">
              <a:rPr lang="en-US" smtClean="0"/>
              <a:t>16</a:t>
            </a:fld>
            <a:endParaRPr lang="en-US"/>
          </a:p>
        </p:txBody>
      </p:sp>
    </p:spTree>
    <p:extLst>
      <p:ext uri="{BB962C8B-B14F-4D97-AF65-F5344CB8AC3E}">
        <p14:creationId xmlns:p14="http://schemas.microsoft.com/office/powerpoint/2010/main" val="3820739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SUBJECT MATTER: </a:t>
            </a:r>
            <a:r>
              <a:rPr lang="en-US" dirty="0"/>
              <a:t>SUICIDE STATISTICS</a:t>
            </a: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Read each new line as it flies in. </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17</a:t>
            </a:fld>
            <a:endParaRPr lang="en-US"/>
          </a:p>
        </p:txBody>
      </p:sp>
    </p:spTree>
    <p:extLst>
      <p:ext uri="{BB962C8B-B14F-4D97-AF65-F5344CB8AC3E}">
        <p14:creationId xmlns:p14="http://schemas.microsoft.com/office/powerpoint/2010/main" val="3153912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SUBJECT MATTER: </a:t>
            </a:r>
            <a:r>
              <a:rPr lang="en-US" dirty="0"/>
              <a:t>SUICIDE STATISTICS</a:t>
            </a: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Read each new line as it flies in. </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18</a:t>
            </a:fld>
            <a:endParaRPr lang="en-US"/>
          </a:p>
        </p:txBody>
      </p:sp>
    </p:spTree>
    <p:extLst>
      <p:ext uri="{BB962C8B-B14F-4D97-AF65-F5344CB8AC3E}">
        <p14:creationId xmlns:p14="http://schemas.microsoft.com/office/powerpoint/2010/main" val="154680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SUBJECT MATTER: </a:t>
            </a:r>
            <a:r>
              <a:rPr lang="en-US" dirty="0"/>
              <a:t>SUICIDE STATISTICS</a:t>
            </a: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Read each new line as it flies in. </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19</a:t>
            </a:fld>
            <a:endParaRPr lang="en-US"/>
          </a:p>
        </p:txBody>
      </p:sp>
    </p:spTree>
    <p:extLst>
      <p:ext uri="{BB962C8B-B14F-4D97-AF65-F5344CB8AC3E}">
        <p14:creationId xmlns:p14="http://schemas.microsoft.com/office/powerpoint/2010/main" val="67114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a:t>
            </a:fld>
            <a:endParaRPr lang="en-US"/>
          </a:p>
        </p:txBody>
      </p:sp>
    </p:spTree>
    <p:extLst>
      <p:ext uri="{BB962C8B-B14F-4D97-AF65-F5344CB8AC3E}">
        <p14:creationId xmlns:p14="http://schemas.microsoft.com/office/powerpoint/2010/main" val="250077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SUBJECT MATTER: </a:t>
            </a:r>
            <a:r>
              <a:rPr lang="en-US" dirty="0"/>
              <a:t>SUICIDE STATISTICS</a:t>
            </a: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Read each new line as it flies in. </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20</a:t>
            </a:fld>
            <a:endParaRPr lang="en-US"/>
          </a:p>
        </p:txBody>
      </p:sp>
    </p:spTree>
    <p:extLst>
      <p:ext uri="{BB962C8B-B14F-4D97-AF65-F5344CB8AC3E}">
        <p14:creationId xmlns:p14="http://schemas.microsoft.com/office/powerpoint/2010/main" val="1289561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SUBJECT MATTER: </a:t>
            </a:r>
            <a:r>
              <a:rPr lang="en-US" dirty="0"/>
              <a:t>SUICIDE STATISTICS</a:t>
            </a: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Read each new line as it flies in. </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21</a:t>
            </a:fld>
            <a:endParaRPr lang="en-US"/>
          </a:p>
        </p:txBody>
      </p:sp>
    </p:spTree>
    <p:extLst>
      <p:ext uri="{BB962C8B-B14F-4D97-AF65-F5344CB8AC3E}">
        <p14:creationId xmlns:p14="http://schemas.microsoft.com/office/powerpoint/2010/main" val="250300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 MATTER: </a:t>
            </a:r>
            <a:r>
              <a:rPr lang="en-US" dirty="0"/>
              <a:t>SUICIDE RISK</a:t>
            </a:r>
            <a:endParaRPr lang="en-US" b="1" dirty="0"/>
          </a:p>
          <a:p>
            <a:endParaRPr lang="en-US" b="1" dirty="0"/>
          </a:p>
          <a:p>
            <a:endParaRPr lang="en-US" b="1" dirty="0"/>
          </a:p>
          <a:p>
            <a:r>
              <a:rPr lang="en-US" b="1" dirty="0"/>
              <a:t>READ SLIDE</a:t>
            </a:r>
          </a:p>
          <a:p>
            <a:endParaRPr lang="en-US" b="0" baseline="0" dirty="0"/>
          </a:p>
          <a:p>
            <a:r>
              <a:rPr lang="en-US" b="0" baseline="0" dirty="0"/>
              <a:t>As mentioned above, sudden changes in an individual's behavior are one of the key identifiers for crisis risk. </a:t>
            </a:r>
          </a:p>
          <a:p>
            <a:endParaRPr lang="en-US" b="0" baseline="0" dirty="0"/>
          </a:p>
          <a:p>
            <a:r>
              <a:rPr lang="en-US" b="0" baseline="0" dirty="0"/>
              <a:t>While these may be identifiers, they are not definitive and to be certain of the risk you need to look a little more deeply into what's going on in the person's life. </a:t>
            </a:r>
          </a:p>
          <a:p>
            <a:r>
              <a:rPr lang="en-US" b="0" baseline="0" dirty="0"/>
              <a:t>
Next, we're going to discuss some of the risk factors to look for in determining a person‘s potentially harmful state</a:t>
            </a:r>
          </a:p>
        </p:txBody>
      </p:sp>
      <p:sp>
        <p:nvSpPr>
          <p:cNvPr id="4" name="Slide Number Placeholder 3"/>
          <p:cNvSpPr>
            <a:spLocks noGrp="1"/>
          </p:cNvSpPr>
          <p:nvPr>
            <p:ph type="sldNum" sz="quarter" idx="10"/>
          </p:nvPr>
        </p:nvSpPr>
        <p:spPr/>
        <p:txBody>
          <a:bodyPr/>
          <a:lstStyle/>
          <a:p>
            <a:fld id="{7E9730A5-E118-DD43-8C03-06ED1FCE0900}" type="slidenum">
              <a:rPr lang="en-US" smtClean="0"/>
              <a:t>22</a:t>
            </a:fld>
            <a:endParaRPr lang="en-US"/>
          </a:p>
        </p:txBody>
      </p:sp>
    </p:spTree>
    <p:extLst>
      <p:ext uri="{BB962C8B-B14F-4D97-AF65-F5344CB8AC3E}">
        <p14:creationId xmlns:p14="http://schemas.microsoft.com/office/powerpoint/2010/main" val="1057958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SUICIDE RISK</a:t>
            </a:r>
            <a:endParaRPr lang="en-US" sz="1100" b="1" dirty="0"/>
          </a:p>
          <a:p>
            <a:endParaRPr lang="en-US" sz="1100" b="0" i="0" kern="1200" dirty="0">
              <a:solidFill>
                <a:schemeClr val="tx1"/>
              </a:solidFill>
              <a:effectLst/>
              <a:latin typeface="+mn-lt"/>
              <a:ea typeface="+mn-ea"/>
              <a:cs typeface="+mn-cs"/>
            </a:endParaRPr>
          </a:p>
          <a:p>
            <a:endParaRPr lang="en-US" sz="1100" b="0" i="0" kern="1200" dirty="0">
              <a:solidFill>
                <a:schemeClr val="tx1"/>
              </a:solidFill>
              <a:effectLst/>
              <a:latin typeface="+mn-lt"/>
              <a:ea typeface="+mn-ea"/>
              <a:cs typeface="+mn-cs"/>
            </a:endParaRP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Research investigating suicide attempts and deaths by suicide has yielded many specific risk factors and warning signs for future suicidal behaviors. </a:t>
            </a: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The differences among risk factors, warning signs, and "drivers," are person-specific variables that lead individuals to desire death by suicide.</a:t>
            </a:r>
          </a:p>
          <a:p>
            <a:pPr marL="0" indent="0">
              <a:buFont typeface="+mj-lt"/>
              <a:buNone/>
            </a:pPr>
            <a:endParaRPr lang="en-US" sz="1100" baseline="0" dirty="0"/>
          </a:p>
          <a:p>
            <a:pPr marL="0" indent="0">
              <a:buFont typeface="+mj-lt"/>
              <a:buNone/>
            </a:pPr>
            <a:endParaRPr lang="en-US" sz="1100" baseline="0" dirty="0"/>
          </a:p>
          <a:p>
            <a:pPr marL="171450" indent="-171450">
              <a:buFont typeface="Arial" panose="020B0604020202020204" pitchFamily="34" charset="0"/>
              <a:buChar char="•"/>
            </a:pPr>
            <a:r>
              <a:rPr lang="en-US" sz="1100" baseline="0" dirty="0"/>
              <a:t>Death of a loved one</a:t>
            </a:r>
          </a:p>
          <a:p>
            <a:pPr marL="171450" indent="-171450">
              <a:buFont typeface="Arial" panose="020B0604020202020204" pitchFamily="34" charset="0"/>
              <a:buChar char="•"/>
            </a:pPr>
            <a:r>
              <a:rPr lang="en-US" sz="1100" baseline="0" dirty="0"/>
              <a:t>Loss of employment</a:t>
            </a:r>
          </a:p>
          <a:p>
            <a:pPr marL="171450" indent="-171450">
              <a:buFont typeface="Arial" panose="020B0604020202020204" pitchFamily="34" charset="0"/>
              <a:buChar char="•"/>
            </a:pPr>
            <a:r>
              <a:rPr lang="en-US" sz="1100" baseline="0" dirty="0"/>
              <a:t>Legal issues</a:t>
            </a:r>
          </a:p>
          <a:p>
            <a:pPr marL="171450" indent="-171450">
              <a:buFont typeface="Arial" panose="020B0604020202020204" pitchFamily="34" charset="0"/>
              <a:buChar char="•"/>
            </a:pPr>
            <a:r>
              <a:rPr lang="en-US" sz="1100" baseline="0" dirty="0"/>
              <a:t>Financial distress</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23</a:t>
            </a:fld>
            <a:endParaRPr lang="en-US"/>
          </a:p>
        </p:txBody>
      </p:sp>
    </p:spTree>
    <p:extLst>
      <p:ext uri="{BB962C8B-B14F-4D97-AF65-F5344CB8AC3E}">
        <p14:creationId xmlns:p14="http://schemas.microsoft.com/office/powerpoint/2010/main" val="2274886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SUICIDE RISK</a:t>
            </a:r>
            <a:endParaRPr lang="en-US" sz="1100" b="1" dirty="0"/>
          </a:p>
          <a:p>
            <a:endParaRPr lang="en-US" sz="1100" dirty="0">
              <a:cs typeface="Calibri"/>
            </a:endParaRPr>
          </a:p>
          <a:p>
            <a:endParaRPr lang="en-US" sz="1100" dirty="0">
              <a:cs typeface="Calibri"/>
            </a:endParaRPr>
          </a:p>
          <a:p>
            <a:r>
              <a:rPr lang="en-US" sz="1100" dirty="0">
                <a:cs typeface="Calibri"/>
              </a:rPr>
              <a:t>Criminal Justice, Criminology, and Juvenile Delinquency Studies all deal with Risk and Protective Factors. </a:t>
            </a:r>
          </a:p>
          <a:p>
            <a:endParaRPr lang="en-US" sz="1100" dirty="0">
              <a:cs typeface="Calibri"/>
            </a:endParaRPr>
          </a:p>
          <a:p>
            <a:r>
              <a:rPr lang="en-US" sz="1100" dirty="0">
                <a:cs typeface="Calibri"/>
              </a:rPr>
              <a:t>These are some of the factors that can place a person at GREATER risk of suicide, and some of the factors that can work to mitigate, or to protect the person </a:t>
            </a:r>
          </a:p>
          <a:p>
            <a:endParaRPr lang="en-US" sz="1100" dirty="0">
              <a:cs typeface="Calibri"/>
            </a:endParaRPr>
          </a:p>
          <a:p>
            <a:r>
              <a:rPr lang="en-US" sz="1100" b="1" dirty="0">
                <a:cs typeface="Calibri"/>
              </a:rPr>
              <a:t>EVEN IF THERE ARE SIGNIFICANT RISK FACTORS</a:t>
            </a:r>
          </a:p>
          <a:p>
            <a:endParaRPr lang="en-US" sz="1100" dirty="0">
              <a:cs typeface="Calibri"/>
            </a:endParaRPr>
          </a:p>
          <a:p>
            <a:r>
              <a:rPr lang="en-US" sz="1100" dirty="0">
                <a:cs typeface="Calibri"/>
              </a:rPr>
              <a:t>The risk and protective factors identified on the screen are used for anyone assessing if a person is at risk for suicide.  </a:t>
            </a:r>
          </a:p>
          <a:p>
            <a:endParaRPr lang="en-US" sz="1100" dirty="0">
              <a:cs typeface="Calibri"/>
            </a:endParaRPr>
          </a:p>
          <a:p>
            <a:r>
              <a:rPr lang="en-US" sz="1100" dirty="0">
                <a:cs typeface="Calibri"/>
              </a:rPr>
              <a:t>The list is not exhaustive, there are obviously other factors that are not on the list, these are just the most likely factors. </a:t>
            </a:r>
          </a:p>
          <a:p>
            <a:endParaRPr lang="en-US" sz="1100" dirty="0">
              <a:cs typeface="Calibri"/>
            </a:endParaRPr>
          </a:p>
          <a:p>
            <a:r>
              <a:rPr lang="en-US" sz="1100" dirty="0">
                <a:cs typeface="Calibri"/>
              </a:rPr>
              <a:t>When we encounter someone who is in crisis, we are powerless to change the risk factors that have preceded that encounter. </a:t>
            </a:r>
          </a:p>
          <a:p>
            <a:endParaRPr lang="en-US" sz="1100" dirty="0">
              <a:cs typeface="Calibri"/>
            </a:endParaRPr>
          </a:p>
          <a:p>
            <a:r>
              <a:rPr lang="en-US" sz="1100" b="1" dirty="0">
                <a:cs typeface="Calibri"/>
              </a:rPr>
              <a:t>BUT</a:t>
            </a:r>
            <a:r>
              <a:rPr lang="en-US" sz="1100" dirty="0">
                <a:cs typeface="Calibri"/>
              </a:rPr>
              <a:t>, we can offer some of the protective factors in the second column that change the outcome and improve the person’s chances of survival and long term health. </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24</a:t>
            </a:fld>
            <a:endParaRPr lang="en-US"/>
          </a:p>
        </p:txBody>
      </p:sp>
    </p:spTree>
    <p:extLst>
      <p:ext uri="{BB962C8B-B14F-4D97-AF65-F5344CB8AC3E}">
        <p14:creationId xmlns:p14="http://schemas.microsoft.com/office/powerpoint/2010/main" val="3290439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SUBJECT MATTER: </a:t>
            </a:r>
            <a:r>
              <a:rPr lang="en-US" dirty="0"/>
              <a:t>SUICIDE RISK and PROTECTION FACTORS</a:t>
            </a:r>
            <a:endParaRPr lang="en-US" b="1" dirty="0"/>
          </a:p>
          <a:p>
            <a:pPr marL="0" indent="0">
              <a:buFont typeface="+mj-lt"/>
              <a:buNone/>
            </a:pPr>
            <a:endParaRPr lang="en-US" b="1" dirty="0"/>
          </a:p>
          <a:p>
            <a:pPr marL="0" indent="0">
              <a:buFont typeface="+mj-lt"/>
              <a:buNone/>
            </a:pPr>
            <a:endParaRPr lang="en-US" b="1" dirty="0"/>
          </a:p>
          <a:p>
            <a:pPr marL="0" indent="0">
              <a:buFont typeface="+mj-lt"/>
              <a:buNone/>
            </a:pPr>
            <a:endParaRPr lang="en-US" b="1" dirty="0"/>
          </a:p>
          <a:p>
            <a:pPr marL="0" indent="0">
              <a:buFont typeface="+mj-lt"/>
              <a:buNone/>
            </a:pPr>
            <a:r>
              <a:rPr lang="en-US" b="1" dirty="0"/>
              <a:t>Read each line, do RISK first, then discuss PROTECTIVE factors and expand on each one to show how students can provide protections for their friends. </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25</a:t>
            </a:fld>
            <a:endParaRPr lang="en-US"/>
          </a:p>
        </p:txBody>
      </p:sp>
    </p:spTree>
    <p:extLst>
      <p:ext uri="{BB962C8B-B14F-4D97-AF65-F5344CB8AC3E}">
        <p14:creationId xmlns:p14="http://schemas.microsoft.com/office/powerpoint/2010/main" val="77476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 MATTER: </a:t>
            </a:r>
            <a:r>
              <a:rPr lang="en-US" dirty="0"/>
              <a:t>SUICIDE RISK</a:t>
            </a:r>
            <a:endParaRPr lang="en-US" b="1" dirty="0"/>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r>
              <a:rPr lang="en-US" dirty="0">
                <a:cs typeface="Calibri" panose="020F0502020204030204"/>
              </a:rPr>
              <a:t>Wait for responses, they will likely not get it, but if they do commend their insight.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457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 MATTER: </a:t>
            </a:r>
            <a:r>
              <a:rPr lang="en-US" dirty="0"/>
              <a:t>SUICIDE and SUBSTANCE USE</a:t>
            </a:r>
            <a:endParaRPr lang="en-US" b="1" dirty="0"/>
          </a:p>
          <a:p>
            <a:endParaRPr lang="en-US" sz="1200" dirty="0">
              <a:solidFill>
                <a:schemeClr val="accent2"/>
              </a:solidFill>
            </a:endParaRPr>
          </a:p>
          <a:p>
            <a:endParaRPr lang="en-US" sz="1200" dirty="0">
              <a:solidFill>
                <a:schemeClr val="accent2"/>
              </a:solidFill>
            </a:endParaRPr>
          </a:p>
          <a:p>
            <a:endParaRPr lang="en-US" sz="1200" dirty="0">
              <a:solidFill>
                <a:schemeClr val="accent2"/>
              </a:solidFill>
            </a:endParaRPr>
          </a:p>
          <a:p>
            <a:r>
              <a:rPr lang="en-US" sz="1200" dirty="0">
                <a:solidFill>
                  <a:schemeClr val="accent2"/>
                </a:solidFill>
              </a:rPr>
              <a:t>Substance Use </a:t>
            </a:r>
            <a:r>
              <a:rPr lang="en-US" sz="1200" dirty="0"/>
              <a:t>and Suicide have been behaviorally linked for a very long time. </a:t>
            </a:r>
          </a:p>
          <a:p>
            <a:endParaRPr lang="en-US" sz="1200" dirty="0"/>
          </a:p>
          <a:p>
            <a:r>
              <a:rPr lang="en-US" sz="1200" b="1" dirty="0"/>
              <a:t>They have also been ignored and neglected because the connections are complex. </a:t>
            </a:r>
          </a:p>
          <a:p>
            <a:endParaRPr lang="en-US" sz="1200" b="0" dirty="0">
              <a:cs typeface="Calibri" panose="020F0502020204030204"/>
            </a:endParaRPr>
          </a:p>
          <a:p>
            <a:r>
              <a:rPr lang="en-US" b="0" dirty="0">
                <a:cs typeface="Calibri" panose="020F0502020204030204"/>
              </a:rPr>
              <a:t>Are these connections complex?</a:t>
            </a:r>
          </a:p>
          <a:p>
            <a:endParaRPr lang="en-US" b="0" dirty="0">
              <a:cs typeface="Calibri" panose="020F0502020204030204"/>
            </a:endParaRPr>
          </a:p>
          <a:p>
            <a:r>
              <a:rPr lang="en-US" b="0" dirty="0">
                <a:cs typeface="Calibri" panose="020F0502020204030204"/>
              </a:rPr>
              <a:t>From a research standpoint, there is a possibility that the arrow goes from substance use to suicide, indicating substance use is a risk factor.</a:t>
            </a:r>
          </a:p>
          <a:p>
            <a:endParaRPr lang="en-US" b="0" dirty="0">
              <a:cs typeface="Calibri" panose="020F0502020204030204"/>
            </a:endParaRPr>
          </a:p>
          <a:p>
            <a:r>
              <a:rPr lang="en-US" b="0" dirty="0">
                <a:cs typeface="Calibri" panose="020F0502020204030204"/>
              </a:rPr>
              <a:t>But there is also a possibility that those who are suicidal may be more inclined to use substances in an unhealthy way.</a:t>
            </a:r>
          </a:p>
          <a:p>
            <a:endParaRPr lang="en-US" b="0" dirty="0">
              <a:cs typeface="Calibri" panose="020F0502020204030204"/>
            </a:endParaRPr>
          </a:p>
          <a:p>
            <a:r>
              <a:rPr lang="en-US" b="0" dirty="0">
                <a:cs typeface="Calibri" panose="020F0502020204030204"/>
              </a:rPr>
              <a:t>And there is a third possibility that a third factor, like trauma, maybe contributing to both substance use and suicidal thoughts. </a:t>
            </a:r>
          </a:p>
          <a:p>
            <a:endParaRPr lang="en-US" b="0" dirty="0">
              <a:cs typeface="Calibri" panose="020F0502020204030204"/>
            </a:endParaRPr>
          </a:p>
          <a:p>
            <a:r>
              <a:rPr lang="en-US" b="0" dirty="0">
                <a:cs typeface="Calibri" panose="020F0502020204030204"/>
              </a:rPr>
              <a:t>Which is why the relationship between these two variables is considered complex and difficult to empirically steady</a:t>
            </a:r>
          </a:p>
          <a:p>
            <a:endParaRPr lang="en-US" b="0"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762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SUICIDE and SUBSTANCE USE</a:t>
            </a:r>
            <a:endParaRPr lang="en-US" sz="1100" b="1" dirty="0"/>
          </a:p>
          <a:p>
            <a:endParaRPr lang="en-US" sz="1100" b="1" dirty="0"/>
          </a:p>
          <a:p>
            <a:endParaRPr lang="en-US" sz="1100" b="1" dirty="0"/>
          </a:p>
          <a:p>
            <a:endParaRPr lang="en-US" sz="1100" b="1" dirty="0"/>
          </a:p>
          <a:p>
            <a:r>
              <a:rPr lang="en-US" sz="1100" b="1" dirty="0"/>
              <a:t>Read slide before offering the related data below. </a:t>
            </a:r>
            <a:endParaRPr lang="en-US" sz="1100" dirty="0"/>
          </a:p>
          <a:p>
            <a:endParaRPr lang="en-US" sz="1100" dirty="0"/>
          </a:p>
          <a:p>
            <a:pPr marL="0" indent="0">
              <a:lnSpc>
                <a:spcPct val="150000"/>
              </a:lnSpc>
              <a:buFont typeface="Arial" panose="020B0604020202020204" pitchFamily="34" charset="0"/>
              <a:buNone/>
            </a:pPr>
            <a:r>
              <a:rPr lang="en-US" sz="1100" dirty="0">
                <a:solidFill>
                  <a:schemeClr val="bg1">
                    <a:lumMod val="50000"/>
                  </a:schemeClr>
                </a:solidFill>
              </a:rPr>
              <a:t>Data from 17 states NVDRS  (National violent death reporting system)</a:t>
            </a:r>
          </a:p>
          <a:p>
            <a:pPr marL="0" indent="0">
              <a:lnSpc>
                <a:spcPct val="150000"/>
              </a:lnSpc>
              <a:buFont typeface="Arial" panose="020B0604020202020204" pitchFamily="34" charset="0"/>
              <a:buNone/>
            </a:pPr>
            <a:endParaRPr lang="en-US" sz="1100" dirty="0">
              <a:solidFill>
                <a:schemeClr val="bg1">
                  <a:lumMod val="50000"/>
                </a:schemeClr>
              </a:solidFill>
            </a:endParaRPr>
          </a:p>
          <a:p>
            <a:pPr marL="342900" indent="-342900">
              <a:lnSpc>
                <a:spcPct val="150000"/>
              </a:lnSpc>
              <a:buFont typeface="Arial" panose="020B0604020202020204" pitchFamily="34" charset="0"/>
              <a:buChar char="•"/>
            </a:pPr>
            <a:r>
              <a:rPr lang="en-US" sz="1100" dirty="0">
                <a:solidFill>
                  <a:schemeClr val="bg1">
                    <a:lumMod val="50000"/>
                  </a:schemeClr>
                </a:solidFill>
              </a:rPr>
              <a:t>22% of suicides involve alcohol intoxication, (30-40% of suicide attempts) </a:t>
            </a:r>
          </a:p>
          <a:p>
            <a:pPr marL="0" indent="0">
              <a:lnSpc>
                <a:spcPct val="150000"/>
              </a:lnSpc>
              <a:buFont typeface="Arial" panose="020B0604020202020204" pitchFamily="34" charset="0"/>
              <a:buNone/>
            </a:pPr>
            <a:endParaRPr lang="en-US" sz="1100" dirty="0">
              <a:solidFill>
                <a:schemeClr val="bg1">
                  <a:lumMod val="50000"/>
                </a:schemeClr>
              </a:solidFill>
            </a:endParaRPr>
          </a:p>
          <a:p>
            <a:pPr marL="342900" indent="-342900">
              <a:lnSpc>
                <a:spcPct val="150000"/>
              </a:lnSpc>
              <a:buFont typeface="Arial" panose="020B0604020202020204" pitchFamily="34" charset="0"/>
              <a:buChar char="•"/>
            </a:pPr>
            <a:r>
              <a:rPr lang="en-US" sz="1100" dirty="0">
                <a:solidFill>
                  <a:schemeClr val="bg1">
                    <a:lumMod val="50000"/>
                  </a:schemeClr>
                </a:solidFill>
              </a:rPr>
              <a:t>Opiates, including heroin and prescription painkillers present in 20% of U.S. suicide deaths. </a:t>
            </a:r>
          </a:p>
          <a:p>
            <a:pPr marL="0" indent="0">
              <a:lnSpc>
                <a:spcPct val="150000"/>
              </a:lnSpc>
              <a:buFont typeface="Arial" panose="020B0604020202020204" pitchFamily="34" charset="0"/>
              <a:buNone/>
            </a:pPr>
            <a:endParaRPr lang="en-US" sz="1100" dirty="0">
              <a:solidFill>
                <a:schemeClr val="bg1">
                  <a:lumMod val="50000"/>
                </a:schemeClr>
              </a:solidFill>
            </a:endParaRPr>
          </a:p>
          <a:p>
            <a:pPr marL="342900" indent="-342900">
              <a:lnSpc>
                <a:spcPct val="150000"/>
              </a:lnSpc>
              <a:buFont typeface="Arial" panose="020B0604020202020204" pitchFamily="34" charset="0"/>
              <a:buChar char="•"/>
            </a:pPr>
            <a:r>
              <a:rPr lang="en-US" sz="1100" dirty="0">
                <a:solidFill>
                  <a:schemeClr val="bg1">
                    <a:lumMod val="50000"/>
                  </a:schemeClr>
                </a:solidFill>
              </a:rPr>
              <a:t>Marijuana-10%, cocaine-4%, amphetamines-3%</a:t>
            </a:r>
          </a:p>
          <a:p>
            <a:endParaRPr lang="en-US" sz="1100" dirty="0"/>
          </a:p>
          <a:p>
            <a:r>
              <a:rPr lang="en-US" sz="1100" b="1" dirty="0"/>
              <a:t>In total, there were 186,763 alcohol-induced, drug-induced, and suicide deaths—or an age-adjusted rate of 54.8 deaths per 100,000 people—in the United States in 2020. </a:t>
            </a:r>
          </a:p>
          <a:p>
            <a:endParaRPr lang="en-US" sz="1100" b="1" dirty="0"/>
          </a:p>
          <a:p>
            <a:r>
              <a:rPr lang="en-US" sz="1100" b="1" dirty="0"/>
              <a:t>This is a 20 percent increase over 2019 and a 77 percent increase over 2010. </a:t>
            </a:r>
          </a:p>
          <a:p>
            <a:endParaRPr lang="en-US" sz="1100" b="1" dirty="0"/>
          </a:p>
          <a:p>
            <a:r>
              <a:rPr lang="en-US" sz="1100" b="1" dirty="0"/>
              <a:t>Resource:</a:t>
            </a:r>
          </a:p>
          <a:p>
            <a:r>
              <a:rPr lang="en-US" sz="1100" dirty="0"/>
              <a:t>Trust for America’s Health (2022): https://www.tfah.org/wp-content/uploads/2022/05/TFAH_2022_PainIntheNation_Fnl.pdf</a:t>
            </a:r>
          </a:p>
          <a:p>
            <a:endParaRPr lang="en-US"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28</a:t>
            </a:fld>
            <a:endParaRPr lang="en-US"/>
          </a:p>
        </p:txBody>
      </p:sp>
    </p:spTree>
    <p:extLst>
      <p:ext uri="{BB962C8B-B14F-4D97-AF65-F5344CB8AC3E}">
        <p14:creationId xmlns:p14="http://schemas.microsoft.com/office/powerpoint/2010/main" val="996641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SUICIDE and SUBSTANCE USE</a:t>
            </a:r>
            <a:endParaRPr lang="en-US" sz="1100" b="1" dirty="0"/>
          </a:p>
          <a:p>
            <a:endParaRPr lang="en-US" sz="1100" b="1" dirty="0">
              <a:cs typeface="Calibri" panose="020F0502020204030204" pitchFamily="34" charset="0"/>
            </a:endParaRPr>
          </a:p>
          <a:p>
            <a:endParaRPr lang="en-US" sz="1100" b="1" dirty="0">
              <a:cs typeface="Calibri" panose="020F0502020204030204" pitchFamily="34" charset="0"/>
            </a:endParaRPr>
          </a:p>
          <a:p>
            <a:endParaRPr lang="en-US" sz="1100" b="1" dirty="0">
              <a:cs typeface="Calibri" panose="020F0502020204030204" pitchFamily="34" charset="0"/>
            </a:endParaRPr>
          </a:p>
          <a:p>
            <a:r>
              <a:rPr lang="en-US" sz="1100" b="1" dirty="0">
                <a:cs typeface="Calibri" panose="020F0502020204030204" pitchFamily="34" charset="0"/>
              </a:rPr>
              <a:t>Read slide and pause between bullet points to let the information soak in. </a:t>
            </a:r>
            <a:endParaRPr lang="en-US" sz="1100" dirty="0">
              <a:cs typeface="Calibri" panose="020F0502020204030204" pitchFamily="34" charset="0"/>
            </a:endParaRPr>
          </a:p>
          <a:p>
            <a:endParaRPr lang="en-US" sz="1100" dirty="0">
              <a:cs typeface="Calibri" panose="020F0502020204030204" pitchFamily="34" charset="0"/>
            </a:endParaRPr>
          </a:p>
          <a:p>
            <a:r>
              <a:rPr lang="en-US" sz="1100" dirty="0">
                <a:cs typeface="Calibri" panose="020F0502020204030204" pitchFamily="34" charset="0"/>
              </a:rPr>
              <a:t>In addition to the overwhelming impact of suicide on youth, we are seeing a prevalence of substance misuse and suicide.</a:t>
            </a:r>
          </a:p>
          <a:p>
            <a:endParaRPr lang="en-US" sz="1100" dirty="0">
              <a:cs typeface="Calibri" panose="020F0502020204030204" pitchFamily="34" charset="0"/>
            </a:endParaRPr>
          </a:p>
          <a:p>
            <a:r>
              <a:rPr lang="en-US" sz="1100" b="1" dirty="0">
                <a:cs typeface="Calibri" panose="020F0502020204030204" pitchFamily="34" charset="0"/>
              </a:rPr>
              <a:t>Summation points below:</a:t>
            </a:r>
          </a:p>
          <a:p>
            <a:endParaRPr lang="en-US" sz="1100" b="1" dirty="0">
              <a:cs typeface="Calibri" panose="020F0502020204030204" pitchFamily="34" charset="0"/>
            </a:endParaRPr>
          </a:p>
          <a:p>
            <a:pPr marL="171450" indent="-171450">
              <a:buFont typeface="Arial" panose="020B0604020202020204" pitchFamily="34" charset="0"/>
              <a:buChar char="•"/>
            </a:pPr>
            <a:r>
              <a:rPr lang="en-US" sz="1100" b="1" dirty="0">
                <a:cs typeface="Calibri" panose="020F0502020204030204" pitchFamily="34" charset="0"/>
              </a:rPr>
              <a:t>Substance Use places a person at higher risk of suicide. </a:t>
            </a:r>
          </a:p>
          <a:p>
            <a:pPr marL="0" indent="0">
              <a:buFont typeface="Arial" panose="020B0604020202020204" pitchFamily="34" charset="0"/>
              <a:buNone/>
            </a:pPr>
            <a:endParaRPr lang="en-US" sz="1100" b="1" dirty="0">
              <a:cs typeface="Calibri" panose="020F0502020204030204" pitchFamily="34" charset="0"/>
            </a:endParaRPr>
          </a:p>
          <a:p>
            <a:pPr marL="171450" indent="-171450">
              <a:buFont typeface="Arial" panose="020B0604020202020204" pitchFamily="34" charset="0"/>
              <a:buChar char="•"/>
            </a:pPr>
            <a:r>
              <a:rPr lang="en-US" sz="1100" b="1" dirty="0">
                <a:cs typeface="Calibri" panose="020F0502020204030204" pitchFamily="34" charset="0"/>
              </a:rPr>
              <a:t>Co-Occurring is </a:t>
            </a:r>
            <a:r>
              <a:rPr lang="en-US" sz="1100" b="1" i="0" dirty="0">
                <a:effectLst/>
                <a:cs typeface="Calibri" panose="020F0502020204030204" pitchFamily="34" charset="0"/>
              </a:rPr>
              <a:t>the </a:t>
            </a:r>
            <a:r>
              <a:rPr lang="en-US" sz="1100" b="1" i="0" u="sng" dirty="0">
                <a:effectLst/>
                <a:cs typeface="Calibri" panose="020F0502020204030204" pitchFamily="34" charset="0"/>
              </a:rPr>
              <a:t>simultaneous</a:t>
            </a:r>
            <a:r>
              <a:rPr lang="en-US" sz="1100" b="1" i="0" dirty="0">
                <a:effectLst/>
                <a:cs typeface="Calibri" panose="020F0502020204030204" pitchFamily="34" charset="0"/>
              </a:rPr>
              <a:t> presence of two or more diseases (mental health and substance use) in a person.</a:t>
            </a:r>
          </a:p>
          <a:p>
            <a:pPr marL="0" indent="0">
              <a:buFont typeface="Arial" panose="020B0604020202020204" pitchFamily="34" charset="0"/>
              <a:buNone/>
            </a:pPr>
            <a:endParaRPr lang="en-US" sz="1100" b="0" i="0" dirty="0">
              <a:effectLst/>
              <a:cs typeface="Calibri" panose="020F0502020204030204" pitchFamily="34" charset="0"/>
            </a:endParaRPr>
          </a:p>
          <a:p>
            <a:pPr marL="0" indent="0">
              <a:buFont typeface="Arial" panose="020B0604020202020204" pitchFamily="34" charset="0"/>
              <a:buNone/>
            </a:pPr>
            <a:r>
              <a:rPr lang="en-US" sz="1100" b="1" i="0" dirty="0">
                <a:effectLst/>
                <a:cs typeface="Calibri" panose="020F0502020204030204" pitchFamily="34" charset="0"/>
              </a:rPr>
              <a:t>References: </a:t>
            </a:r>
          </a:p>
          <a:p>
            <a:pPr marL="0" indent="0">
              <a:buFont typeface="Arial" panose="020B0604020202020204" pitchFamily="34" charset="0"/>
              <a:buNone/>
            </a:pPr>
            <a:endParaRPr lang="en-US" sz="1100" b="0" i="0" dirty="0">
              <a:solidFill>
                <a:srgbClr val="BDC1C6"/>
              </a:solidFill>
              <a:effectLs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dirty="0">
                <a:solidFill>
                  <a:srgbClr val="000000"/>
                </a:solidFill>
                <a:effectLst/>
              </a:rPr>
              <a:t>Center for Substance Abuse Treatment. </a:t>
            </a:r>
            <a:r>
              <a:rPr lang="en-US" sz="1100" b="0" i="1" dirty="0">
                <a:solidFill>
                  <a:srgbClr val="000000"/>
                </a:solidFill>
                <a:effectLst/>
              </a:rPr>
              <a:t>Addressing Suicidal Thoughts and Behaviors in Substance Abuse Treatment</a:t>
            </a:r>
            <a:r>
              <a:rPr lang="en-US" sz="1100" b="0" i="0" dirty="0">
                <a:solidFill>
                  <a:srgbClr val="000000"/>
                </a:solidFill>
                <a:effectLst/>
              </a:rPr>
              <a:t>. Treatment Improvement Protocol (TIP) Series, No. 50. HHS Publication No. (SMA) 15-4381. Rockville, MD: Substance Abuse and Mental Health Services Administration, 2009.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dirty="0">
              <a:solidFill>
                <a:srgbClr val="BDC1C6"/>
              </a:solidFill>
              <a:effectLst/>
              <a:cs typeface="Calibri" panose="020F0502020204030204" pitchFamily="34" charset="0"/>
            </a:endParaRPr>
          </a:p>
          <a:p>
            <a:r>
              <a:rPr lang="en-US" sz="1100" i="1" kern="1200" dirty="0">
                <a:solidFill>
                  <a:schemeClr val="tx1"/>
                </a:solidFill>
                <a:effectLst/>
                <a:highlight>
                  <a:srgbClr val="FFFF00"/>
                </a:highlight>
                <a:cs typeface="Calibri" panose="020F0502020204030204" pitchFamily="34" charset="0"/>
              </a:rPr>
              <a:t>A Link Between Substance Abuse and Suicide Rates | SoCal Sunrise Recovery</a:t>
            </a:r>
            <a:r>
              <a:rPr lang="en-US" sz="1100" kern="1200" dirty="0">
                <a:solidFill>
                  <a:schemeClr val="tx1"/>
                </a:solidFill>
                <a:effectLst/>
                <a:highlight>
                  <a:srgbClr val="FFFF00"/>
                </a:highlight>
                <a:cs typeface="Calibri" panose="020F0502020204030204" pitchFamily="34" charset="0"/>
              </a:rPr>
              <a:t>. (2022). Southern California Sunrise Recovery Center. https://socalsunrise.com/substance-abuse-and-suicide/</a:t>
            </a:r>
          </a:p>
          <a:p>
            <a:br>
              <a:rPr lang="en-US" sz="1100" dirty="0">
                <a:highlight>
                  <a:srgbClr val="FFFF00"/>
                </a:highlight>
                <a:cs typeface="Calibri" panose="020F0502020204030204" pitchFamily="34" charset="0"/>
              </a:rPr>
            </a:br>
            <a:endParaRPr lang="en-US" sz="1100" b="0" i="0" dirty="0">
              <a:solidFill>
                <a:srgbClr val="BDC1C6"/>
              </a:solidFill>
              <a:effectLst/>
              <a:cs typeface="Calibri" panose="020F0502020204030204" pitchFamily="34" charset="0"/>
            </a:endParaRPr>
          </a:p>
          <a:p>
            <a:pPr marL="171450" indent="-171450">
              <a:buFont typeface="Arial" panose="020B0604020202020204" pitchFamily="34" charset="0"/>
              <a:buChar char="•"/>
            </a:pPr>
            <a:endParaRPr lang="en-US" sz="1100" b="0" i="0" dirty="0">
              <a:solidFill>
                <a:srgbClr val="BDC1C6"/>
              </a:solidFill>
              <a:effectLst/>
              <a:cs typeface="Calibri" panose="020F0502020204030204" pitchFamily="34" charset="0"/>
            </a:endParaRPr>
          </a:p>
          <a:p>
            <a:pPr marL="0" indent="0">
              <a:buFont typeface="Arial" panose="020B0604020202020204" pitchFamily="34" charset="0"/>
              <a:buNone/>
            </a:pPr>
            <a:endParaRPr lang="en-US" sz="1100" b="0" i="0" dirty="0">
              <a:solidFill>
                <a:srgbClr val="BDC1C6"/>
              </a:solidFill>
              <a:effectLs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29</a:t>
            </a:fld>
            <a:endParaRPr lang="en-US"/>
          </a:p>
        </p:txBody>
      </p:sp>
    </p:spTree>
    <p:extLst>
      <p:ext uri="{BB962C8B-B14F-4D97-AF65-F5344CB8AC3E}">
        <p14:creationId xmlns:p14="http://schemas.microsoft.com/office/powerpoint/2010/main" val="257516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infusion on the </a:t>
            </a:r>
            <a:r>
              <a:rPr lang="en-US" i="1" dirty="0">
                <a:cs typeface="Calibri"/>
              </a:rPr>
              <a:t>Overview of Crisis Services </a:t>
            </a:r>
            <a:r>
              <a:rPr lang="en-US" dirty="0">
                <a:cs typeface="Calibri"/>
              </a:rPr>
              <a:t>compiles ….</a:t>
            </a:r>
          </a:p>
          <a:p>
            <a:endParaRPr lang="en-US" dirty="0">
              <a:cs typeface="Calibri"/>
            </a:endParaRPr>
          </a:p>
          <a:p>
            <a:r>
              <a:rPr lang="en-US" sz="1100" dirty="0"/>
              <a:t>Each slide contains detailed notes for the trainer to provide guidance in effectively presenting the content, as necessary. </a:t>
            </a:r>
          </a:p>
          <a:p>
            <a:endParaRPr lang="en-US" sz="1100" dirty="0">
              <a:cs typeface="Calibri" panose="020F0502020204030204"/>
            </a:endParaRPr>
          </a:p>
          <a:p>
            <a:r>
              <a:rPr lang="en-US" sz="1100" dirty="0">
                <a:cs typeface="Calibri" panose="020F0502020204030204"/>
              </a:rPr>
              <a:t>These slides are designed to be used in an Introductory level Criminal Justice class.</a:t>
            </a:r>
          </a:p>
          <a:p>
            <a:endParaRPr lang="en-US" sz="1100" dirty="0">
              <a:cs typeface="Calibri" panose="020F0502020204030204"/>
            </a:endParaRPr>
          </a:p>
          <a:p>
            <a:r>
              <a:rPr lang="en-US" sz="1100" dirty="0">
                <a:cs typeface="Calibri" panose="020F0502020204030204"/>
              </a:rPr>
              <a:t>Ideally, these slides would be added to the class in the time following the presentation of the material on Police Roles and Ethics. </a:t>
            </a:r>
          </a:p>
          <a:p>
            <a:endParaRPr lang="en-US" sz="1100" dirty="0">
              <a:cs typeface="Calibri" panose="020F0502020204030204"/>
            </a:endParaRPr>
          </a:p>
          <a:p>
            <a:r>
              <a:rPr lang="en-US" sz="1100" dirty="0">
                <a:cs typeface="Calibri" panose="020F0502020204030204"/>
              </a:rPr>
              <a:t>By this point in the class, students would be aware of the structure of the criminal justice system, the problems with collecting and interpreting criminal justice data, and the creation of laws and law enforcement history in America. While this information can be placed anywhere in the class, following policing and law enforcement makes logical sense due to the various crises that law enforcement officers respond to and deal with daily, and the effects these interactions have on the mental and physical health of the officers. </a:t>
            </a:r>
          </a:p>
          <a:p>
            <a:endParaRPr lang="en-US" sz="1100" dirty="0">
              <a:cs typeface="Calibri" panose="020F0502020204030204"/>
            </a:endParaRPr>
          </a:p>
          <a:p>
            <a:endParaRPr lang="en-US" sz="1100"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3</a:t>
            </a:fld>
            <a:endParaRPr lang="en-US"/>
          </a:p>
        </p:txBody>
      </p:sp>
    </p:spTree>
    <p:extLst>
      <p:ext uri="{BB962C8B-B14F-4D97-AF65-F5344CB8AC3E}">
        <p14:creationId xmlns:p14="http://schemas.microsoft.com/office/powerpoint/2010/main" val="1206292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 MATTER: </a:t>
            </a:r>
            <a:r>
              <a:rPr lang="en-US" dirty="0"/>
              <a:t>SUICIDE and SUBSTANCE USE</a:t>
            </a:r>
            <a:endParaRPr lang="en-US" b="1" dirty="0"/>
          </a:p>
          <a:p>
            <a:endParaRPr lang="en-US" sz="1200" dirty="0">
              <a:solidFill>
                <a:schemeClr val="accent2"/>
              </a:solidFill>
            </a:endParaRPr>
          </a:p>
          <a:p>
            <a:endParaRPr lang="en-US" sz="1200" dirty="0">
              <a:solidFill>
                <a:schemeClr val="accent2"/>
              </a:solidFill>
            </a:endParaRPr>
          </a:p>
          <a:p>
            <a:endParaRPr lang="en-US" sz="1200" dirty="0">
              <a:solidFill>
                <a:schemeClr val="accent2"/>
              </a:solidFill>
            </a:endParaRPr>
          </a:p>
          <a:p>
            <a:r>
              <a:rPr lang="en-US" sz="1200" dirty="0">
                <a:solidFill>
                  <a:schemeClr val="accent2"/>
                </a:solidFill>
              </a:rPr>
              <a:t>If you were to consider the range of substances out there, which ones would you consider the most likely to cause death?</a:t>
            </a:r>
          </a:p>
          <a:p>
            <a:endParaRPr lang="en-US" sz="1200" dirty="0">
              <a:solidFill>
                <a:schemeClr val="accent2"/>
              </a:solidFill>
            </a:endParaRPr>
          </a:p>
          <a:p>
            <a:r>
              <a:rPr lang="en-US" sz="1200" dirty="0">
                <a:solidFill>
                  <a:schemeClr val="accent2"/>
                </a:solidFill>
              </a:rPr>
              <a:t>Why would you consider this substance to be the dangerous one?</a:t>
            </a:r>
          </a:p>
          <a:p>
            <a:endParaRPr lang="en-US" sz="1200" dirty="0">
              <a:solidFill>
                <a:schemeClr val="accent2"/>
              </a:solidFill>
            </a:endParaRPr>
          </a:p>
          <a:p>
            <a:r>
              <a:rPr lang="en-US" sz="1200" dirty="0">
                <a:solidFill>
                  <a:schemeClr val="accent2"/>
                </a:solidFill>
              </a:rPr>
              <a:t>How would this specifically contribute to death?</a:t>
            </a:r>
          </a:p>
          <a:p>
            <a:endParaRPr lang="en-US" sz="1200" dirty="0">
              <a:solidFill>
                <a:schemeClr val="accent2"/>
              </a:solidFill>
            </a:endParaRPr>
          </a:p>
          <a:p>
            <a:r>
              <a:rPr lang="en-US" sz="1200" dirty="0">
                <a:solidFill>
                  <a:schemeClr val="accent2"/>
                </a:solidFill>
              </a:rPr>
              <a:t>The next slide will show the different mechanisms that researchers believe connect these drugs to suicide. </a:t>
            </a:r>
          </a:p>
          <a:p>
            <a:endParaRPr lang="en-US" sz="1200" dirty="0">
              <a:solidFill>
                <a:schemeClr val="accent2"/>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823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 MATTER: </a:t>
            </a:r>
            <a:r>
              <a:rPr lang="en-US" dirty="0"/>
              <a:t>SUICIDE and SUBSTANCE USE</a:t>
            </a:r>
            <a:endParaRPr lang="en-US" b="1" dirty="0"/>
          </a:p>
          <a:p>
            <a:pPr lvl="0" algn="l"/>
            <a:endParaRPr lang="en-US" dirty="0"/>
          </a:p>
          <a:p>
            <a:pPr lvl="0" algn="l"/>
            <a:endParaRPr lang="en-US" dirty="0"/>
          </a:p>
          <a:p>
            <a:pPr lvl="0" algn="l"/>
            <a:endParaRPr lang="en-US" dirty="0"/>
          </a:p>
          <a:p>
            <a:pPr lvl="0" algn="l"/>
            <a:r>
              <a:rPr lang="en-US" dirty="0"/>
              <a:t>Higher doses of opioids offer increased access to lethal means. </a:t>
            </a:r>
          </a:p>
          <a:p>
            <a:pPr lvl="0" algn="l"/>
            <a:r>
              <a:rPr lang="en-US" dirty="0"/>
              <a:t>	This is especially problematic today due to the increased potency of modern manufactured opiates. </a:t>
            </a:r>
          </a:p>
          <a:p>
            <a:pPr lvl="0" algn="l"/>
            <a:r>
              <a:rPr lang="en-US" dirty="0"/>
              <a:t>	The amount of Fentanyl necessary to end a life is shockingly small, and the margin of error that separates getting high from dying is almost microscopic. </a:t>
            </a:r>
          </a:p>
          <a:p>
            <a:pPr lvl="0" algn="l"/>
            <a:endParaRPr lang="en-US" dirty="0"/>
          </a:p>
          <a:p>
            <a:pPr lvl="0" algn="l"/>
            <a:r>
              <a:rPr lang="en-US" dirty="0"/>
              <a:t>Opiates have disinhibiting effects, increasing the likelihood of acting on suicide impulses. </a:t>
            </a:r>
          </a:p>
          <a:p>
            <a:pPr lvl="0" algn="l"/>
            <a:r>
              <a:rPr lang="en-US" dirty="0"/>
              <a:t>	Here, the researchers are proposing that the disinhibiting effect of opiates can remove some of the protective factors making suicide more likely. </a:t>
            </a:r>
          </a:p>
          <a:p>
            <a:pPr lvl="0" algn="l"/>
            <a:r>
              <a:rPr lang="en-US" dirty="0"/>
              <a:t>	This effect can be even larger if the person feels shame or guilt from the use of the opiates. </a:t>
            </a:r>
          </a:p>
          <a:p>
            <a:pPr lvl="0" algn="l"/>
            <a:endParaRPr lang="en-US" dirty="0"/>
          </a:p>
          <a:p>
            <a:pPr lvl="0" algn="l"/>
            <a:r>
              <a:rPr lang="en-US" dirty="0"/>
              <a:t>People who take higher risk doses share other personality characteristics that may explain part of the link with suicide</a:t>
            </a:r>
          </a:p>
          <a:p>
            <a:pPr lvl="0" algn="l"/>
            <a:r>
              <a:rPr lang="en-US" dirty="0"/>
              <a:t>	Here the researchers are saying that certain personality characteristics, like thrill seeking, may contribute to both opiate use and suicidal actions. </a:t>
            </a: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31</a:t>
            </a:fld>
            <a:endParaRPr lang="en-US"/>
          </a:p>
        </p:txBody>
      </p:sp>
    </p:spTree>
    <p:extLst>
      <p:ext uri="{BB962C8B-B14F-4D97-AF65-F5344CB8AC3E}">
        <p14:creationId xmlns:p14="http://schemas.microsoft.com/office/powerpoint/2010/main" val="3851462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 MATTER: </a:t>
            </a:r>
            <a:r>
              <a:rPr lang="en-US" dirty="0"/>
              <a:t>SUBSTANCE USE and TRAUMA</a:t>
            </a:r>
          </a:p>
          <a:p>
            <a:endParaRPr lang="en-US" dirty="0"/>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32</a:t>
            </a:fld>
            <a:endParaRPr lang="en-US"/>
          </a:p>
        </p:txBody>
      </p:sp>
    </p:spTree>
    <p:extLst>
      <p:ext uri="{BB962C8B-B14F-4D97-AF65-F5344CB8AC3E}">
        <p14:creationId xmlns:p14="http://schemas.microsoft.com/office/powerpoint/2010/main" val="1095035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TRAUMA</a:t>
            </a:r>
          </a:p>
          <a:p>
            <a:endParaRPr lang="en-US" sz="1100" dirty="0"/>
          </a:p>
          <a:p>
            <a:endParaRPr lang="en-US" sz="1100" dirty="0"/>
          </a:p>
          <a:p>
            <a:endParaRPr lang="en-US" sz="1100" dirty="0"/>
          </a:p>
          <a:p>
            <a:r>
              <a:rPr lang="en-US" sz="1100" dirty="0"/>
              <a:t>Trauma is a very misunderstood and misrepresented part of the human experience. </a:t>
            </a:r>
          </a:p>
          <a:p>
            <a:endParaRPr lang="en-US" sz="1100" dirty="0"/>
          </a:p>
          <a:p>
            <a:r>
              <a:rPr lang="en-US" sz="1100" dirty="0"/>
              <a:t>We misrepresent trauma as if it has to be something catastrophic- and that there are “worse” traumas than others. </a:t>
            </a:r>
          </a:p>
          <a:p>
            <a:endParaRPr lang="en-US" sz="1100" dirty="0"/>
          </a:p>
          <a:p>
            <a:r>
              <a:rPr lang="en-US" sz="1100" dirty="0"/>
              <a:t>We misunderstand trauma because we think that an experience that would not be trauma inducing for us should not induce trauma in others. </a:t>
            </a:r>
          </a:p>
          <a:p>
            <a:endParaRPr lang="en-US" sz="1100" dirty="0"/>
          </a:p>
          <a:p>
            <a:r>
              <a:rPr lang="en-US" sz="1100" dirty="0"/>
              <a:t>We think that someone who experiences a “worse” trauma deserves more understanding and compassion, regardless of how it affects them.  </a:t>
            </a:r>
          </a:p>
          <a:p>
            <a:endParaRPr lang="en-US" sz="1100" dirty="0"/>
          </a:p>
          <a:p>
            <a:r>
              <a:rPr lang="en-US" sz="1100" dirty="0"/>
              <a:t>This is ALL untrue.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Traumatization is believed to occur when </a:t>
            </a:r>
            <a:r>
              <a:rPr lang="en-US" sz="1100" b="1" dirty="0"/>
              <a:t>both </a:t>
            </a:r>
            <a:r>
              <a:rPr lang="en-US" sz="1100" dirty="0"/>
              <a:t>internal and external resources are inadequate to cope with external threats. </a:t>
            </a:r>
          </a:p>
          <a:p>
            <a:endParaRPr lang="en-US" sz="1100" dirty="0"/>
          </a:p>
          <a:p>
            <a:r>
              <a:rPr lang="en-US" sz="1100" b="1" dirty="0"/>
              <a:t>TRAUMA CAUSES A PERSON TO CHANGE THEIR VIEW </a:t>
            </a:r>
          </a:p>
          <a:p>
            <a:endParaRPr lang="en-US" sz="1100" b="1" dirty="0"/>
          </a:p>
          <a:p>
            <a:r>
              <a:rPr lang="en-US" sz="1100" b="1" dirty="0"/>
              <a:t>Their view of THEMSELVES, </a:t>
            </a:r>
          </a:p>
          <a:p>
            <a:r>
              <a:rPr lang="en-US" sz="1100" b="1" dirty="0"/>
              <a:t>Their view of THE WORLD, </a:t>
            </a:r>
          </a:p>
          <a:p>
            <a:r>
              <a:rPr lang="en-US" sz="1100" b="1" dirty="0"/>
              <a:t>AND </a:t>
            </a:r>
          </a:p>
          <a:p>
            <a:r>
              <a:rPr lang="en-US" sz="1100" b="1" dirty="0"/>
              <a:t>THE RELATIONSHIP BETWEEN THEMSELVES AND THE WORLD</a:t>
            </a:r>
          </a:p>
          <a:p>
            <a:endParaRPr lang="en-US" sz="1100" dirty="0"/>
          </a:p>
          <a:p>
            <a:r>
              <a:rPr lang="en-US" sz="1100" b="0" dirty="0"/>
              <a:t>Trauma can be caused by a single event </a:t>
            </a:r>
          </a:p>
          <a:p>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Trauma can be caused by a multiple events </a:t>
            </a:r>
          </a:p>
          <a:p>
            <a:endParaRPr lang="en-US" sz="1100" b="0" dirty="0"/>
          </a:p>
          <a:p>
            <a:r>
              <a:rPr lang="en-US" sz="1100" b="0" dirty="0"/>
              <a:t>Trauma can be the result of prolonged stress</a:t>
            </a:r>
          </a:p>
          <a:p>
            <a:endParaRPr lang="en-US" sz="1100" b="0" dirty="0"/>
          </a:p>
          <a:p>
            <a:r>
              <a:rPr lang="en-US" sz="1100" b="0" dirty="0"/>
              <a:t>Trauma can result from unmanaged diseases or medical conditions</a:t>
            </a:r>
          </a:p>
          <a:p>
            <a:endParaRPr lang="en-US" sz="1100" dirty="0"/>
          </a:p>
          <a:p>
            <a:r>
              <a:rPr lang="en-US" sz="1100" dirty="0"/>
              <a:t>Trauma can be anticipatory and may not be related to an actual event or experience</a:t>
            </a:r>
          </a:p>
          <a:p>
            <a:r>
              <a:rPr lang="en-US" sz="1100" dirty="0"/>
              <a:t>	Anticipatory trauma would be something like having a loved one at end of life, and we anticipate the grief from their loss or death. </a:t>
            </a:r>
          </a:p>
          <a:p>
            <a:endParaRPr lang="en-US" sz="1100" dirty="0"/>
          </a:p>
          <a:p>
            <a:r>
              <a:rPr lang="en-US" sz="1100" dirty="0"/>
              <a:t>Trauma can be historical, related to adverse childhood experiences, </a:t>
            </a:r>
          </a:p>
          <a:p>
            <a:endParaRPr lang="en-US" sz="1100" dirty="0"/>
          </a:p>
          <a:p>
            <a:r>
              <a:rPr lang="en-US" sz="1100" dirty="0"/>
              <a:t>Trauma can result from repetitive and persistent intergenerational cycles. </a:t>
            </a:r>
          </a:p>
          <a:p>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T</a:t>
            </a:r>
            <a:r>
              <a:rPr lang="en-US" sz="1100" dirty="0"/>
              <a:t>rauma can be COMPLEX, producing </a:t>
            </a:r>
            <a:r>
              <a:rPr lang="en-US" sz="1100" baseline="0" dirty="0"/>
              <a:t>i</a:t>
            </a:r>
            <a:r>
              <a:rPr lang="en-US" sz="1100" u="sng" dirty="0"/>
              <a:t>mmediate</a:t>
            </a:r>
            <a:r>
              <a:rPr lang="en-US" sz="1100" dirty="0"/>
              <a:t> and/or </a:t>
            </a:r>
            <a:r>
              <a:rPr lang="en-US" sz="1100" u="sng" dirty="0"/>
              <a:t>delayed </a:t>
            </a:r>
            <a:r>
              <a:rPr lang="en-US" sz="1100" dirty="0"/>
              <a:t>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These responses which can be intrusive and disrupt some or all of the five major life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What are these domains?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The physical 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	The emotional 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	The cognitive 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	The behavioral self,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	The existential self. </a:t>
            </a:r>
            <a:endParaRPr lang="en-US" sz="1100" dirty="0"/>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Thus, Trauma can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The physical self- make you less healthy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	The emotional self- make you sad or angry or unhappy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	The cognitive self- make you unable to focus or to learn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	The behavioral self- make you behave in inappropriate ways, like risk taking or anger resulting in fights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	The existential self- make you lose faith in the society or the relationships you have with others.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 </a:t>
            </a:r>
            <a:endParaRPr lang="en-US" sz="1100" dirty="0"/>
          </a:p>
        </p:txBody>
      </p:sp>
      <p:sp>
        <p:nvSpPr>
          <p:cNvPr id="4" name="Slide Number Placeholder 3"/>
          <p:cNvSpPr>
            <a:spLocks noGrp="1"/>
          </p:cNvSpPr>
          <p:nvPr>
            <p:ph type="sldNum" sz="quarter" idx="5"/>
          </p:nvPr>
        </p:nvSpPr>
        <p:spPr>
          <a:xfrm>
            <a:off x="6343047" y="8685213"/>
            <a:ext cx="513365" cy="458787"/>
          </a:xfrm>
        </p:spPr>
        <p:txBody>
          <a:bodyPr/>
          <a:lstStyle/>
          <a:p>
            <a:fld id="{5A70B0B6-4A54-0944-91E3-FECC2ED21D47}" type="slidenum">
              <a:rPr lang="en-US" smtClean="0"/>
              <a:t>33</a:t>
            </a:fld>
            <a:endParaRPr lang="en-US" dirty="0"/>
          </a:p>
        </p:txBody>
      </p:sp>
    </p:spTree>
    <p:extLst>
      <p:ext uri="{BB962C8B-B14F-4D97-AF65-F5344CB8AC3E}">
        <p14:creationId xmlns:p14="http://schemas.microsoft.com/office/powerpoint/2010/main" val="3725197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SUBJECT MATTER: </a:t>
            </a:r>
            <a:r>
              <a:rPr lang="en-US" dirty="0"/>
              <a:t>TRAUMA</a:t>
            </a:r>
          </a:p>
          <a:p>
            <a:endParaRPr lang="en-US" b="1" dirty="0"/>
          </a:p>
          <a:p>
            <a:endParaRPr lang="en-US" b="1" dirty="0"/>
          </a:p>
          <a:p>
            <a:endParaRPr lang="en-US" b="1" dirty="0"/>
          </a:p>
          <a:p>
            <a:r>
              <a:rPr lang="en-US" b="1" dirty="0"/>
              <a:t>READ</a:t>
            </a:r>
            <a:r>
              <a:rPr lang="en-US" dirty="0"/>
              <a:t> slide:</a:t>
            </a:r>
          </a:p>
          <a:p>
            <a:endParaRPr lang="en-US" dirty="0"/>
          </a:p>
          <a:p>
            <a:r>
              <a:rPr lang="en-US" dirty="0"/>
              <a:t>Share with students some specific examples of what a person identifies as trauma:  car accident, death of a parent, living with an alcoholic parent, fertility issues, being held at gun point, etc.</a:t>
            </a:r>
          </a:p>
          <a:p>
            <a:endParaRPr lang="en-US" dirty="0"/>
          </a:p>
          <a:p>
            <a:r>
              <a:rPr lang="en-US" dirty="0"/>
              <a:t>Reiterate after reading the list of experiences:  </a:t>
            </a:r>
          </a:p>
          <a:p>
            <a:endParaRPr lang="en-US" dirty="0"/>
          </a:p>
          <a:p>
            <a:r>
              <a:rPr lang="en-US" dirty="0"/>
              <a:t>TRAUMA IS ANY INCIDENT OR OCCURRENCE WHICH CAUSES A PERSON TO CHANGE THE VIEW OF THEMSELVES, THE WORLD, AND THE RELATIONSHIP BETWEEN THE TWO. </a:t>
            </a:r>
          </a:p>
          <a:p>
            <a:endParaRPr lang="en-US" dirty="0"/>
          </a:p>
        </p:txBody>
      </p:sp>
      <p:sp>
        <p:nvSpPr>
          <p:cNvPr id="4" name="Slide Number Placeholder 3"/>
          <p:cNvSpPr>
            <a:spLocks noGrp="1"/>
          </p:cNvSpPr>
          <p:nvPr>
            <p:ph type="sldNum" sz="quarter" idx="5"/>
          </p:nvPr>
        </p:nvSpPr>
        <p:spPr/>
        <p:txBody>
          <a:bodyPr/>
          <a:lstStyle/>
          <a:p>
            <a:fld id="{5A70B0B6-4A54-0944-91E3-FECC2ED21D47}" type="slidenum">
              <a:rPr lang="en-US" smtClean="0"/>
              <a:t>34</a:t>
            </a:fld>
            <a:endParaRPr lang="en-US"/>
          </a:p>
        </p:txBody>
      </p:sp>
    </p:spTree>
    <p:extLst>
      <p:ext uri="{BB962C8B-B14F-4D97-AF65-F5344CB8AC3E}">
        <p14:creationId xmlns:p14="http://schemas.microsoft.com/office/powerpoint/2010/main" val="1731518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SUBJECT MATTER</a:t>
            </a:r>
            <a:r>
              <a:rPr lang="en-US" dirty="0"/>
              <a:t>: TRAUMA</a:t>
            </a:r>
          </a:p>
          <a:p>
            <a:endParaRPr lang="en-US" dirty="0"/>
          </a:p>
          <a:p>
            <a:r>
              <a:rPr lang="en-US" dirty="0"/>
              <a:t>So, how do we identify whether or not we are ourselves, or someone we know is experiencing a trauma response- Let’s review the following</a:t>
            </a:r>
            <a:r>
              <a:rPr lang="en-US" baseline="0" dirty="0"/>
              <a:t> </a:t>
            </a:r>
            <a:r>
              <a:rPr lang="en-US" dirty="0"/>
              <a:t>5 domains:</a:t>
            </a:r>
            <a:r>
              <a:rPr lang="en-US" baseline="0" dirty="0"/>
              <a:t> </a:t>
            </a:r>
            <a:r>
              <a:rPr lang="en-US" dirty="0"/>
              <a:t>PHYSICAL, EMOTIONAL, COGNITIVE, BEHAVIORAL, AND EXISTENTIAL. </a:t>
            </a:r>
          </a:p>
          <a:p>
            <a:endParaRPr lang="en-US" dirty="0"/>
          </a:p>
          <a:p>
            <a:r>
              <a:rPr lang="en-US" dirty="0"/>
              <a:t>Evidence of PHYSICAL responses to trauma:</a:t>
            </a:r>
          </a:p>
          <a:p>
            <a:pPr marL="171450" indent="-171450">
              <a:buFont typeface="Arial" panose="020B0604020202020204" pitchFamily="34" charset="0"/>
              <a:buChar char="•"/>
            </a:pPr>
            <a:r>
              <a:rPr lang="en-US" b="1" dirty="0"/>
              <a:t>READ</a:t>
            </a:r>
            <a:r>
              <a:rPr lang="en-US" dirty="0"/>
              <a:t> (or have a student read) the characteristics </a:t>
            </a:r>
          </a:p>
          <a:p>
            <a:pPr marL="171450" indent="-171450">
              <a:buFont typeface="Arial" panose="020B0604020202020204" pitchFamily="34" charset="0"/>
              <a:buChar char="•"/>
            </a:pPr>
            <a:r>
              <a:rPr lang="en-US" dirty="0"/>
              <a:t>PHYSICAL</a:t>
            </a:r>
          </a:p>
          <a:p>
            <a:pPr marL="628650" lvl="1" indent="-171450">
              <a:buFont typeface="Arial" panose="020B0604020202020204" pitchFamily="34" charset="0"/>
              <a:buChar char="•"/>
            </a:pPr>
            <a:r>
              <a:rPr lang="en-US" dirty="0"/>
              <a:t>may be indicating a response to trauma (not all-inclusive)</a:t>
            </a:r>
          </a:p>
          <a:p>
            <a:endParaRPr lang="en-US" dirty="0"/>
          </a:p>
          <a:p>
            <a:r>
              <a:rPr lang="en-US" dirty="0"/>
              <a:t>Evidence of EMOTIONAL Trauma: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READ</a:t>
            </a:r>
            <a:r>
              <a:rPr lang="en-US" dirty="0"/>
              <a:t> (or have a student read) the characteristics </a:t>
            </a:r>
          </a:p>
          <a:p>
            <a:pPr marL="171450" indent="-171450">
              <a:buFont typeface="Arial" panose="020B0604020202020204" pitchFamily="34" charset="0"/>
              <a:buChar char="•"/>
            </a:pPr>
            <a:r>
              <a:rPr lang="en-US" dirty="0"/>
              <a:t>EMOTIONAL</a:t>
            </a:r>
          </a:p>
          <a:p>
            <a:pPr marL="628650" lvl="1" indent="-171450">
              <a:buFont typeface="Arial" panose="020B0604020202020204" pitchFamily="34" charset="0"/>
              <a:buChar char="•"/>
            </a:pPr>
            <a:r>
              <a:rPr lang="en-US" dirty="0"/>
              <a:t>Numbness and detachment ARE a response.  Often times first responders will report this.  And it’s important to note that numbness is still a response. </a:t>
            </a:r>
          </a:p>
          <a:p>
            <a:pPr marL="628650" lvl="1" indent="-171450">
              <a:buFont typeface="Arial" panose="020B0604020202020204" pitchFamily="34" charset="0"/>
              <a:buChar char="•"/>
            </a:pPr>
            <a:r>
              <a:rPr lang="en-US" dirty="0"/>
              <a:t>Guilt includes survivor guilt</a:t>
            </a:r>
            <a:r>
              <a:rPr lang="en-US" baseline="0" dirty="0"/>
              <a:t> as well</a:t>
            </a:r>
            <a:endParaRPr lang="en-US" dirty="0"/>
          </a:p>
          <a:p>
            <a:endParaRPr lang="en-US" dirty="0"/>
          </a:p>
          <a:p>
            <a:r>
              <a:rPr lang="en-US" dirty="0"/>
              <a:t>Evidence of Cognitive Trauma: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READ</a:t>
            </a:r>
            <a:r>
              <a:rPr lang="en-US" dirty="0"/>
              <a:t> (or have a student read) the characteristics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COGNITIVE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Rumination or racing thoughts: </a:t>
            </a:r>
            <a:r>
              <a:rPr lang="en-US" sz="1200" kern="1200" dirty="0">
                <a:solidFill>
                  <a:schemeClr val="bg1"/>
                </a:solidFill>
                <a:latin typeface="+mn-lt"/>
                <a:ea typeface="+mn-ea"/>
                <a:cs typeface="+mn-cs"/>
              </a:rPr>
              <a:t>for example, replaying the traumatic event over and over again </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Distortion</a:t>
            </a:r>
            <a:r>
              <a:rPr lang="en-US" baseline="0" dirty="0"/>
              <a:t> of Time and Space: For example, a t</a:t>
            </a:r>
            <a:r>
              <a:rPr lang="en-US" sz="1200" kern="1200" dirty="0">
                <a:latin typeface="+mn-lt"/>
                <a:ea typeface="+mn-ea"/>
                <a:cs typeface="+mn-cs"/>
              </a:rPr>
              <a:t>raumatic event may be perceived as if it was happening in slow motion, or a few seconds can be perceived as minutes.</a:t>
            </a:r>
          </a:p>
          <a:p>
            <a:pPr marL="628650" lvl="1" indent="-171450">
              <a:buFont typeface="Arial" panose="020B0604020202020204" pitchFamily="34" charset="0"/>
              <a:buChar char="•"/>
            </a:pPr>
            <a:r>
              <a:rPr lang="en-US" dirty="0"/>
              <a:t>Memory Problems: when a person is asked for details of a trauma and they say ”I don’t know, or I’m having a hard time recalling details”. This is common and speaks to the brain’s mechanism of protecting the self by storing an experience that has difficult retrieval.</a:t>
            </a:r>
          </a:p>
          <a:p>
            <a:pPr marL="171450" indent="-171450">
              <a:buFont typeface="Arial" panose="020B0604020202020204" pitchFamily="34" charset="0"/>
              <a:buChar char="•"/>
            </a:pPr>
            <a:endParaRPr lang="en-US" dirty="0"/>
          </a:p>
          <a:p>
            <a:r>
              <a:rPr lang="en-US" b="1" dirty="0"/>
              <a:t>In the Criminal Justice World, professional are exposed to A LOT of trauma. </a:t>
            </a:r>
          </a:p>
          <a:p>
            <a:r>
              <a:rPr lang="en-US" b="0" dirty="0"/>
              <a:t>	They witness traumatic events</a:t>
            </a:r>
          </a:p>
          <a:p>
            <a:r>
              <a:rPr lang="en-US" b="0" dirty="0"/>
              <a:t>	They engage in behaviors that are necessary for their jobs, but they are still internally traumatic</a:t>
            </a:r>
          </a:p>
          <a:p>
            <a:r>
              <a:rPr lang="en-US" b="0" dirty="0"/>
              <a:t>	They deal with traumatized persons who can create vicarious trauma in those who interact with them (more on this in a moment). </a:t>
            </a:r>
          </a:p>
          <a:p>
            <a:endParaRPr lang="en-US" dirty="0"/>
          </a:p>
        </p:txBody>
      </p:sp>
      <p:sp>
        <p:nvSpPr>
          <p:cNvPr id="4" name="Slide Number Placeholder 3"/>
          <p:cNvSpPr>
            <a:spLocks noGrp="1"/>
          </p:cNvSpPr>
          <p:nvPr>
            <p:ph type="sldNum" sz="quarter" idx="5"/>
          </p:nvPr>
        </p:nvSpPr>
        <p:spPr>
          <a:xfrm>
            <a:off x="6172200" y="8685213"/>
            <a:ext cx="684213" cy="458787"/>
          </a:xfrm>
        </p:spPr>
        <p:txBody>
          <a:bodyPr/>
          <a:lstStyle/>
          <a:p>
            <a:fld id="{7E9730A5-E118-DD43-8C03-06ED1FCE0900}" type="slidenum">
              <a:rPr lang="en-US" smtClean="0"/>
              <a:t>35</a:t>
            </a:fld>
            <a:endParaRPr lang="en-US" dirty="0"/>
          </a:p>
        </p:txBody>
      </p:sp>
    </p:spTree>
    <p:extLst>
      <p:ext uri="{BB962C8B-B14F-4D97-AF65-F5344CB8AC3E}">
        <p14:creationId xmlns:p14="http://schemas.microsoft.com/office/powerpoint/2010/main" val="2526688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TRAUMA</a:t>
            </a:r>
          </a:p>
          <a:p>
            <a:endParaRPr lang="en-US" sz="1100" dirty="0"/>
          </a:p>
          <a:p>
            <a:endParaRPr lang="en-US" sz="1100" dirty="0"/>
          </a:p>
          <a:p>
            <a:endParaRPr lang="en-US" sz="1100" dirty="0"/>
          </a:p>
          <a:p>
            <a:r>
              <a:rPr lang="en-US" sz="1100" dirty="0"/>
              <a:t>Next are the Behavioral and Existential domains. </a:t>
            </a:r>
          </a:p>
          <a:p>
            <a:pPr marL="171450" indent="-171450">
              <a:buFont typeface="Arial" panose="020B0604020202020204" pitchFamily="34" charset="0"/>
              <a:buChar char="•"/>
            </a:pPr>
            <a:r>
              <a:rPr lang="en-US" sz="1100" dirty="0"/>
              <a:t>BEHAVIORAL– we typically notice the behavior changes in a person</a:t>
            </a:r>
          </a:p>
          <a:p>
            <a:pPr marL="171450" indent="-171450">
              <a:buFont typeface="Arial" panose="020B0604020202020204" pitchFamily="34" charset="0"/>
              <a:buChar char="•"/>
            </a:pPr>
            <a:r>
              <a:rPr lang="en-US" sz="1100" dirty="0"/>
              <a:t>EXISTENTIAL-</a:t>
            </a:r>
            <a:r>
              <a:rPr lang="en-US" sz="1100" baseline="0" dirty="0"/>
              <a:t> these are all re</a:t>
            </a:r>
            <a:r>
              <a:rPr lang="en-US" sz="1100" dirty="0"/>
              <a:t>sponses to trauma</a:t>
            </a:r>
          </a:p>
          <a:p>
            <a:endParaRPr lang="en-US" sz="1100" dirty="0"/>
          </a:p>
          <a:p>
            <a:r>
              <a:rPr lang="en-US" sz="1100" dirty="0"/>
              <a:t>Highlight</a:t>
            </a:r>
            <a:r>
              <a:rPr lang="en-US" sz="1100" baseline="0" dirty="0"/>
              <a:t> to students:</a:t>
            </a:r>
          </a:p>
          <a:p>
            <a:pPr marL="228600" indent="-228600">
              <a:buFont typeface="+mj-lt"/>
              <a:buAutoNum type="arabicPeriod"/>
            </a:pPr>
            <a:r>
              <a:rPr lang="en-US" sz="1100" dirty="0"/>
              <a:t>We typically see physical and behavioral responses as more obvious when it comes to young people experiencing a trauma response. </a:t>
            </a:r>
          </a:p>
          <a:p>
            <a:pPr marL="228600" indent="-228600">
              <a:buFont typeface="+mj-lt"/>
              <a:buAutoNum type="arabicPeriod"/>
            </a:pPr>
            <a:r>
              <a:rPr lang="en-US" sz="1100" dirty="0"/>
              <a:t>Physical, emotional and cognitive responses in high-performance/high-achievement adults</a:t>
            </a:r>
          </a:p>
          <a:p>
            <a:pPr marL="228600" indent="-228600">
              <a:buFont typeface="+mj-lt"/>
              <a:buAutoNum type="arabicPeriod"/>
            </a:pPr>
            <a:r>
              <a:rPr lang="en-US" sz="1100" dirty="0"/>
              <a:t>Cognitive and existential responses in middle-aged adults who are parents, and older adults. </a:t>
            </a:r>
          </a:p>
          <a:p>
            <a:endParaRPr lang="en-US" sz="1100" dirty="0"/>
          </a:p>
          <a:p>
            <a:r>
              <a:rPr lang="en-US" sz="1100" dirty="0"/>
              <a:t>AND REMEMBER, THESE RESPONSES MAY BE IMMEDIATE OR DELAYED BY MINUTES, HOURS, DAYS, WEEKS, MONTHS, AND YEARS! </a:t>
            </a:r>
          </a:p>
          <a:p>
            <a:endParaRPr lang="en-US" sz="1100" dirty="0"/>
          </a:p>
          <a:p>
            <a:r>
              <a:rPr lang="en-US" sz="1100" dirty="0"/>
              <a:t>Classroom Exercise:</a:t>
            </a:r>
          </a:p>
          <a:p>
            <a:r>
              <a:rPr lang="en-US" sz="1100" dirty="0"/>
              <a:t>	Consider what you want to do as a criminal justice professional. </a:t>
            </a:r>
          </a:p>
          <a:p>
            <a:r>
              <a:rPr lang="en-US" sz="1100" dirty="0"/>
              <a:t>	Where and in what kind of situation would you expect to experience trauma?</a:t>
            </a:r>
          </a:p>
          <a:p>
            <a:r>
              <a:rPr lang="en-US" sz="1100" dirty="0"/>
              <a:t>	How do you think this trauma would affect you?</a:t>
            </a:r>
          </a:p>
          <a:p>
            <a:r>
              <a:rPr lang="en-US" sz="1100" dirty="0"/>
              <a:t>	When do you think this trauma would affect you? Immediately or much later?</a:t>
            </a:r>
          </a:p>
          <a:p>
            <a:endParaRPr lang="en-US" sz="1100" dirty="0"/>
          </a:p>
          <a:p>
            <a:r>
              <a:rPr lang="en-US" sz="1100" dirty="0"/>
              <a:t>In the next slide we will discuss and examine some of the common responses to trauma early in life. </a:t>
            </a:r>
          </a:p>
          <a:p>
            <a:endParaRPr lang="en-US" sz="1100" dirty="0"/>
          </a:p>
          <a:p>
            <a:endParaRPr lang="en-US" sz="1100" dirty="0"/>
          </a:p>
        </p:txBody>
      </p:sp>
      <p:sp>
        <p:nvSpPr>
          <p:cNvPr id="4" name="Slide Number Placeholder 3"/>
          <p:cNvSpPr>
            <a:spLocks noGrp="1"/>
          </p:cNvSpPr>
          <p:nvPr>
            <p:ph type="sldNum" sz="quarter" idx="5"/>
          </p:nvPr>
        </p:nvSpPr>
        <p:spPr/>
        <p:txBody>
          <a:bodyPr/>
          <a:lstStyle/>
          <a:p>
            <a:fld id="{7E9730A5-E118-DD43-8C03-06ED1FCE0900}" type="slidenum">
              <a:rPr lang="en-US" smtClean="0"/>
              <a:t>36</a:t>
            </a:fld>
            <a:endParaRPr lang="en-US"/>
          </a:p>
        </p:txBody>
      </p:sp>
    </p:spTree>
    <p:extLst>
      <p:ext uri="{BB962C8B-B14F-4D97-AF65-F5344CB8AC3E}">
        <p14:creationId xmlns:p14="http://schemas.microsoft.com/office/powerpoint/2010/main" val="1989506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Read</a:t>
            </a:r>
            <a:r>
              <a:rPr lang="en-US" sz="1100" dirty="0"/>
              <a:t>: The statistics you are looking at are derived from the Adverse Childhood Experiences Study. </a:t>
            </a:r>
          </a:p>
          <a:p>
            <a:pPr marL="0" indent="0">
              <a:buFont typeface="Arial" panose="020B0604020202020204" pitchFamily="34" charset="0"/>
              <a:buNone/>
            </a:pPr>
            <a:r>
              <a:rPr lang="en-US" sz="1100" dirty="0"/>
              <a:t>ACEs are defined as; </a:t>
            </a:r>
          </a:p>
          <a:p>
            <a:pPr marL="285750" indent="-285750">
              <a:buFont typeface="Arial" panose="020B0604020202020204" pitchFamily="34" charset="0"/>
              <a:buChar char="•"/>
            </a:pPr>
            <a:r>
              <a:rPr lang="en-US" sz="1100" dirty="0"/>
              <a:t>Traumatic Events Occurs From 0 To 17 Years (61%/ experience 4 or more)</a:t>
            </a:r>
          </a:p>
          <a:p>
            <a:pPr marL="285750" indent="-285750">
              <a:buFont typeface="Arial" panose="020B0604020202020204" pitchFamily="34" charset="0"/>
              <a:buChar char="•"/>
            </a:pPr>
            <a:r>
              <a:rPr lang="en-US" sz="1100" dirty="0"/>
              <a:t>Violence, Abuse, Neglect, Suicide, SUD, MH, Instability, Separation, Incarceration</a:t>
            </a:r>
          </a:p>
          <a:p>
            <a:pPr marL="285750" indent="-285750">
              <a:buFont typeface="Arial" panose="020B0604020202020204" pitchFamily="34" charset="0"/>
              <a:buChar char="•"/>
            </a:pPr>
            <a:r>
              <a:rPr lang="en-US" sz="1100" dirty="0"/>
              <a:t>Impact On Future Violence Victimization And Perpetration</a:t>
            </a:r>
          </a:p>
          <a:p>
            <a:pPr marL="285750" indent="-285750">
              <a:buFont typeface="Arial" panose="020B0604020202020204" pitchFamily="34" charset="0"/>
              <a:buChar char="•"/>
            </a:pPr>
            <a:r>
              <a:rPr lang="en-US" sz="1100" dirty="0"/>
              <a:t>Lifelong Health &amp; Opportunity</a:t>
            </a:r>
          </a:p>
          <a:p>
            <a:pPr marL="285750" indent="-285750">
              <a:buFont typeface="Arial" panose="020B0604020202020204" pitchFamily="34" charset="0"/>
              <a:buChar char="•"/>
            </a:pPr>
            <a:endParaRPr lang="en-US" sz="1100" dirty="0"/>
          </a:p>
          <a:p>
            <a:pPr marL="0" indent="0">
              <a:buFont typeface="Arial" panose="020B0604020202020204" pitchFamily="34" charset="0"/>
              <a:buNone/>
            </a:pPr>
            <a:r>
              <a:rPr lang="en-US" sz="1100" dirty="0"/>
              <a:t>The Image shows statistics for individuals with an ACE score of 4 or more were approximately:</a:t>
            </a:r>
          </a:p>
          <a:p>
            <a:pPr marL="171450" indent="-171450">
              <a:buFont typeface="Arial" panose="020B0604020202020204" pitchFamily="34" charset="0"/>
              <a:buChar char="•"/>
            </a:pPr>
            <a:r>
              <a:rPr lang="en-US" sz="1100" dirty="0"/>
              <a:t>2 times as likely to smoke</a:t>
            </a:r>
          </a:p>
          <a:p>
            <a:pPr marL="171450" indent="-171450">
              <a:buFont typeface="Arial" panose="020B0604020202020204" pitchFamily="34" charset="0"/>
              <a:buChar char="•"/>
            </a:pPr>
            <a:r>
              <a:rPr lang="en-US" sz="1100" dirty="0"/>
              <a:t>2.5 times more likely to have sexually transmitted infections</a:t>
            </a:r>
          </a:p>
          <a:p>
            <a:pPr marL="171450" indent="-171450">
              <a:buFont typeface="Arial" panose="020B0604020202020204" pitchFamily="34" charset="0"/>
              <a:buChar char="•"/>
            </a:pPr>
            <a:r>
              <a:rPr lang="en-US" sz="1100" dirty="0"/>
              <a:t>4 times more likely to have COPD </a:t>
            </a:r>
          </a:p>
          <a:p>
            <a:pPr marL="171450" indent="-171450">
              <a:buFont typeface="Arial" panose="020B0604020202020204" pitchFamily="34" charset="0"/>
              <a:buChar char="•"/>
            </a:pPr>
            <a:r>
              <a:rPr lang="en-US" sz="1100" dirty="0"/>
              <a:t>7 times more likely to consider themselves an alcoholic</a:t>
            </a:r>
          </a:p>
          <a:p>
            <a:pPr marL="171450" indent="-171450">
              <a:buFont typeface="Arial" panose="020B0604020202020204" pitchFamily="34" charset="0"/>
              <a:buChar char="•"/>
            </a:pPr>
            <a:r>
              <a:rPr lang="en-US" sz="1100" dirty="0"/>
              <a:t>10 times as likely to have injected street drugs</a:t>
            </a:r>
          </a:p>
          <a:p>
            <a:pPr marL="171450" indent="-171450">
              <a:buFont typeface="Arial" panose="020B0604020202020204" pitchFamily="34" charset="0"/>
              <a:buChar char="•"/>
            </a:pPr>
            <a:r>
              <a:rPr lang="en-US" sz="1100" dirty="0"/>
              <a:t>12 times as likely to have attempted suicide</a:t>
            </a:r>
          </a:p>
          <a:p>
            <a:pPr marL="171450" indent="-171450">
              <a:buFont typeface="Arial" panose="020B0604020202020204" pitchFamily="34" charset="0"/>
              <a:buChar char="•"/>
            </a:pPr>
            <a:endParaRPr lang="en-US" sz="1100" dirty="0"/>
          </a:p>
          <a:p>
            <a:pPr marL="0" indent="0">
              <a:buFont typeface="Arial" panose="020B0604020202020204" pitchFamily="34" charset="0"/>
              <a:buNone/>
            </a:pPr>
            <a:r>
              <a:rPr lang="en-US" sz="1100" b="1" dirty="0"/>
              <a:t>DISCUSSION: </a:t>
            </a:r>
            <a:r>
              <a:rPr lang="en-US" sz="1100" dirty="0"/>
              <a:t>What might this information provide to a client who is seeking treatment for a SUD (substance use disorder)?</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Reference: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err="1">
                <a:solidFill>
                  <a:schemeClr val="tx1"/>
                </a:solidFill>
                <a:effectLst/>
                <a:latin typeface="+mn-lt"/>
                <a:ea typeface="+mn-ea"/>
                <a:cs typeface="+mn-cs"/>
              </a:rPr>
              <a:t>Felitti</a:t>
            </a:r>
            <a:r>
              <a:rPr lang="en-US" sz="1100" b="0" i="0" kern="1200" dirty="0">
                <a:solidFill>
                  <a:schemeClr val="tx1"/>
                </a:solidFill>
                <a:effectLst/>
                <a:latin typeface="+mn-lt"/>
                <a:ea typeface="+mn-ea"/>
                <a:cs typeface="+mn-cs"/>
              </a:rPr>
              <a:t>, V. J., Anda, R. F., Nordenberg, D., Williamson, D. F., Spitz, A. M., Edwards, V., Koss, M. P., &amp; Marks, J. S. (1998). Relationship of Childhood Abuse and Household Dysfunction to Many of the Leading Causes of Death in Adults. </a:t>
            </a:r>
            <a:r>
              <a:rPr lang="en-US" sz="1100" b="0" i="1" kern="1200" dirty="0">
                <a:solidFill>
                  <a:schemeClr val="tx1"/>
                </a:solidFill>
                <a:effectLst/>
                <a:latin typeface="+mn-lt"/>
                <a:ea typeface="+mn-ea"/>
                <a:cs typeface="+mn-cs"/>
              </a:rPr>
              <a:t>American Journal of Preventive Medicine</a:t>
            </a:r>
            <a:r>
              <a:rPr lang="en-US" sz="1100" b="0" i="0" kern="1200" dirty="0">
                <a:solidFill>
                  <a:schemeClr val="tx1"/>
                </a:solidFill>
                <a:effectLst/>
                <a:latin typeface="+mn-lt"/>
                <a:ea typeface="+mn-ea"/>
                <a:cs typeface="+mn-cs"/>
              </a:rPr>
              <a:t>, </a:t>
            </a:r>
            <a:r>
              <a:rPr lang="en-US" sz="1100" b="0" i="1" kern="1200" dirty="0">
                <a:solidFill>
                  <a:schemeClr val="tx1"/>
                </a:solidFill>
                <a:effectLst/>
                <a:latin typeface="+mn-lt"/>
                <a:ea typeface="+mn-ea"/>
                <a:cs typeface="+mn-cs"/>
              </a:rPr>
              <a:t>14</a:t>
            </a:r>
            <a:r>
              <a:rPr lang="en-US" sz="1100" b="0" i="0" kern="1200" dirty="0">
                <a:solidFill>
                  <a:schemeClr val="tx1"/>
                </a:solidFill>
                <a:effectLst/>
                <a:latin typeface="+mn-lt"/>
                <a:ea typeface="+mn-ea"/>
                <a:cs typeface="+mn-cs"/>
              </a:rPr>
              <a:t>(4), 245–258. https://doi.org/10.1016/s0749-3797(98)00017-8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https://www.ajpmonline.org/article/S0749-3797(98)00017-8/abstract</a:t>
            </a:r>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37</a:t>
            </a:fld>
            <a:endParaRPr lang="en-US"/>
          </a:p>
        </p:txBody>
      </p:sp>
    </p:spTree>
    <p:extLst>
      <p:ext uri="{BB962C8B-B14F-4D97-AF65-F5344CB8AC3E}">
        <p14:creationId xmlns:p14="http://schemas.microsoft.com/office/powerpoint/2010/main" val="3323205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Adverse Childhood Experiences (ACE’s)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Adverse Childhood Experiences also referred to as 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ACEs are defined 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285750" indent="-285750">
              <a:buFont typeface="Arial" panose="020B0604020202020204" pitchFamily="34" charset="0"/>
              <a:buChar char="•"/>
            </a:pPr>
            <a:r>
              <a:rPr lang="en-US" sz="1100" dirty="0"/>
              <a:t>Traumatic Events Occurs From 0 To 17 Years (61% of those surveyed experienced 4 or more ACEs)</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Violence, Abuse, Neglect, Suicide, SUD, Mental Health, Instability, Separation, Incarceration</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Impact On Future Violence Victimization And Perpetration</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Lifelong Health &amp;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dirty="0"/>
          </a:p>
          <a:p>
            <a:r>
              <a:rPr lang="en-US" sz="1100" baseline="0" dirty="0"/>
              <a:t>This </a:t>
            </a:r>
            <a:r>
              <a:rPr lang="en-US" sz="1100" dirty="0"/>
              <a:t>video will explore ACEs and the impact on our brain, body and behavior.</a:t>
            </a:r>
          </a:p>
          <a:p>
            <a:r>
              <a:rPr lang="en-US" sz="1100" b="1" dirty="0"/>
              <a:t>WATCH VIDEO</a:t>
            </a:r>
            <a:r>
              <a:rPr lang="en-US" sz="1100" dirty="0"/>
              <a:t>: </a:t>
            </a:r>
            <a:r>
              <a:rPr lang="en-US" sz="1100" dirty="0" err="1"/>
              <a:t>Youtube</a:t>
            </a:r>
            <a:r>
              <a:rPr lang="en-US" sz="1100" dirty="0"/>
              <a:t>: Adverse Childhood Experiences (ACEs): Impact on Brain, Body, and Behavior  (6:02 minutes) https://youtu.be/W-8jTTIsJ7Q</a:t>
            </a:r>
          </a:p>
        </p:txBody>
      </p:sp>
      <p:sp>
        <p:nvSpPr>
          <p:cNvPr id="4" name="Slide Number Placeholder 3"/>
          <p:cNvSpPr>
            <a:spLocks noGrp="1"/>
          </p:cNvSpPr>
          <p:nvPr>
            <p:ph type="sldNum" sz="quarter" idx="5"/>
          </p:nvPr>
        </p:nvSpPr>
        <p:spPr/>
        <p:txBody>
          <a:bodyPr/>
          <a:lstStyle/>
          <a:p>
            <a:fld id="{7E9730A5-E118-DD43-8C03-06ED1FCE0900}" type="slidenum">
              <a:rPr lang="en-US" smtClean="0"/>
              <a:t>38</a:t>
            </a:fld>
            <a:endParaRPr lang="en-US"/>
          </a:p>
        </p:txBody>
      </p:sp>
    </p:spTree>
    <p:extLst>
      <p:ext uri="{BB962C8B-B14F-4D97-AF65-F5344CB8AC3E}">
        <p14:creationId xmlns:p14="http://schemas.microsoft.com/office/powerpoint/2010/main" val="2135759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Calibri" panose="020F0502020204030204" pitchFamily="34" charset="0"/>
                <a:cs typeface="Calibri" panose="020F0502020204030204" pitchFamily="34" charset="0"/>
              </a:rPr>
              <a:t>SUBJECT MATTER: </a:t>
            </a:r>
            <a:r>
              <a:rPr lang="en-US" sz="1100" dirty="0">
                <a:latin typeface="Calibri" panose="020F0502020204030204" pitchFamily="34" charset="0"/>
                <a:cs typeface="Calibri" panose="020F0502020204030204" pitchFamily="34" charset="0"/>
              </a:rPr>
              <a:t>Adverse Childhood Experiences (ACEs)</a:t>
            </a: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Now we are going to discuss </a:t>
            </a:r>
            <a:r>
              <a:rPr lang="en-US" sz="4000" dirty="0"/>
              <a:t>Adverse Childhood Experiences </a:t>
            </a:r>
          </a:p>
          <a:p>
            <a:endParaRPr lang="en-US" sz="4000" dirty="0"/>
          </a:p>
          <a:p>
            <a:r>
              <a:rPr lang="en-US" sz="1100" dirty="0">
                <a:latin typeface="Calibri" panose="020F0502020204030204" pitchFamily="34" charset="0"/>
                <a:cs typeface="Calibri" panose="020F0502020204030204" pitchFamily="34" charset="0"/>
              </a:rPr>
              <a:t>Not surprisingly, it</a:t>
            </a:r>
            <a:r>
              <a:rPr lang="en-US" sz="1100" baseline="0" dirty="0">
                <a:latin typeface="Calibri" panose="020F0502020204030204" pitchFamily="34" charset="0"/>
                <a:cs typeface="Calibri" panose="020F0502020204030204" pitchFamily="34" charset="0"/>
              </a:rPr>
              <a:t> has been found that traumatic childhood events may negatively affect adult health and therefore have an impact throughout an adult person’s lifespan.</a:t>
            </a:r>
            <a:endParaRPr lang="en-US" sz="1100" dirty="0">
              <a:latin typeface="Calibri" panose="020F0502020204030204" pitchFamily="34" charset="0"/>
              <a:cs typeface="Calibri" panose="020F0502020204030204" pitchFamily="34" charset="0"/>
            </a:endParaRPr>
          </a:p>
          <a:p>
            <a:endParaRPr lang="en-US" sz="1100" b="1"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dirty="0">
                <a:solidFill>
                  <a:srgbClr val="333333"/>
                </a:solidFill>
                <a:effectLst/>
                <a:latin typeface="Calibri" panose="020F0502020204030204" pitchFamily="34" charset="0"/>
                <a:cs typeface="Calibri" panose="020F0502020204030204" pitchFamily="34" charset="0"/>
              </a:rPr>
              <a:t>The Original ACE Study</a:t>
            </a:r>
            <a:endParaRPr lang="en-US" sz="1100" dirty="0">
              <a:latin typeface="Calibri" panose="020F0502020204030204" pitchFamily="34" charset="0"/>
              <a:cs typeface="Calibri" panose="020F0502020204030204" pitchFamily="34" charset="0"/>
            </a:endParaRPr>
          </a:p>
          <a:p>
            <a:pPr algn="l"/>
            <a:endParaRPr lang="en-US" sz="1100" b="1" i="0" u="none" strike="noStrike" dirty="0">
              <a:solidFill>
                <a:srgbClr val="333333"/>
              </a:solidFill>
              <a:effectLst/>
              <a:latin typeface="Calibri" panose="020F0502020204030204" pitchFamily="34" charset="0"/>
              <a:cs typeface="Calibri" panose="020F0502020204030204" pitchFamily="34" charset="0"/>
            </a:endParaRPr>
          </a:p>
          <a:p>
            <a:pPr algn="l"/>
            <a:r>
              <a:rPr lang="en-US" sz="1100" b="0" i="0" u="none" strike="noStrike" dirty="0">
                <a:solidFill>
                  <a:srgbClr val="333333"/>
                </a:solidFill>
                <a:effectLst/>
                <a:latin typeface="Calibri" panose="020F0502020204030204" pitchFamily="34" charset="0"/>
                <a:cs typeface="Calibri" panose="020F0502020204030204" pitchFamily="34" charset="0"/>
              </a:rPr>
              <a:t>The foundational </a:t>
            </a:r>
            <a:r>
              <a:rPr lang="en-US" sz="1100" b="1" i="0" u="sng" strike="noStrike" dirty="0">
                <a:solidFill>
                  <a:srgbClr val="336A90"/>
                </a:solidFill>
                <a:effectLst/>
                <a:latin typeface="Calibri" panose="020F0502020204030204" pitchFamily="34" charset="0"/>
                <a:cs typeface="Calibri" panose="020F0502020204030204" pitchFamily="34" charset="0"/>
                <a:hlinkClick r:id="rId3"/>
              </a:rPr>
              <a:t>ACE Study</a:t>
            </a:r>
            <a:r>
              <a:rPr lang="en-US" sz="1100" b="0" i="0" u="none" strike="noStrike" dirty="0">
                <a:solidFill>
                  <a:srgbClr val="333333"/>
                </a:solidFill>
                <a:effectLst/>
                <a:latin typeface="Calibri" panose="020F0502020204030204" pitchFamily="34" charset="0"/>
                <a:cs typeface="Calibri" panose="020F0502020204030204" pitchFamily="34" charset="0"/>
              </a:rPr>
              <a:t> was conducted by the Centers for Disease Control and Kaiser Permanente in the mid-1990s with a group of patients insured through Kaiser Permanente. </a:t>
            </a:r>
          </a:p>
          <a:p>
            <a:pPr algn="l"/>
            <a:endParaRPr lang="en-US" sz="1100" b="0" i="0" u="none" strike="noStrike" dirty="0">
              <a:solidFill>
                <a:srgbClr val="333333"/>
              </a:solidFill>
              <a:effectLst/>
              <a:latin typeface="Calibri" panose="020F0502020204030204" pitchFamily="34" charset="0"/>
              <a:cs typeface="Calibri" panose="020F0502020204030204" pitchFamily="34" charset="0"/>
            </a:endParaRPr>
          </a:p>
          <a:p>
            <a:pPr algn="l"/>
            <a:r>
              <a:rPr lang="en-US" sz="1100" b="0" i="0" u="none" strike="noStrike" dirty="0">
                <a:solidFill>
                  <a:srgbClr val="333333"/>
                </a:solidFill>
                <a:effectLst/>
                <a:latin typeface="Calibri" panose="020F0502020204030204" pitchFamily="34" charset="0"/>
                <a:cs typeface="Calibri" panose="020F0502020204030204" pitchFamily="34" charset="0"/>
              </a:rPr>
              <a:t>The initial study focused on how traumatic childhood events may negatively affect adult health. </a:t>
            </a:r>
          </a:p>
          <a:p>
            <a:pPr algn="l"/>
            <a:endParaRPr lang="en-US" sz="1100" b="0" i="0" u="none" strike="noStrike" dirty="0">
              <a:solidFill>
                <a:srgbClr val="333333"/>
              </a:solidFill>
              <a:effectLst/>
              <a:latin typeface="Calibri" panose="020F0502020204030204" pitchFamily="34" charset="0"/>
              <a:cs typeface="Calibri" panose="020F0502020204030204" pitchFamily="34" charset="0"/>
            </a:endParaRPr>
          </a:p>
          <a:p>
            <a:pPr algn="l"/>
            <a:r>
              <a:rPr lang="en-US" sz="1100" b="0" i="0" u="none" strike="noStrike" dirty="0">
                <a:solidFill>
                  <a:srgbClr val="333333"/>
                </a:solidFill>
                <a:effectLst/>
                <a:latin typeface="Calibri" panose="020F0502020204030204" pitchFamily="34" charset="0"/>
                <a:cs typeface="Calibri" panose="020F0502020204030204" pitchFamily="34" charset="0"/>
              </a:rPr>
              <a:t>The 17,000 participants surveyed were asked about their experiences with childhood maltreatment, family dysfunction, and current health status and behaviors. </a:t>
            </a:r>
          </a:p>
          <a:p>
            <a:pPr algn="l"/>
            <a:endParaRPr lang="en-US" sz="1100" b="0" i="0" u="none" strike="noStrike" dirty="0">
              <a:solidFill>
                <a:srgbClr val="333333"/>
              </a:solidFill>
              <a:effectLst/>
              <a:latin typeface="Calibri" panose="020F0502020204030204" pitchFamily="34" charset="0"/>
              <a:cs typeface="Calibri" panose="020F0502020204030204" pitchFamily="34" charset="0"/>
            </a:endParaRPr>
          </a:p>
          <a:p>
            <a:pPr algn="l"/>
            <a:r>
              <a:rPr lang="en-US" sz="1100" b="0" i="0" u="none" strike="noStrike" dirty="0">
                <a:solidFill>
                  <a:srgbClr val="333333"/>
                </a:solidFill>
                <a:effectLst/>
                <a:latin typeface="Calibri" panose="020F0502020204030204" pitchFamily="34" charset="0"/>
                <a:cs typeface="Calibri" panose="020F0502020204030204" pitchFamily="34" charset="0"/>
              </a:rPr>
              <a:t>The ACEs Pyramid on the left side of the image below represents the conceptual framework created, which illustrates how strongly ACEs are related to a person’s well-being throughout their lifespan.</a:t>
            </a:r>
          </a:p>
          <a:p>
            <a:pPr algn="l"/>
            <a:endParaRPr lang="en-US" sz="1100" b="0" i="0" u="none" strike="noStrike" dirty="0">
              <a:solidFill>
                <a:srgbClr val="333333"/>
              </a:solidFill>
              <a:effectLst/>
              <a:latin typeface="Calibri" panose="020F0502020204030204" pitchFamily="34" charset="0"/>
              <a:cs typeface="Calibri" panose="020F0502020204030204" pitchFamily="34" charset="0"/>
            </a:endParaRPr>
          </a:p>
          <a:p>
            <a:pPr algn="l"/>
            <a:r>
              <a:rPr lang="en-US" sz="1100" b="0" i="0" u="none" strike="noStrike" dirty="0">
                <a:solidFill>
                  <a:srgbClr val="333333"/>
                </a:solidFill>
                <a:effectLst/>
                <a:latin typeface="Calibri" panose="020F0502020204030204" pitchFamily="34" charset="0"/>
                <a:cs typeface="Calibri" panose="020F0502020204030204" pitchFamily="34" charset="0"/>
              </a:rPr>
              <a:t>The ACE study found a </a:t>
            </a:r>
            <a:r>
              <a:rPr lang="en-US" sz="1100" b="1" i="0" u="none" strike="noStrike" dirty="0">
                <a:solidFill>
                  <a:srgbClr val="333333"/>
                </a:solidFill>
                <a:effectLst/>
                <a:latin typeface="Calibri" panose="020F0502020204030204" pitchFamily="34" charset="0"/>
                <a:cs typeface="Calibri" panose="020F0502020204030204" pitchFamily="34" charset="0"/>
              </a:rPr>
              <a:t>direct link </a:t>
            </a:r>
            <a:r>
              <a:rPr lang="en-US" sz="1100" b="0" i="0" u="none" strike="noStrike" dirty="0">
                <a:solidFill>
                  <a:srgbClr val="333333"/>
                </a:solidFill>
                <a:effectLst/>
                <a:latin typeface="Calibri" panose="020F0502020204030204" pitchFamily="34" charset="0"/>
                <a:cs typeface="Calibri" panose="020F0502020204030204" pitchFamily="34" charset="0"/>
              </a:rPr>
              <a:t>between childhood trauma and adult onset of chronic disease, incarceration, and employment challenges. </a:t>
            </a:r>
          </a:p>
          <a:p>
            <a:pPr algn="l"/>
            <a:endParaRPr lang="en-US" sz="1100" b="0" i="0" u="none" strike="noStrike" dirty="0">
              <a:solidFill>
                <a:srgbClr val="333333"/>
              </a:solidFill>
              <a:effectLst/>
              <a:latin typeface="Calibri" panose="020F0502020204030204" pitchFamily="34" charset="0"/>
              <a:cs typeface="Calibri" panose="020F0502020204030204" pitchFamily="34" charset="0"/>
            </a:endParaRPr>
          </a:p>
          <a:p>
            <a:pPr algn="l"/>
            <a:r>
              <a:rPr lang="en-US" sz="1100" b="0" i="0" u="none" strike="noStrike" dirty="0">
                <a:solidFill>
                  <a:srgbClr val="333333"/>
                </a:solidFill>
                <a:effectLst/>
                <a:latin typeface="Calibri" panose="020F0502020204030204" pitchFamily="34" charset="0"/>
                <a:cs typeface="Calibri" panose="020F0502020204030204" pitchFamily="34" charset="0"/>
              </a:rPr>
              <a:t>The higher the number of ACEs, the greater the incidence of </a:t>
            </a:r>
            <a:r>
              <a:rPr lang="en-US" sz="1100" b="1" i="0" u="sng" strike="noStrike" dirty="0">
                <a:solidFill>
                  <a:srgbClr val="336A90"/>
                </a:solidFill>
                <a:effectLst/>
                <a:latin typeface="Calibri" panose="020F0502020204030204" pitchFamily="34" charset="0"/>
                <a:cs typeface="Calibri" panose="020F0502020204030204" pitchFamily="34" charset="0"/>
                <a:hlinkClick r:id="rId4"/>
              </a:rPr>
              <a:t>negative outcomes</a:t>
            </a:r>
            <a:r>
              <a:rPr lang="en-US" sz="1100" b="0" i="0" u="none" strike="noStrike" dirty="0">
                <a:solidFill>
                  <a:srgbClr val="333333"/>
                </a:solidFill>
                <a:effectLst/>
                <a:latin typeface="Calibri" panose="020F0502020204030204" pitchFamily="34" charset="0"/>
                <a:cs typeface="Calibri" panose="020F0502020204030204" pitchFamily="34" charset="0"/>
              </a:rPr>
              <a:t> as captured in the ACE Pyramid.</a:t>
            </a:r>
          </a:p>
          <a:p>
            <a:pPr algn="l"/>
            <a:endParaRPr lang="en-US" sz="1100" b="0" i="0" u="none" strike="noStrike" dirty="0">
              <a:solidFill>
                <a:srgbClr val="333333"/>
              </a:solidFill>
              <a:effectLst/>
              <a:latin typeface="Calibri" panose="020F0502020204030204" pitchFamily="34" charset="0"/>
              <a:cs typeface="Calibri" panose="020F0502020204030204" pitchFamily="34" charset="0"/>
            </a:endParaRPr>
          </a:p>
          <a:p>
            <a:pPr algn="l"/>
            <a:r>
              <a:rPr lang="en-US" sz="1100" b="0" i="0" u="none" strike="noStrike" dirty="0">
                <a:solidFill>
                  <a:srgbClr val="333333"/>
                </a:solidFill>
                <a:effectLst/>
                <a:latin typeface="Calibri" panose="020F0502020204030204" pitchFamily="34" charset="0"/>
                <a:cs typeface="Calibri" panose="020F0502020204030204" pitchFamily="34" charset="0"/>
              </a:rPr>
              <a:t>In 2015, the RYSE Center adapted the pyramid as seen on the right side of the image below to include two layers on the bottom that account for the role historical trauma and social location play in a person’s health outcome. </a:t>
            </a:r>
          </a:p>
          <a:p>
            <a:pPr algn="l"/>
            <a:endParaRPr lang="en-US" sz="1100" b="0" i="0" u="none" strike="noStrike" dirty="0">
              <a:solidFill>
                <a:srgbClr val="333333"/>
              </a:solidFill>
              <a:effectLst/>
              <a:latin typeface="Calibri" panose="020F0502020204030204" pitchFamily="34" charset="0"/>
              <a:cs typeface="Calibri" panose="020F0502020204030204" pitchFamily="34" charset="0"/>
            </a:endParaRPr>
          </a:p>
          <a:p>
            <a:pPr algn="l"/>
            <a:r>
              <a:rPr lang="en-US" sz="1100" b="0" i="0" u="none" strike="noStrike" dirty="0">
                <a:solidFill>
                  <a:srgbClr val="333333"/>
                </a:solidFill>
                <a:effectLst/>
                <a:latin typeface="Calibri" panose="020F0502020204030204" pitchFamily="34" charset="0"/>
                <a:cs typeface="Calibri" panose="020F0502020204030204" pitchFamily="34" charset="0"/>
              </a:rPr>
              <a:t>This revised model aligns better with the Socio-Ecological Model and accounts for the influences of each sphere on health outcomes.</a:t>
            </a: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r>
              <a:rPr lang="en-US" sz="1100" b="1" dirty="0">
                <a:latin typeface="Calibri" panose="020F0502020204030204" pitchFamily="34" charset="0"/>
                <a:cs typeface="Calibri" panose="020F0502020204030204" pitchFamily="34" charset="0"/>
              </a:rPr>
              <a:t>Reference</a:t>
            </a:r>
            <a:r>
              <a:rPr lang="en-US" sz="1100" dirty="0">
                <a:latin typeface="Calibri" panose="020F0502020204030204" pitchFamily="34" charset="0"/>
                <a:cs typeface="Calibri" panose="020F0502020204030204" pitchFamily="34" charset="0"/>
              </a:rPr>
              <a:t>:</a:t>
            </a:r>
            <a:r>
              <a:rPr lang="en-US" sz="1100" baseline="0" dirty="0">
                <a:latin typeface="Calibri" panose="020F0502020204030204" pitchFamily="34" charset="0"/>
                <a:cs typeface="Calibri" panose="020F0502020204030204" pitchFamily="34" charset="0"/>
              </a:rPr>
              <a:t> </a:t>
            </a:r>
          </a:p>
          <a:p>
            <a:r>
              <a:rPr lang="en-US" sz="1100" baseline="0" dirty="0">
                <a:latin typeface="Calibri" panose="020F0502020204030204" pitchFamily="34" charset="0"/>
                <a:cs typeface="Calibri" panose="020F0502020204030204" pitchFamily="34" charset="0"/>
              </a:rPr>
              <a:t>Centers for Disease Control and Prevention. (2016). Violence Prevention: The ACE pyramid (adapted by RYSE Youth Center). </a:t>
            </a:r>
            <a:r>
              <a:rPr lang="en-US" sz="1100" dirty="0">
                <a:latin typeface="Calibri" panose="020F0502020204030204" pitchFamily="34" charset="0"/>
                <a:cs typeface="Calibri" panose="020F0502020204030204" pitchFamily="34" charset="0"/>
              </a:rPr>
              <a:t>https://nhttac.acf.hhs.gov/soar/eguide/stop/adverse_childhood_experiences</a:t>
            </a:r>
            <a:endParaRPr lang="en-US" sz="1100" baseline="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r>
              <a:rPr lang="en-US" sz="1100" b="1" dirty="0">
                <a:latin typeface="Calibri" panose="020F0502020204030204" pitchFamily="34" charset="0"/>
                <a:cs typeface="Calibri" panose="020F0502020204030204" pitchFamily="34" charset="0"/>
              </a:rPr>
              <a:t>Image</a:t>
            </a:r>
            <a:r>
              <a:rPr lang="en-US" sz="1100" dirty="0">
                <a:latin typeface="Calibri" panose="020F0502020204030204" pitchFamily="34" charset="0"/>
                <a:cs typeface="Calibri" panose="020F0502020204030204" pitchFamily="34" charset="0"/>
              </a:rPr>
              <a:t>: https://nhttac.acf.hhs.gov/soar/eguide/stop/adverse_childhood_experiences</a:t>
            </a:r>
          </a:p>
        </p:txBody>
      </p:sp>
      <p:sp>
        <p:nvSpPr>
          <p:cNvPr id="4" name="Slide Number Placeholder 3"/>
          <p:cNvSpPr>
            <a:spLocks noGrp="1"/>
          </p:cNvSpPr>
          <p:nvPr>
            <p:ph type="sldNum" sz="quarter" idx="5"/>
          </p:nvPr>
        </p:nvSpPr>
        <p:spPr/>
        <p:txBody>
          <a:bodyPr/>
          <a:lstStyle/>
          <a:p>
            <a:fld id="{7E9730A5-E118-DD43-8C03-06ED1FCE0900}" type="slidenum">
              <a:rPr lang="en-US" smtClean="0"/>
              <a:t>39</a:t>
            </a:fld>
            <a:endParaRPr lang="en-US"/>
          </a:p>
        </p:txBody>
      </p:sp>
    </p:spTree>
    <p:extLst>
      <p:ext uri="{BB962C8B-B14F-4D97-AF65-F5344CB8AC3E}">
        <p14:creationId xmlns:p14="http://schemas.microsoft.com/office/powerpoint/2010/main" val="69172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presentation will discuss seven areas of importance to Criminal Justice Professionals. Some of these areas will deal with material that is important to being effective as a professional. Some of the other material will deal with things you need to know and to do to have a long and healthy career as a professional. All of this is important material for those of you who plan to work in the field, but it is also important for those of you who plan to work in other fields that generate significant levels of stress.</a:t>
            </a:r>
          </a:p>
          <a:p>
            <a:endParaRPr lang="en-US" dirty="0">
              <a:cs typeface="Calibri"/>
            </a:endParaRPr>
          </a:p>
          <a:p>
            <a:pPr marL="228600" indent="-228600">
              <a:buAutoNum type="arabicParenR"/>
            </a:pPr>
            <a:r>
              <a:rPr lang="en-US" dirty="0">
                <a:cs typeface="Calibri"/>
              </a:rPr>
              <a:t>The </a:t>
            </a:r>
            <a:r>
              <a:rPr lang="en-US" sz="1200" dirty="0">
                <a:solidFill>
                  <a:srgbClr val="FFFFFF"/>
                </a:solidFill>
                <a:ea typeface="+mn-lt"/>
                <a:cs typeface="+mn-lt"/>
              </a:rPr>
              <a:t>Crisis Response System. This is an important area because most of you have no experience with crisis response. You don't know how it works and more importantly you don't know how effective it can be when utilized properly. This portion of the presentation will show you the advantages to early and dedicated responses.</a:t>
            </a:r>
          </a:p>
          <a:p>
            <a:pPr marL="228600" indent="-228600">
              <a:buAutoNum type="arabicParenR"/>
            </a:pPr>
            <a:endParaRPr lang="en-US" sz="1200" dirty="0">
              <a:solidFill>
                <a:srgbClr val="FFFFFF"/>
              </a:solidFill>
              <a:cs typeface="Calibri" panose="020F0502020204030204"/>
            </a:endParaRPr>
          </a:p>
          <a:p>
            <a:r>
              <a:rPr lang="en-US" sz="1200" dirty="0">
                <a:solidFill>
                  <a:srgbClr val="FFFFFF"/>
                </a:solidFill>
                <a:ea typeface="+mn-lt"/>
                <a:cs typeface="+mn-lt"/>
              </a:rPr>
              <a:t>2) Suicide Prevention. The past few years have been difficult on many levels. School has become more stressful, many jobs have become much more difficult, and workers and students are starting to show that strain. Which is why it is important to have this discussion at the undergraduate level so when you move into the field as a professional you will be more prepared for crises when they arise.</a:t>
            </a:r>
          </a:p>
          <a:p>
            <a:endParaRPr lang="en-US" sz="1200" dirty="0">
              <a:solidFill>
                <a:srgbClr val="FFFFFF"/>
              </a:solidFill>
              <a:ea typeface="+mn-lt"/>
              <a:cs typeface="+mn-lt"/>
            </a:endParaRPr>
          </a:p>
          <a:p>
            <a:r>
              <a:rPr lang="en-US" sz="1200" dirty="0">
                <a:solidFill>
                  <a:srgbClr val="FFFFFF"/>
                </a:solidFill>
                <a:ea typeface="+mn-lt"/>
                <a:cs typeface="+mn-lt"/>
              </a:rPr>
              <a:t>3) Suicide and Substance Abuse. This is an area that is not often discussed and is critical to the knowledge base of a high-quality professional. Suicide does not exist in a vacuum. The link between substance use and suicide is both important and strong. It needs to be discussed and as future professionals in the field this is knowledge you must have to be as effective as possible.</a:t>
            </a:r>
          </a:p>
          <a:p>
            <a:endParaRPr lang="en-US" sz="1200" dirty="0">
              <a:solidFill>
                <a:srgbClr val="FFFFFF"/>
              </a:solidFill>
              <a:cs typeface="Calibri" panose="020F0502020204030204"/>
            </a:endParaRPr>
          </a:p>
          <a:p>
            <a:r>
              <a:rPr lang="en-US" sz="1200" dirty="0">
                <a:solidFill>
                  <a:srgbClr val="FFFFFF"/>
                </a:solidFill>
                <a:ea typeface="+mn-lt"/>
                <a:cs typeface="+mn-lt"/>
              </a:rPr>
              <a:t>4) Trauma. Trauma is often discussed at a general level, with little emphasis placed on where it comes from and how it can be handled effectively. This portion of the discussion will broaden your thoughts and beliefs about both the causes of trauma and the historically narrow view of how trauma impacts behavior and the use of substances.</a:t>
            </a:r>
          </a:p>
          <a:p>
            <a:endParaRPr lang="en-US" sz="1200" dirty="0">
              <a:solidFill>
                <a:srgbClr val="FFFFFF"/>
              </a:solidFill>
              <a:cs typeface="Calibri"/>
            </a:endParaRPr>
          </a:p>
          <a:p>
            <a:r>
              <a:rPr lang="en-US" sz="1200" dirty="0">
                <a:solidFill>
                  <a:srgbClr val="FFFFFF"/>
                </a:solidFill>
                <a:ea typeface="+mn-lt"/>
                <a:cs typeface="+mn-lt"/>
              </a:rPr>
              <a:t>5) Cultural Considerations. This is an area that is not often discussed in college classes, in spite of its importance to professionals in the field. In order to be effective as a professional you have to consider the population you are </a:t>
            </a:r>
          </a:p>
          <a:p>
            <a:r>
              <a:rPr lang="en-US" sz="1200" dirty="0">
                <a:solidFill>
                  <a:srgbClr val="FFFFFF"/>
                </a:solidFill>
              </a:rPr>
              <a:t>dealing with and the ways that population may differ from your own in terms of experience and social behavior. Sometimes, being effective means knowing the proper person to speak with and how to address them most effectively to achieve your goal. Many of those processes are taught without any consideration of the cultural differences of the client.</a:t>
            </a:r>
          </a:p>
          <a:p>
            <a:endParaRPr lang="en-US" sz="1200" dirty="0">
              <a:solidFill>
                <a:srgbClr val="FFFFFF"/>
              </a:solidFill>
            </a:endParaRPr>
          </a:p>
          <a:p>
            <a:r>
              <a:rPr lang="en-US" sz="1200" dirty="0">
                <a:solidFill>
                  <a:srgbClr val="FFFFFF"/>
                </a:solidFill>
                <a:cs typeface="Calibri"/>
              </a:rPr>
              <a:t>6) Compassion Fatigue and Self Care. As mentioned above we have gone through a rather difficult few years. This has resulted in an abundance of things to be sad about and an unfortunate lack of things which create joy. In short, our compassion has been exhausted and we are in a state of compassion fatigue. This information will make you aware of this and offer some ideas and solutions. To survive in this field it is necessary to take the time to make sure you are at your best. Specifically, you need to make sure that you take care of yourself so you can take care of others. This section will help you understand the importance of self-care, and discuss some of the ways in which you can achieve that balance of professional effectiveness and self-care.</a:t>
            </a:r>
          </a:p>
          <a:p>
            <a:endParaRPr lang="en-US" dirty="0">
              <a:cs typeface="Calibri"/>
            </a:endParaRPr>
          </a:p>
        </p:txBody>
      </p:sp>
      <p:sp>
        <p:nvSpPr>
          <p:cNvPr id="4" name="Slide Number Placeholder 3"/>
          <p:cNvSpPr>
            <a:spLocks noGrp="1"/>
          </p:cNvSpPr>
          <p:nvPr>
            <p:ph type="sldNum" sz="quarter" idx="5"/>
          </p:nvPr>
        </p:nvSpPr>
        <p:spPr/>
        <p:txBody>
          <a:bodyPr/>
          <a:lstStyle/>
          <a:p>
            <a:fld id="{7E9730A5-E118-DD43-8C03-06ED1FCE0900}" type="slidenum">
              <a:rPr lang="en-US" smtClean="0"/>
              <a:t>4</a:t>
            </a:fld>
            <a:endParaRPr lang="en-US"/>
          </a:p>
        </p:txBody>
      </p:sp>
    </p:spTree>
    <p:extLst>
      <p:ext uri="{BB962C8B-B14F-4D97-AF65-F5344CB8AC3E}">
        <p14:creationId xmlns:p14="http://schemas.microsoft.com/office/powerpoint/2010/main" val="1110448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100" b="1" dirty="0"/>
              <a:t>SUBJECT MATTER</a:t>
            </a:r>
            <a:r>
              <a:rPr lang="en-US" sz="1100" dirty="0"/>
              <a:t>: </a:t>
            </a:r>
            <a:r>
              <a:rPr lang="en-US" sz="4000" b="0" dirty="0">
                <a:latin typeface="Arial"/>
                <a:cs typeface="Arial"/>
              </a:rPr>
              <a:t>VICARIOUS TRAUMATIZATION</a:t>
            </a:r>
            <a:endParaRPr lang="en-US" sz="1100" b="0" dirty="0"/>
          </a:p>
          <a:p>
            <a:endParaRPr lang="en-US" sz="1100" b="0" dirty="0"/>
          </a:p>
          <a:p>
            <a:r>
              <a:rPr lang="en-US" sz="1100" b="1" dirty="0"/>
              <a:t>READ the slide</a:t>
            </a:r>
            <a:endParaRPr lang="en-US" sz="1100" dirty="0"/>
          </a:p>
          <a:p>
            <a:endParaRPr lang="en-US" sz="1100" dirty="0"/>
          </a:p>
          <a:p>
            <a:r>
              <a:rPr lang="en-US" sz="1100" dirty="0"/>
              <a:t>Justice System professionals and can also be impacted by the traumatic events of others. </a:t>
            </a:r>
          </a:p>
          <a:p>
            <a:endParaRPr lang="en-US" sz="1100" dirty="0"/>
          </a:p>
          <a:p>
            <a:r>
              <a:rPr lang="en-US" sz="1100" dirty="0"/>
              <a:t>It can change or disrupt their sense of meaning, their connection to society, and their world view. </a:t>
            </a:r>
          </a:p>
          <a:p>
            <a:endParaRPr lang="en-US" sz="1100" dirty="0"/>
          </a:p>
          <a:p>
            <a:r>
              <a:rPr lang="en-US" sz="1100" dirty="0"/>
              <a:t>For example, female officers who repeatedly deal with female victims of interpersonal violence may change their behaviors and beliefs to be similar to those who were victimized, even though they never directly experienced violence themselves. </a:t>
            </a:r>
          </a:p>
          <a:p>
            <a:endParaRPr lang="en-US" sz="1100" dirty="0"/>
          </a:p>
          <a:p>
            <a:r>
              <a:rPr lang="en-US" sz="1100" dirty="0"/>
              <a:t>This potential increases when the traumatized person is similar to the person they are interacting with. This includes female officers dealing with traumatized females, as well as officers with a certain racial or ethnic background dealing with persons who have been victims of racist attacks. </a:t>
            </a:r>
          </a:p>
          <a:p>
            <a:endParaRPr lang="en-US" sz="1100" dirty="0"/>
          </a:p>
          <a:p>
            <a:r>
              <a:rPr lang="en-US" sz="1100" b="1" dirty="0"/>
              <a:t>Listening to and supporting these victimized women can result in indirect or vicarious traumatization.</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702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TRAUMA</a:t>
            </a:r>
          </a:p>
          <a:p>
            <a:endParaRPr lang="en-US" sz="1100" dirty="0"/>
          </a:p>
          <a:p>
            <a:r>
              <a:rPr lang="en-US" sz="1100" dirty="0"/>
              <a:t>Let’s take a look at this video that talks about addiction and its connection to trauma. </a:t>
            </a:r>
          </a:p>
          <a:p>
            <a:endParaRPr lang="en-US" sz="1100" dirty="0"/>
          </a:p>
          <a:p>
            <a:r>
              <a:rPr lang="en-US" sz="1100" dirty="0"/>
              <a:t>The person in this video is the real deal. He has seen the world of addictions through the eyes of a doctor and counselor, and his experiences are both real and valid. </a:t>
            </a:r>
          </a:p>
          <a:p>
            <a:endParaRPr lang="en-US" sz="1100" dirty="0"/>
          </a:p>
          <a:p>
            <a:r>
              <a:rPr lang="en-US" sz="1100" dirty="0"/>
              <a:t>You may want to take note of his name, he has several videos available online. If you find this enlightening or just interesting, I suggest you seek out more of his work and learn from his experiences. </a:t>
            </a:r>
          </a:p>
          <a:p>
            <a:endParaRPr lang="en-US" sz="1100" dirty="0"/>
          </a:p>
          <a:p>
            <a:r>
              <a:rPr lang="en-US" sz="1100" b="1" dirty="0"/>
              <a:t>[Play video from slide]</a:t>
            </a:r>
          </a:p>
          <a:p>
            <a:endParaRPr lang="en-US" sz="11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Gabor </a:t>
            </a:r>
            <a:r>
              <a:rPr lang="en-US" sz="1100" dirty="0" err="1"/>
              <a:t>Maté</a:t>
            </a:r>
            <a:r>
              <a:rPr lang="en-US" sz="1100" dirty="0"/>
              <a:t>: The best explanation of addiction I’ve ever heard. (9:50 minutes) </a:t>
            </a:r>
            <a:r>
              <a:rPr lang="en-US" sz="1100" dirty="0" err="1"/>
              <a:t>Youtube</a:t>
            </a:r>
            <a:r>
              <a:rPr lang="en-US" sz="1100" dirty="0"/>
              <a:t>:  https://youtu.be/ys6TCO_olOc</a:t>
            </a:r>
          </a:p>
          <a:p>
            <a:endParaRPr lang="en-US" sz="1100" dirty="0"/>
          </a:p>
          <a:p>
            <a:r>
              <a:rPr lang="en-US" sz="1100" b="1" dirty="0"/>
              <a:t>Discussion Topics:</a:t>
            </a:r>
          </a:p>
          <a:p>
            <a:pPr marL="171450" indent="-171450">
              <a:buFont typeface="Arial" panose="020B0604020202020204" pitchFamily="34" charset="0"/>
              <a:buChar char="•"/>
            </a:pPr>
            <a:r>
              <a:rPr lang="en-US" sz="1100" dirty="0"/>
              <a:t>How does the emotional, physical, &amp; spiritual pain a person experiences contribute to a person’s addiction?</a:t>
            </a:r>
          </a:p>
          <a:p>
            <a:pPr marL="171450" indent="-171450">
              <a:buFont typeface="Arial" panose="020B0604020202020204" pitchFamily="34" charset="0"/>
              <a:buChar char="•"/>
            </a:pPr>
            <a:r>
              <a:rPr lang="en-US" sz="1100" dirty="0"/>
              <a:t>Internal resources vary person to person.  How does a person access their own resilience?</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Further Information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Dr. Gabor </a:t>
            </a:r>
            <a:r>
              <a:rPr lang="en-US" sz="1100" dirty="0" err="1"/>
              <a:t>Maté</a:t>
            </a:r>
            <a:r>
              <a:rPr lang="en-US" sz="1100" baseline="0" dirty="0"/>
              <a:t> official webpage </a:t>
            </a:r>
            <a:r>
              <a:rPr lang="en-US" sz="1100" dirty="0"/>
              <a:t>https://drgabormate.com/about/</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41</a:t>
            </a:fld>
            <a:endParaRPr lang="en-US"/>
          </a:p>
        </p:txBody>
      </p:sp>
    </p:spTree>
    <p:extLst>
      <p:ext uri="{BB962C8B-B14F-4D97-AF65-F5344CB8AC3E}">
        <p14:creationId xmlns:p14="http://schemas.microsoft.com/office/powerpoint/2010/main" val="2543896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CULTURAL CONSIDERATIONS</a:t>
            </a:r>
          </a:p>
          <a:p>
            <a:endParaRPr lang="en-US" sz="1100" dirty="0"/>
          </a:p>
          <a:p>
            <a:r>
              <a:rPr lang="en-US" sz="1100" dirty="0">
                <a:cs typeface="Calibri"/>
              </a:rPr>
              <a:t>Next, we are going to review Cultural Considerations and how culture impacts a person.</a:t>
            </a:r>
          </a:p>
          <a:p>
            <a:endParaRPr lang="en-US" sz="1100" dirty="0">
              <a:cs typeface="Calibri"/>
            </a:endParaRPr>
          </a:p>
          <a:p>
            <a:r>
              <a:rPr lang="en-US" sz="1100" dirty="0">
                <a:cs typeface="Calibri"/>
              </a:rPr>
              <a:t>Why is this an issue? </a:t>
            </a:r>
          </a:p>
          <a:p>
            <a:endParaRPr lang="en-US" sz="1100" dirty="0">
              <a:cs typeface="Calibri"/>
            </a:endParaRPr>
          </a:p>
          <a:p>
            <a:r>
              <a:rPr lang="en-US" sz="1100" dirty="0">
                <a:cs typeface="Calibri"/>
              </a:rPr>
              <a:t>Criminal Justice agencies are subcultures, and they have rules, roles, language, and behaviors that are distinct from the rest of the world. </a:t>
            </a:r>
          </a:p>
          <a:p>
            <a:endParaRPr lang="en-US" sz="1100" dirty="0">
              <a:cs typeface="Calibri"/>
            </a:endParaRPr>
          </a:p>
          <a:p>
            <a:r>
              <a:rPr lang="en-US" sz="1100" dirty="0">
                <a:cs typeface="Calibri"/>
              </a:rPr>
              <a:t>The same is true for other subcultures. </a:t>
            </a:r>
          </a:p>
          <a:p>
            <a:endParaRPr lang="en-US" sz="1100" dirty="0">
              <a:cs typeface="Calibri"/>
            </a:endParaRPr>
          </a:p>
          <a:p>
            <a:r>
              <a:rPr lang="en-US" sz="1100" dirty="0">
                <a:cs typeface="Calibri"/>
              </a:rPr>
              <a:t>To be an effective practitioner you need to be able to communicate with the person or persons you're interacting with in an effective manner.</a:t>
            </a:r>
          </a:p>
          <a:p>
            <a:endParaRPr lang="en-US" sz="1100" dirty="0">
              <a:cs typeface="Calibri"/>
            </a:endParaRPr>
          </a:p>
          <a:p>
            <a:r>
              <a:rPr lang="en-US" sz="1100" dirty="0"/>
              <a:t>That requires an understanding of their culture, and how their culture may have contributed to their situation. Once this is understood, helping them deal with that situation becomes easier and much more effective.</a:t>
            </a:r>
          </a:p>
          <a:p>
            <a:endParaRPr lang="en-US" sz="1100" dirty="0"/>
          </a:p>
          <a:p>
            <a:r>
              <a:rPr lang="en-US" sz="1100" b="0" dirty="0"/>
              <a:t>Image: </a:t>
            </a:r>
            <a:r>
              <a:rPr lang="en-US" sz="1100" dirty="0"/>
              <a:t>Flickr</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42</a:t>
            </a:fld>
            <a:endParaRPr lang="en-US"/>
          </a:p>
        </p:txBody>
      </p:sp>
    </p:spTree>
    <p:extLst>
      <p:ext uri="{BB962C8B-B14F-4D97-AF65-F5344CB8AC3E}">
        <p14:creationId xmlns:p14="http://schemas.microsoft.com/office/powerpoint/2010/main" val="1294137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SUBJECT MATTER: </a:t>
            </a:r>
            <a:r>
              <a:rPr lang="en-US" sz="1200" dirty="0"/>
              <a:t>CULTURAL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 and ask students for examples of cultures they belong to.</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43</a:t>
            </a:fld>
            <a:endParaRPr lang="en-US"/>
          </a:p>
        </p:txBody>
      </p:sp>
    </p:spTree>
    <p:extLst>
      <p:ext uri="{BB962C8B-B14F-4D97-AF65-F5344CB8AC3E}">
        <p14:creationId xmlns:p14="http://schemas.microsoft.com/office/powerpoint/2010/main" val="2017641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SUBJECT MATTER: </a:t>
            </a:r>
            <a:r>
              <a:rPr lang="en-US" sz="1100" dirty="0"/>
              <a:t>CULTURAL CONSIDERATIONS</a:t>
            </a:r>
          </a:p>
          <a:p>
            <a:pPr marL="0" indent="0">
              <a:buFont typeface="Arial" panose="020B0604020202020204" pitchFamily="34" charset="0"/>
              <a:buNone/>
            </a:pPr>
            <a:endParaRPr lang="en-US" sz="1100" b="0" dirty="0"/>
          </a:p>
          <a:p>
            <a:pPr marL="0" indent="0">
              <a:buFont typeface="Arial" panose="020B0604020202020204" pitchFamily="34" charset="0"/>
              <a:buNone/>
            </a:pPr>
            <a:endParaRPr lang="en-US" sz="1100" b="0" dirty="0"/>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Understanding our own, and someone else’s cultural identity gives us a greater understanding of how they may respond to crises. </a:t>
            </a:r>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It can also be considered a crisis of identity. </a:t>
            </a:r>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When the ways we view ourselves, the world, and the relationships between “us” and “them” are in conflict, we typically experience a level of stress which can lead to crisis. </a:t>
            </a:r>
          </a:p>
          <a:p>
            <a:pPr marL="0" indent="0">
              <a:buFont typeface="Arial" panose="020B0604020202020204" pitchFamily="34" charset="0"/>
              <a:buNone/>
            </a:pPr>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44</a:t>
            </a:fld>
            <a:endParaRPr lang="en-US"/>
          </a:p>
        </p:txBody>
      </p:sp>
    </p:spTree>
    <p:extLst>
      <p:ext uri="{BB962C8B-B14F-4D97-AF65-F5344CB8AC3E}">
        <p14:creationId xmlns:p14="http://schemas.microsoft.com/office/powerpoint/2010/main" val="1381414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SUBJECT MATTER: </a:t>
            </a:r>
            <a:r>
              <a:rPr lang="en-US" sz="1100" dirty="0"/>
              <a:t>CULTURAL CONSIDERATIONS</a:t>
            </a:r>
          </a:p>
          <a:p>
            <a:pPr marL="0" indent="0">
              <a:buFont typeface="Arial" panose="020B0604020202020204" pitchFamily="34" charset="0"/>
              <a:buNone/>
            </a:pPr>
            <a:endParaRPr lang="en-US" sz="1100" b="0" dirty="0"/>
          </a:p>
          <a:p>
            <a:pPr marL="0" indent="0">
              <a:buFont typeface="Arial" panose="020B0604020202020204" pitchFamily="34" charset="0"/>
              <a:buNone/>
            </a:pPr>
            <a:endParaRPr lang="en-US" sz="1100" b="0" dirty="0"/>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When the ways we view ourselves, the world, and the relationships between “us” and “them” are in conflict, we typically experience a level of stress which can lead to crisis. </a:t>
            </a:r>
          </a:p>
        </p:txBody>
      </p:sp>
      <p:sp>
        <p:nvSpPr>
          <p:cNvPr id="4" name="Slide Number Placeholder 3"/>
          <p:cNvSpPr>
            <a:spLocks noGrp="1"/>
          </p:cNvSpPr>
          <p:nvPr>
            <p:ph type="sldNum" sz="quarter" idx="5"/>
          </p:nvPr>
        </p:nvSpPr>
        <p:spPr/>
        <p:txBody>
          <a:bodyPr/>
          <a:lstStyle/>
          <a:p>
            <a:fld id="{7E9730A5-E118-DD43-8C03-06ED1FCE0900}" type="slidenum">
              <a:rPr lang="en-US" smtClean="0"/>
              <a:t>45</a:t>
            </a:fld>
            <a:endParaRPr lang="en-US"/>
          </a:p>
        </p:txBody>
      </p:sp>
    </p:spTree>
    <p:extLst>
      <p:ext uri="{BB962C8B-B14F-4D97-AF65-F5344CB8AC3E}">
        <p14:creationId xmlns:p14="http://schemas.microsoft.com/office/powerpoint/2010/main" val="2650309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t>SUBJECT MATTER: </a:t>
            </a:r>
            <a:r>
              <a:rPr lang="en-US" sz="1100" dirty="0"/>
              <a:t>CULTURAL CONSIDERATIONS</a:t>
            </a:r>
          </a:p>
          <a:p>
            <a:pPr marL="0" indent="0">
              <a:buFont typeface="Arial" panose="020B0604020202020204" pitchFamily="34" charset="0"/>
              <a:buNone/>
            </a:pPr>
            <a:endParaRPr lang="en-US" sz="1100" b="0" dirty="0"/>
          </a:p>
          <a:p>
            <a:pPr marL="0" indent="0">
              <a:buFont typeface="Arial" panose="020B0604020202020204" pitchFamily="34" charset="0"/>
              <a:buNone/>
            </a:pPr>
            <a:endParaRPr lang="en-US" sz="1100" b="0" dirty="0"/>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The best way to alleviate some of these negative outcomes is to have an understanding of the culture you are dealing with and how some of their cultural behaviors came about and why they are important.</a:t>
            </a:r>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0" dirty="0"/>
              <a:t>Such knowledge may keep you from making unintended mistakes and violating the norms of the culture. This will allow you to be more effective as a professional and more successful in dealing with certain unique subcultures.</a:t>
            </a:r>
          </a:p>
        </p:txBody>
      </p:sp>
      <p:sp>
        <p:nvSpPr>
          <p:cNvPr id="4" name="Slide Number Placeholder 3"/>
          <p:cNvSpPr>
            <a:spLocks noGrp="1"/>
          </p:cNvSpPr>
          <p:nvPr>
            <p:ph type="sldNum" sz="quarter" idx="5"/>
          </p:nvPr>
        </p:nvSpPr>
        <p:spPr/>
        <p:txBody>
          <a:bodyPr/>
          <a:lstStyle/>
          <a:p>
            <a:fld id="{7E9730A5-E118-DD43-8C03-06ED1FCE0900}" type="slidenum">
              <a:rPr lang="en-US" smtClean="0"/>
              <a:t>46</a:t>
            </a:fld>
            <a:endParaRPr lang="en-US"/>
          </a:p>
        </p:txBody>
      </p:sp>
    </p:spTree>
    <p:extLst>
      <p:ext uri="{BB962C8B-B14F-4D97-AF65-F5344CB8AC3E}">
        <p14:creationId xmlns:p14="http://schemas.microsoft.com/office/powerpoint/2010/main" val="770214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CULTURAL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Culture affects how we experience and interpret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bg1">
                  <a:lumMod val="5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chemeClr val="bg1">
                    <a:lumMod val="50000"/>
                  </a:schemeClr>
                </a:solidFill>
                <a:effectLst/>
              </a:rPr>
              <a:t>Culture, including beliefs, values, norms, and behaviors, affects how we experience and interpret the world, including the meaning we impart to the experience of a mental illness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chemeClr val="bg1">
                  <a:lumMod val="5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Culture can also influence how a patient engages with the behavioral health and/or healthcare systems.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In a performance and outcome-driven society that assigns a lot of weight to the social perception of success; stigma is an enormous barrier to help-seeking for those in crisis. </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dirty="0"/>
              <a:t>This becomes important in the clinical world because some cultures view seeking help as a sign of weakness. In order to be successful when dealing with these sorts of cultures, you have to respect their beliefs but get them to understand that the intervention is in their best interest. This will improve compliance and increase the success of the intervention.</a:t>
            </a:r>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dirty="0"/>
          </a:p>
        </p:txBody>
      </p:sp>
      <p:sp>
        <p:nvSpPr>
          <p:cNvPr id="4" name="Slide Number Placeholder 3"/>
          <p:cNvSpPr>
            <a:spLocks noGrp="1"/>
          </p:cNvSpPr>
          <p:nvPr>
            <p:ph type="sldNum" sz="quarter" idx="5"/>
          </p:nvPr>
        </p:nvSpPr>
        <p:spPr>
          <a:xfrm>
            <a:off x="6323797" y="8685213"/>
            <a:ext cx="532615" cy="458787"/>
          </a:xfrm>
        </p:spPr>
        <p:txBody>
          <a:bodyPr/>
          <a:lstStyle/>
          <a:p>
            <a:fld id="{7E9730A5-E118-DD43-8C03-06ED1FCE0900}" type="slidenum">
              <a:rPr lang="en-US" smtClean="0"/>
              <a:t>47</a:t>
            </a:fld>
            <a:endParaRPr lang="en-US" dirty="0"/>
          </a:p>
        </p:txBody>
      </p:sp>
    </p:spTree>
    <p:extLst>
      <p:ext uri="{BB962C8B-B14F-4D97-AF65-F5344CB8AC3E}">
        <p14:creationId xmlns:p14="http://schemas.microsoft.com/office/powerpoint/2010/main" val="42160632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1" dirty="0"/>
              <a:t>SUBJECT MATTER: </a:t>
            </a:r>
            <a:r>
              <a:rPr lang="en-US" sz="1100" dirty="0"/>
              <a:t>CULTURAL CONSIDERATIONS</a:t>
            </a:r>
          </a:p>
          <a:p>
            <a:pPr marL="0" indent="0">
              <a:buFont typeface="+mj-lt"/>
              <a:buNone/>
            </a:pPr>
            <a:endParaRPr lang="en-US" sz="1100" dirty="0"/>
          </a:p>
          <a:p>
            <a:pPr marL="0" indent="0">
              <a:buFont typeface="+mj-lt"/>
              <a:buNone/>
            </a:pPr>
            <a:endParaRPr lang="en-US" sz="1100" dirty="0"/>
          </a:p>
          <a:p>
            <a:pPr marL="0" indent="0">
              <a:buFont typeface="+mj-lt"/>
              <a:buNone/>
            </a:pPr>
            <a:endParaRPr lang="en-US" sz="1100" dirty="0"/>
          </a:p>
          <a:p>
            <a:pPr marL="0" indent="0">
              <a:buFont typeface="+mj-lt"/>
              <a:buNone/>
            </a:pPr>
            <a:r>
              <a:rPr lang="en-US" sz="1100" dirty="0"/>
              <a:t>Why is it important to be conscious of your own culturally shaped values, beliefs, perceptions, and biases? </a:t>
            </a:r>
          </a:p>
          <a:p>
            <a:pPr marL="0" indent="0">
              <a:buFont typeface="+mj-lt"/>
              <a:buNone/>
            </a:pPr>
            <a:endParaRPr lang="en-US" sz="1100" dirty="0"/>
          </a:p>
          <a:p>
            <a:pPr marL="0" indent="0">
              <a:buFont typeface="+mj-lt"/>
              <a:buNone/>
            </a:pPr>
            <a:r>
              <a:rPr lang="en-US" sz="1100" dirty="0"/>
              <a:t>Why do you think it is important to seek and participate in meaningful interactions with people from different cultural backgrounds? </a:t>
            </a:r>
          </a:p>
          <a:p>
            <a:pPr marL="0" indent="0">
              <a:buFont typeface="+mj-lt"/>
              <a:buNone/>
            </a:pPr>
            <a:endParaRPr lang="en-US" sz="1100" dirty="0"/>
          </a:p>
          <a:p>
            <a:pPr marL="0" indent="0">
              <a:buFont typeface="+mj-lt"/>
              <a:buNone/>
            </a:pPr>
            <a:r>
              <a:rPr lang="en-US" sz="1100" dirty="0"/>
              <a:t>What opportunities do you have on campus, to participate in </a:t>
            </a:r>
            <a:r>
              <a:rPr lang="en-US" sz="1100" i="0" dirty="0"/>
              <a:t>meaningful</a:t>
            </a:r>
            <a:r>
              <a:rPr lang="en-US" sz="1100" dirty="0"/>
              <a:t> interactions with people from a different cultural backgrounds? </a:t>
            </a:r>
          </a:p>
          <a:p>
            <a:pPr marL="0" indent="0">
              <a:buFont typeface="+mj-lt"/>
              <a:buNone/>
            </a:pPr>
            <a:endParaRPr lang="en-US" sz="1100" dirty="0"/>
          </a:p>
          <a:p>
            <a:pPr marL="0" indent="0">
              <a:buFont typeface="+mj-lt"/>
              <a:buNone/>
            </a:pPr>
            <a:r>
              <a:rPr lang="en-US" sz="1100" b="1" dirty="0"/>
              <a:t>Class Discussion: </a:t>
            </a:r>
          </a:p>
          <a:p>
            <a:pPr marL="0" indent="0">
              <a:buFont typeface="+mj-lt"/>
              <a:buNone/>
            </a:pPr>
            <a:endParaRPr lang="en-US" sz="1100" b="1" dirty="0"/>
          </a:p>
          <a:p>
            <a:pPr marL="0" indent="0">
              <a:buFont typeface="+mj-lt"/>
              <a:buNone/>
            </a:pPr>
            <a:r>
              <a:rPr lang="en-US" sz="1100" b="0" dirty="0"/>
              <a:t>Share with the class some language or behavior that is specific to a sub-culture that you belong to. For example, if you play sports share some of the terms used in the sport that you play. That's an example of subcultural language. Now share some of the behaviors common to that subculture. Ask for a show of hands to see how many people were aware of that language or that behavior as being common within that subculture. </a:t>
            </a:r>
          </a:p>
        </p:txBody>
      </p:sp>
      <p:sp>
        <p:nvSpPr>
          <p:cNvPr id="4" name="Slide Number Placeholder 3"/>
          <p:cNvSpPr>
            <a:spLocks noGrp="1"/>
          </p:cNvSpPr>
          <p:nvPr>
            <p:ph type="sldNum" sz="quarter" idx="5"/>
          </p:nvPr>
        </p:nvSpPr>
        <p:spPr/>
        <p:txBody>
          <a:bodyPr/>
          <a:lstStyle/>
          <a:p>
            <a:fld id="{7E9730A5-E118-DD43-8C03-06ED1FCE0900}" type="slidenum">
              <a:rPr lang="en-US" smtClean="0"/>
              <a:t>48</a:t>
            </a:fld>
            <a:endParaRPr lang="en-US"/>
          </a:p>
        </p:txBody>
      </p:sp>
    </p:spTree>
    <p:extLst>
      <p:ext uri="{BB962C8B-B14F-4D97-AF65-F5344CB8AC3E}">
        <p14:creationId xmlns:p14="http://schemas.microsoft.com/office/powerpoint/2010/main" val="2052652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SUBJECT MATTER: </a:t>
            </a:r>
            <a:r>
              <a:rPr lang="en-US" sz="1200" dirty="0"/>
              <a:t>CULTURAL CONSIDERATIONS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Subcultural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Jail Stigma- comparison of inner-city residents and suburban residents.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Their subcultures are very different, and this is exemplified in their views of going to jail.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of hands, how many of you have family members who would be disappointed or shocked if he went to jail?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inner city residents this is not the case. Going to jail is common in that subculture and it's not stigmatized the same way it is for non-inner-city residents. </a:t>
            </a:r>
          </a:p>
          <a:p>
            <a:endParaRPr lang="en-US" dirty="0"/>
          </a:p>
          <a:p>
            <a:r>
              <a:rPr lang="en-US" dirty="0"/>
              <a:t>So, what are the steps and areas necessary to be culturally aware and sensitive? </a:t>
            </a:r>
          </a:p>
        </p:txBody>
      </p:sp>
      <p:sp>
        <p:nvSpPr>
          <p:cNvPr id="4" name="Slide Number Placeholder 3"/>
          <p:cNvSpPr>
            <a:spLocks noGrp="1"/>
          </p:cNvSpPr>
          <p:nvPr>
            <p:ph type="sldNum" sz="quarter" idx="5"/>
          </p:nvPr>
        </p:nvSpPr>
        <p:spPr/>
        <p:txBody>
          <a:bodyPr/>
          <a:lstStyle/>
          <a:p>
            <a:fld id="{7E9730A5-E118-DD43-8C03-06ED1FCE0900}" type="slidenum">
              <a:rPr lang="en-US" smtClean="0"/>
              <a:t>49</a:t>
            </a:fld>
            <a:endParaRPr lang="en-US"/>
          </a:p>
        </p:txBody>
      </p:sp>
    </p:spTree>
    <p:extLst>
      <p:ext uri="{BB962C8B-B14F-4D97-AF65-F5344CB8AC3E}">
        <p14:creationId xmlns:p14="http://schemas.microsoft.com/office/powerpoint/2010/main" val="107602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Read the Disclaimer:  </a:t>
            </a:r>
          </a:p>
          <a:p>
            <a:endParaRPr lang="en-US" sz="1200" b="1" dirty="0">
              <a:ea typeface="+mn-lt"/>
              <a:cs typeface="Calibri"/>
            </a:endParaRPr>
          </a:p>
          <a:p>
            <a:r>
              <a:rPr lang="en-US" sz="1200" dirty="0">
                <a:ea typeface="+mn-lt"/>
                <a:cs typeface="+mn-lt"/>
              </a:rPr>
              <a:t>This presentation may include readings, media, and discussion around topics such as suicide, trauma, and crisis intervention, some of this information may be difficult to hear and process. </a:t>
            </a:r>
          </a:p>
          <a:p>
            <a:endParaRPr lang="en-US" sz="1200" dirty="0">
              <a:ea typeface="+mn-lt"/>
              <a:cs typeface="+mn-lt"/>
            </a:endParaRPr>
          </a:p>
          <a:p>
            <a:r>
              <a:rPr lang="en-US" sz="1200" dirty="0">
                <a:ea typeface="+mn-lt"/>
                <a:cs typeface="+mn-lt"/>
              </a:rPr>
              <a:t>It is important for you to care for your safety and well-being. If this topic</a:t>
            </a:r>
            <a:r>
              <a:rPr lang="en-US" sz="1200" baseline="0" dirty="0">
                <a:ea typeface="+mn-lt"/>
                <a:cs typeface="+mn-lt"/>
              </a:rPr>
              <a:t> and conversation elevates you, please reach out to someone and seek help immediately. </a:t>
            </a:r>
          </a:p>
          <a:p>
            <a:endParaRPr lang="en-US" sz="1200" baseline="0" dirty="0">
              <a:ea typeface="+mn-lt"/>
              <a:cs typeface="+mn-lt"/>
            </a:endParaRPr>
          </a:p>
          <a:p>
            <a:r>
              <a:rPr lang="en-US" sz="1200" baseline="0" dirty="0">
                <a:ea typeface="+mn-lt"/>
                <a:cs typeface="+mn-lt"/>
              </a:rPr>
              <a:t>If you notice someone in the class who appears to be reacting negatively to this information, please notify the instructor so steps can be taken to assist the student. </a:t>
            </a:r>
          </a:p>
          <a:p>
            <a:endParaRPr lang="en-US" sz="1200" dirty="0">
              <a:ea typeface="+mn-lt"/>
              <a:cs typeface="+mn-lt"/>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5</a:t>
            </a:fld>
            <a:endParaRPr lang="en-US"/>
          </a:p>
        </p:txBody>
      </p:sp>
    </p:spTree>
    <p:extLst>
      <p:ext uri="{BB962C8B-B14F-4D97-AF65-F5344CB8AC3E}">
        <p14:creationId xmlns:p14="http://schemas.microsoft.com/office/powerpoint/2010/main" val="21765633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3581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CULTURAL CONSIDERATIONS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Discussion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sng" dirty="0"/>
              <a:t>Cultural Awareness:</a:t>
            </a:r>
            <a:r>
              <a:rPr lang="en-US" sz="1100" b="0" u="none" dirty="0"/>
              <a:t> </a:t>
            </a:r>
            <a:r>
              <a:rPr lang="en-US" sz="1100" b="0" i="0" dirty="0">
                <a:solidFill>
                  <a:schemeClr val="bg1">
                    <a:lumMod val="50000"/>
                  </a:schemeClr>
                </a:solidFill>
                <a:effectLst/>
              </a:rPr>
              <a:t>is a critical feature of effective health and mental health policy, planning, resource allocation, and service delivery across the entire spectrum of care, including health promotion and prevention.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sng" dirty="0"/>
              <a:t>Cultural Sensitivity</a:t>
            </a:r>
            <a:r>
              <a:rPr lang="en-US" sz="1100" b="0" dirty="0"/>
              <a:t>: is being aware of cultural differences and NOT judging or assigning value to those differences (positive or negative)  </a:t>
            </a:r>
            <a:endParaRPr lang="en-US" sz="1100"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sng" dirty="0"/>
              <a:t>Cultural Competence</a:t>
            </a:r>
            <a:r>
              <a:rPr lang="en-US" sz="1100" b="0" dirty="0"/>
              <a:t>: </a:t>
            </a:r>
            <a:r>
              <a:rPr lang="en-US" sz="1100" dirty="0">
                <a:solidFill>
                  <a:schemeClr val="bg1">
                    <a:lumMod val="50000"/>
                  </a:schemeClr>
                </a:solidFill>
              </a:rPr>
              <a:t>doesn’t mean you are an authority in the values and beliefs of every culture. There is a shift in the paradigm we should be aiming to achieve cultural competence and rather, we should seek to achieve cultural humility.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sng" dirty="0"/>
              <a:t>Cultural Humility</a:t>
            </a:r>
            <a:r>
              <a:rPr lang="en-US" sz="1100" b="0" dirty="0"/>
              <a:t>: is defined by the willingness to have ‘Courageous Conversations’ – diversity and inclusion are necessary to create a safe space to courageously let our guards down in order to be vulnerable, honest, and transparent about our unique experiences of the world; being willing to ask questions with intentions of gaining an understanding of someone’s else’s culture and lived experiences. </a:t>
            </a:r>
            <a:endParaRPr lang="en-US" sz="1100" dirty="0"/>
          </a:p>
          <a:p>
            <a:endParaRPr lang="en-US" sz="1100" dirty="0"/>
          </a:p>
          <a:p>
            <a:r>
              <a:rPr lang="en-US" sz="1100" dirty="0"/>
              <a:t>The last one is critical, you need to both be aware and knowledgeable, AND not be superior about your culture. </a:t>
            </a:r>
          </a:p>
          <a:p>
            <a:endParaRPr lang="en-US" dirty="0"/>
          </a:p>
        </p:txBody>
      </p:sp>
      <p:sp>
        <p:nvSpPr>
          <p:cNvPr id="4" name="Slide Number Placeholder 3"/>
          <p:cNvSpPr>
            <a:spLocks noGrp="1"/>
          </p:cNvSpPr>
          <p:nvPr>
            <p:ph type="sldNum" sz="quarter" idx="10"/>
          </p:nvPr>
        </p:nvSpPr>
        <p:spPr/>
        <p:txBody>
          <a:bodyPr/>
          <a:lstStyle/>
          <a:p>
            <a:fld id="{7E9730A5-E118-DD43-8C03-06ED1FCE0900}" type="slidenum">
              <a:rPr lang="en-US" smtClean="0"/>
              <a:t>50</a:t>
            </a:fld>
            <a:endParaRPr lang="en-US"/>
          </a:p>
        </p:txBody>
      </p:sp>
    </p:spTree>
    <p:extLst>
      <p:ext uri="{BB962C8B-B14F-4D97-AF65-F5344CB8AC3E}">
        <p14:creationId xmlns:p14="http://schemas.microsoft.com/office/powerpoint/2010/main" val="14628296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4279" y="4353492"/>
            <a:ext cx="5369442" cy="433172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SUBJECT MATTER: </a:t>
            </a:r>
            <a:r>
              <a:rPr lang="en-US" sz="1050" b="0" dirty="0"/>
              <a:t>COMPASSION FATIGUE AND SELF CARE</a:t>
            </a:r>
          </a:p>
          <a:p>
            <a:endParaRPr lang="en-US" sz="1050" dirty="0"/>
          </a:p>
          <a:p>
            <a:endParaRPr lang="en-US" sz="1050" dirty="0"/>
          </a:p>
          <a:p>
            <a:r>
              <a:rPr lang="en-US" sz="1050" dirty="0"/>
              <a:t>Now we get to the last section of the presentation. These two areas are tied together because Compassion Fatigue requires Self Care to avoid BURNOUT.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931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SUBJECT MATTER: </a:t>
            </a:r>
            <a:r>
              <a:rPr lang="en-US" sz="1200" b="0" dirty="0"/>
              <a:t>COMPASSION FATIGUE AND SELF CARE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slide indicates that the person's most at risk for compassion fatigue or persons who are both experiencing burnout and have experience secondary trauma.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They have cared for too long, they have carriage too deeply and have worked diligently to improve lives.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They have not, however, taken good enough care of themselves and thus they are unable to care like they used to. </a:t>
            </a:r>
          </a:p>
        </p:txBody>
      </p:sp>
      <p:sp>
        <p:nvSpPr>
          <p:cNvPr id="4" name="Slide Number Placeholder 3"/>
          <p:cNvSpPr>
            <a:spLocks noGrp="1"/>
          </p:cNvSpPr>
          <p:nvPr>
            <p:ph type="sldNum" sz="quarter" idx="5"/>
          </p:nvPr>
        </p:nvSpPr>
        <p:spPr/>
        <p:txBody>
          <a:bodyPr/>
          <a:lstStyle/>
          <a:p>
            <a:fld id="{5A70B0B6-4A54-0944-91E3-FECC2ED21D47}" type="slidenum">
              <a:rPr lang="en-US" smtClean="0"/>
              <a:t>52</a:t>
            </a:fld>
            <a:endParaRPr lang="en-US"/>
          </a:p>
        </p:txBody>
      </p:sp>
    </p:spTree>
    <p:extLst>
      <p:ext uri="{BB962C8B-B14F-4D97-AF65-F5344CB8AC3E}">
        <p14:creationId xmlns:p14="http://schemas.microsoft.com/office/powerpoint/2010/main" val="1910201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3846" y="4331474"/>
            <a:ext cx="5590308" cy="45475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SUBJECT MATTER: </a:t>
            </a:r>
            <a:r>
              <a:rPr lang="en-US" sz="1200" b="0" dirty="0"/>
              <a:t>COMPASSION FATIGUE AND SELF CARE</a:t>
            </a:r>
          </a:p>
          <a:p>
            <a:endParaRPr lang="en-US" dirty="0"/>
          </a:p>
          <a:p>
            <a:endParaRPr lang="en-US" dirty="0"/>
          </a:p>
          <a:p>
            <a:endParaRPr lang="en-US" dirty="0"/>
          </a:p>
          <a:p>
            <a:r>
              <a:rPr lang="en-US" dirty="0"/>
              <a:t>This training hopes to offer you tools and education that prior generations did not receive.</a:t>
            </a:r>
          </a:p>
          <a:p>
            <a:endParaRPr lang="en-US" dirty="0"/>
          </a:p>
          <a:p>
            <a:r>
              <a:rPr lang="en-US" dirty="0"/>
              <a:t>The goal here is to get you to realize that self-care is critical to being good and effective at your job. It's not a sign of weakness it's a sign of intelligence.</a:t>
            </a:r>
          </a:p>
          <a:p>
            <a:endParaRPr lang="en-US" dirty="0"/>
          </a:p>
          <a:p>
            <a:r>
              <a:rPr lang="en-US" dirty="0"/>
              <a:t>This has not always been the case, which is why so many fields have experienced burnout levels that were unreasonable and unnecessary.</a:t>
            </a:r>
          </a:p>
          <a:p>
            <a:endParaRPr lang="en-US" dirty="0"/>
          </a:p>
          <a:p>
            <a:r>
              <a:rPr lang="en-US" dirty="0"/>
              <a:t>Hopefully, with the proper training and change in the culture of criminal justice professionals, burnout levels will diminish and self-care will be seen as a regular part of the job.</a:t>
            </a:r>
          </a:p>
        </p:txBody>
      </p:sp>
      <p:sp>
        <p:nvSpPr>
          <p:cNvPr id="4" name="Slide Number Placeholder 3"/>
          <p:cNvSpPr>
            <a:spLocks noGrp="1"/>
          </p:cNvSpPr>
          <p:nvPr>
            <p:ph type="sldNum" sz="quarter" idx="10"/>
          </p:nvPr>
        </p:nvSpPr>
        <p:spPr/>
        <p:txBody>
          <a:bodyPr/>
          <a:lstStyle/>
          <a:p>
            <a:fld id="{01357F33-E925-4A97-A6BC-37C23069B335}" type="slidenum">
              <a:rPr lang="en-US" smtClean="0"/>
              <a:t>53</a:t>
            </a:fld>
            <a:endParaRPr lang="en-US"/>
          </a:p>
        </p:txBody>
      </p:sp>
    </p:spTree>
    <p:extLst>
      <p:ext uri="{BB962C8B-B14F-4D97-AF65-F5344CB8AC3E}">
        <p14:creationId xmlns:p14="http://schemas.microsoft.com/office/powerpoint/2010/main" val="41594138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SUBJECT MATTER: </a:t>
            </a:r>
            <a:r>
              <a:rPr lang="en-US" sz="1200" b="0" dirty="0"/>
              <a:t>COMPASSION FATIGUE AND SELF CARE</a:t>
            </a:r>
          </a:p>
          <a:p>
            <a:endParaRPr lang="en-US" dirty="0"/>
          </a:p>
          <a:p>
            <a:r>
              <a:rPr lang="en-US" dirty="0"/>
              <a:t>Introduction of Self-care to your students.  “Let’s take a look at this video and its introduction to self-care.  While you watch this video, I would like you to think about how this message applies to you.”</a:t>
            </a:r>
          </a:p>
          <a:p>
            <a:endParaRPr lang="en-US" dirty="0"/>
          </a:p>
          <a:p>
            <a:r>
              <a:rPr lang="en-US" b="1" dirty="0"/>
              <a:t>[WATCH video]</a:t>
            </a:r>
          </a:p>
          <a:p>
            <a:r>
              <a:rPr lang="en-US" dirty="0" err="1"/>
              <a:t>Youtube</a:t>
            </a:r>
            <a:r>
              <a:rPr lang="en-US" dirty="0"/>
              <a:t>: Self Care – Powerful Study Motivation (2020) https://</a:t>
            </a:r>
            <a:r>
              <a:rPr lang="en-US" dirty="0" err="1"/>
              <a:t>youtu.be</a:t>
            </a:r>
            <a:r>
              <a:rPr lang="en-US" dirty="0"/>
              <a:t>/hyO8PNTwyYo (8:06 minutes)</a:t>
            </a:r>
          </a:p>
          <a:p>
            <a:endParaRPr lang="en-US" dirty="0"/>
          </a:p>
          <a:p>
            <a:r>
              <a:rPr lang="en-US" b="1" dirty="0"/>
              <a:t>Discussion Questions: </a:t>
            </a:r>
          </a:p>
          <a:p>
            <a:r>
              <a:rPr lang="en-US" dirty="0"/>
              <a:t>What does self care mean to you?</a:t>
            </a:r>
          </a:p>
          <a:p>
            <a:r>
              <a:rPr lang="en-US" dirty="0"/>
              <a:t>How do you know when you have enough self care?</a:t>
            </a:r>
          </a:p>
        </p:txBody>
      </p:sp>
      <p:sp>
        <p:nvSpPr>
          <p:cNvPr id="4" name="Slide Number Placeholder 3"/>
          <p:cNvSpPr>
            <a:spLocks noGrp="1"/>
          </p:cNvSpPr>
          <p:nvPr>
            <p:ph type="sldNum" sz="quarter" idx="5"/>
          </p:nvPr>
        </p:nvSpPr>
        <p:spPr/>
        <p:txBody>
          <a:bodyPr/>
          <a:lstStyle/>
          <a:p>
            <a:fld id="{7E9730A5-E118-DD43-8C03-06ED1FCE0900}" type="slidenum">
              <a:rPr lang="en-US" smtClean="0"/>
              <a:t>54</a:t>
            </a:fld>
            <a:endParaRPr lang="en-US"/>
          </a:p>
        </p:txBody>
      </p:sp>
    </p:spTree>
    <p:extLst>
      <p:ext uri="{BB962C8B-B14F-4D97-AF65-F5344CB8AC3E}">
        <p14:creationId xmlns:p14="http://schemas.microsoft.com/office/powerpoint/2010/main" val="28082804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SUBJECT MATTER: </a:t>
            </a:r>
            <a:r>
              <a:rPr lang="en-US" sz="1200" b="0" dirty="0"/>
              <a:t>COMPASSION FATIGUE, SELF CARE, and OCCUPATIONAL STRESS</a:t>
            </a:r>
          </a:p>
          <a:p>
            <a:endParaRPr lang="en-US" sz="1200" dirty="0">
              <a:solidFill>
                <a:schemeClr val="accent2"/>
              </a:solidFill>
            </a:endParaRPr>
          </a:p>
          <a:p>
            <a:endParaRPr lang="en-US" sz="1200" dirty="0">
              <a:solidFill>
                <a:schemeClr val="accent2"/>
              </a:solidFill>
            </a:endParaRPr>
          </a:p>
          <a:p>
            <a:endParaRPr lang="en-US" sz="1200" dirty="0">
              <a:solidFill>
                <a:schemeClr val="accent2"/>
              </a:solidFill>
            </a:endParaRPr>
          </a:p>
          <a:p>
            <a:r>
              <a:rPr lang="en-US" sz="1200" dirty="0">
                <a:solidFill>
                  <a:schemeClr val="accent2"/>
                </a:solidFill>
              </a:rPr>
              <a:t>Substance Use </a:t>
            </a:r>
            <a:r>
              <a:rPr lang="en-US" sz="1200" dirty="0"/>
              <a:t>and Suicide have been behaviorally linked for a very long time. </a:t>
            </a:r>
          </a:p>
          <a:p>
            <a:endParaRPr lang="en-US" sz="1200" dirty="0"/>
          </a:p>
          <a:p>
            <a:r>
              <a:rPr lang="en-US" sz="1200" b="1" dirty="0"/>
              <a:t>They have also been ignored and neglected because the connections are complex. </a:t>
            </a:r>
          </a:p>
          <a:p>
            <a:endParaRPr lang="en-US" sz="1200" b="0" dirty="0">
              <a:cs typeface="Calibri" panose="020F0502020204030204"/>
            </a:endParaRPr>
          </a:p>
          <a:p>
            <a:r>
              <a:rPr lang="en-US" b="0" dirty="0">
                <a:cs typeface="Calibri" panose="020F0502020204030204"/>
              </a:rPr>
              <a:t>Are these connections complex?</a:t>
            </a:r>
          </a:p>
          <a:p>
            <a:endParaRPr lang="en-US" b="0" dirty="0">
              <a:cs typeface="Calibri" panose="020F0502020204030204"/>
            </a:endParaRPr>
          </a:p>
          <a:p>
            <a:r>
              <a:rPr lang="en-US" b="0" dirty="0">
                <a:cs typeface="Calibri" panose="020F0502020204030204"/>
              </a:rPr>
              <a:t>From a research standpoint, there is a possibility that the arrow goes from substance use to suicide, indicating substance use is a risk factor.</a:t>
            </a:r>
          </a:p>
          <a:p>
            <a:endParaRPr lang="en-US" b="0" dirty="0">
              <a:cs typeface="Calibri" panose="020F0502020204030204"/>
            </a:endParaRPr>
          </a:p>
          <a:p>
            <a:r>
              <a:rPr lang="en-US" b="0" dirty="0">
                <a:cs typeface="Calibri" panose="020F0502020204030204"/>
              </a:rPr>
              <a:t>But there is also a possibility that those who are suicidal may be more inclined to use substances in an unhealthy way.</a:t>
            </a:r>
          </a:p>
          <a:p>
            <a:endParaRPr lang="en-US" b="0" dirty="0">
              <a:cs typeface="Calibri" panose="020F0502020204030204"/>
            </a:endParaRPr>
          </a:p>
          <a:p>
            <a:r>
              <a:rPr lang="en-US" b="0" dirty="0">
                <a:cs typeface="Calibri" panose="020F0502020204030204"/>
              </a:rPr>
              <a:t>And there is a third possibility that a third factor, like trauma, maybe contributing to both substance use and suicidal thoughts. </a:t>
            </a:r>
          </a:p>
          <a:p>
            <a:endParaRPr lang="en-US" b="0" dirty="0">
              <a:cs typeface="Calibri" panose="020F0502020204030204"/>
            </a:endParaRPr>
          </a:p>
          <a:p>
            <a:r>
              <a:rPr lang="en-US" b="0" dirty="0">
                <a:cs typeface="Calibri" panose="020F0502020204030204"/>
              </a:rPr>
              <a:t>Which is why the relationship between these two variables is considered complex and difficult to empirically steady</a:t>
            </a:r>
          </a:p>
          <a:p>
            <a:endParaRPr lang="en-US" b="0"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730A5-E118-DD43-8C03-06ED1FCE09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7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 </a:t>
            </a:r>
            <a:r>
              <a:rPr lang="en-US" sz="1100" dirty="0"/>
              <a:t>COMPASSION FATIGUE and ETHICAL BEHAVIOR</a:t>
            </a:r>
          </a:p>
          <a:p>
            <a:endParaRPr lang="en-US" sz="1100" dirty="0"/>
          </a:p>
          <a:p>
            <a:r>
              <a:rPr lang="en-US" sz="1100" dirty="0"/>
              <a:t>Ask students if they have heard of these ethical principles. The intent of this slide is to begin the discussion that behavioral health professionals have an ethical duty to care for themselves in order to prevent and deal with compassion fatigue, burnout, and secondary traumatic stress in an effective manner.</a:t>
            </a:r>
          </a:p>
          <a:p>
            <a:endParaRPr lang="en-US" sz="1100" dirty="0"/>
          </a:p>
          <a:p>
            <a:r>
              <a:rPr lang="en-US" sz="1100" b="1" dirty="0"/>
              <a:t>References:</a:t>
            </a:r>
            <a:endParaRPr lang="en-US" sz="1100" dirty="0"/>
          </a:p>
          <a:p>
            <a:pPr marL="171450" indent="-171450">
              <a:buFont typeface="Arial" panose="020B0604020202020204" pitchFamily="34" charset="0"/>
              <a:buChar char="•"/>
            </a:pPr>
            <a:r>
              <a:rPr lang="en-US" sz="1100" dirty="0"/>
              <a:t>Figley, C.R., </a:t>
            </a:r>
            <a:r>
              <a:rPr lang="en-US" sz="1100" dirty="0" err="1"/>
              <a:t>Huggard</a:t>
            </a:r>
            <a:r>
              <a:rPr lang="en-US" sz="1100" dirty="0"/>
              <a:t>, P., &amp; Rees, C. (2013). Introduction. In C.R. Figley, P. </a:t>
            </a:r>
            <a:r>
              <a:rPr lang="en-US" sz="1100" dirty="0" err="1"/>
              <a:t>Huggard</a:t>
            </a:r>
            <a:r>
              <a:rPr lang="en-US" sz="1100" dirty="0"/>
              <a:t>, &amp; C. Rees (Eds.). </a:t>
            </a:r>
            <a:r>
              <a:rPr lang="en-US" sz="1100" i="1" dirty="0"/>
              <a:t>First Do No Self-Harm: Understanding and Promoting Physician Stress Resilience</a:t>
            </a:r>
            <a:r>
              <a:rPr lang="en-US" sz="1100" dirty="0"/>
              <a:t>. New York, NY: Oxford University Press.</a:t>
            </a:r>
          </a:p>
          <a:p>
            <a:pPr marL="171450" indent="-171450">
              <a:buFont typeface="Arial" panose="020B0604020202020204" pitchFamily="34" charset="0"/>
              <a:buChar char="•"/>
            </a:pPr>
            <a:r>
              <a:rPr lang="en-US" sz="1100" dirty="0"/>
              <a:t>Lachman, V.D. (2016). Compassion fatigue as a threat to ethical practice: Identification, personal and workplace prevention/management strategies. </a:t>
            </a:r>
            <a:r>
              <a:rPr lang="en-US" sz="1100" i="1" dirty="0"/>
              <a:t>MEDSURG Nursing, 25</a:t>
            </a:r>
            <a:r>
              <a:rPr lang="en-US" sz="1100" dirty="0"/>
              <a:t>(4), 275-278.</a:t>
            </a:r>
          </a:p>
          <a:p>
            <a:pPr marL="114300" indent="-114300"/>
            <a:endParaRPr lang="en-US" sz="1100" dirty="0"/>
          </a:p>
          <a:p>
            <a:pPr marL="114300" indent="-114300"/>
            <a:r>
              <a:rPr lang="en-US" sz="1100" b="1" dirty="0"/>
              <a:t>IMAGE CREDIT</a:t>
            </a:r>
            <a:r>
              <a:rPr lang="en-US" sz="1100" dirty="0"/>
              <a:t>: Shutterstock (purchased image).</a:t>
            </a:r>
          </a:p>
          <a:p>
            <a:pPr marL="114300" indent="-114300"/>
            <a:endParaRPr lang="en-US" sz="1100" dirty="0"/>
          </a:p>
          <a:p>
            <a:pPr marL="114300" marR="0" lvl="0" indent="-11430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pPr marL="114300" indent="-114300"/>
            <a:endParaRPr lang="en-US" sz="1100" dirty="0"/>
          </a:p>
        </p:txBody>
      </p:sp>
      <p:sp>
        <p:nvSpPr>
          <p:cNvPr id="4" name="Slide Number Placeholder 3"/>
          <p:cNvSpPr>
            <a:spLocks noGrp="1"/>
          </p:cNvSpPr>
          <p:nvPr>
            <p:ph type="sldNum" sz="quarter" idx="10"/>
          </p:nvPr>
        </p:nvSpPr>
        <p:spPr/>
        <p:txBody>
          <a:bodyPr/>
          <a:lstStyle/>
          <a:p>
            <a:fld id="{01357F33-E925-4A97-A6BC-37C23069B335}" type="slidenum">
              <a:rPr lang="en-US" smtClean="0"/>
              <a:t>56</a:t>
            </a:fld>
            <a:endParaRPr lang="en-US"/>
          </a:p>
        </p:txBody>
      </p:sp>
    </p:spTree>
    <p:extLst>
      <p:ext uri="{BB962C8B-B14F-4D97-AF65-F5344CB8AC3E}">
        <p14:creationId xmlns:p14="http://schemas.microsoft.com/office/powerpoint/2010/main" val="3847483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8162" y="4305301"/>
            <a:ext cx="5781675" cy="3771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SUBJECT MATTER: </a:t>
            </a:r>
            <a:r>
              <a:rPr lang="en-US" sz="1100" dirty="0"/>
              <a:t>COMPASSION FATIGUE and ETHICAL BEHAVIOR</a:t>
            </a:r>
          </a:p>
          <a:p>
            <a:endParaRPr lang="en-US" sz="1100" dirty="0"/>
          </a:p>
          <a:p>
            <a:endParaRPr lang="en-US" sz="1100" dirty="0"/>
          </a:p>
          <a:p>
            <a:endParaRPr lang="en-US" sz="1100" dirty="0"/>
          </a:p>
          <a:p>
            <a:r>
              <a:rPr lang="en-US" sz="1100" dirty="0"/>
              <a:t>Read slide and explain the ethical reasons for self-care.</a:t>
            </a:r>
          </a:p>
          <a:p>
            <a:endParaRPr lang="en-US" sz="1100" dirty="0"/>
          </a:p>
          <a:p>
            <a:r>
              <a:rPr lang="en-US" sz="1100" dirty="0"/>
              <a:t>This is no different than a professional athlete staying in good shape so he or she can be the best player on the team. </a:t>
            </a:r>
          </a:p>
          <a:p>
            <a:endParaRPr lang="en-US" sz="1100" dirty="0"/>
          </a:p>
          <a:p>
            <a:r>
              <a:rPr lang="en-US" sz="1100" dirty="0"/>
              <a:t>To do any less than that would be to deprive the team and their fellow players of their skills and contributions. </a:t>
            </a:r>
          </a:p>
          <a:p>
            <a:endParaRPr lang="en-US" sz="1100" dirty="0"/>
          </a:p>
          <a:p>
            <a:r>
              <a:rPr lang="en-US" sz="1100" dirty="0"/>
              <a:t>Or basically not doing what they are being paid to do.</a:t>
            </a:r>
          </a:p>
        </p:txBody>
      </p:sp>
      <p:sp>
        <p:nvSpPr>
          <p:cNvPr id="4" name="Slide Number Placeholder 3"/>
          <p:cNvSpPr>
            <a:spLocks noGrp="1"/>
          </p:cNvSpPr>
          <p:nvPr>
            <p:ph type="sldNum" sz="quarter" idx="10"/>
          </p:nvPr>
        </p:nvSpPr>
        <p:spPr/>
        <p:txBody>
          <a:bodyPr/>
          <a:lstStyle/>
          <a:p>
            <a:fld id="{01357F33-E925-4A97-A6BC-37C23069B335}" type="slidenum">
              <a:rPr lang="en-US" smtClean="0"/>
              <a:t>57</a:t>
            </a:fld>
            <a:endParaRPr lang="en-US"/>
          </a:p>
        </p:txBody>
      </p:sp>
    </p:spTree>
    <p:extLst>
      <p:ext uri="{BB962C8B-B14F-4D97-AF65-F5344CB8AC3E}">
        <p14:creationId xmlns:p14="http://schemas.microsoft.com/office/powerpoint/2010/main" val="3122797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SUBJECT MATTER: </a:t>
            </a:r>
            <a:r>
              <a:rPr lang="en-US" sz="1200" dirty="0"/>
              <a:t>COMPASSION FATIGUE and ETHICAL BEHAVIOR</a:t>
            </a:r>
          </a:p>
          <a:p>
            <a:endParaRPr lang="en-US" b="1" dirty="0"/>
          </a:p>
          <a:p>
            <a:endParaRPr lang="en-US" dirty="0"/>
          </a:p>
          <a:p>
            <a:r>
              <a:rPr lang="en-US" dirty="0"/>
              <a:t>This slide is an overview of Compassion Fatigue Symptoms.</a:t>
            </a:r>
          </a:p>
          <a:p>
            <a:endParaRPr lang="en-US" dirty="0"/>
          </a:p>
          <a:p>
            <a:r>
              <a:rPr lang="en-US" dirty="0"/>
              <a:t>READ slide to students.</a:t>
            </a:r>
          </a:p>
          <a:p>
            <a:r>
              <a:rPr lang="en-US" dirty="0"/>
              <a:t>Propose a discussion with the students about what would their warning signs include if/when they reach compassion fatigue.</a:t>
            </a:r>
          </a:p>
          <a:p>
            <a:endParaRPr lang="en-US" dirty="0"/>
          </a:p>
          <a:p>
            <a:endParaRPr lang="en-US" dirty="0"/>
          </a:p>
          <a:p>
            <a:endParaRPr lang="en-US" dirty="0"/>
          </a:p>
          <a:p>
            <a:r>
              <a:rPr lang="en-US" b="1" dirty="0"/>
              <a:t>Reference:</a:t>
            </a:r>
          </a:p>
          <a:p>
            <a:pPr rtl="0" fontAlgn="base"/>
            <a:r>
              <a:rPr lang="en-US" sz="1200" b="0" i="0" kern="1200" dirty="0">
                <a:solidFill>
                  <a:schemeClr val="tx1"/>
                </a:solidFill>
                <a:effectLst/>
                <a:latin typeface="+mn-lt"/>
                <a:ea typeface="+mn-ea"/>
                <a:cs typeface="+mn-cs"/>
              </a:rPr>
              <a:t>Brown, H., PhD. (2022, October 4). </a:t>
            </a:r>
            <a:r>
              <a:rPr lang="en-US" sz="1200" b="0" i="1" kern="1200" dirty="0">
                <a:solidFill>
                  <a:schemeClr val="tx1"/>
                </a:solidFill>
                <a:effectLst/>
                <a:latin typeface="+mn-lt"/>
                <a:ea typeface="+mn-ea"/>
                <a:cs typeface="+mn-cs"/>
              </a:rPr>
              <a:t>What Is Compassion Fatigue? 24 Causes &amp; Symptoms Explained</a:t>
            </a:r>
            <a:r>
              <a:rPr lang="en-US" sz="1200" b="0" i="0" kern="1200" dirty="0">
                <a:solidFill>
                  <a:schemeClr val="tx1"/>
                </a:solidFill>
                <a:effectLst/>
                <a:latin typeface="+mn-lt"/>
                <a:ea typeface="+mn-ea"/>
                <a:cs typeface="+mn-cs"/>
              </a:rPr>
              <a:t>. PositivePsychology.com. </a:t>
            </a:r>
            <a:r>
              <a:rPr lang="en-US" sz="1200" b="0" i="0" u="sng" strike="noStrike" kern="1200" dirty="0">
                <a:solidFill>
                  <a:schemeClr val="tx1"/>
                </a:solidFill>
                <a:effectLst/>
                <a:latin typeface="+mn-lt"/>
                <a:ea typeface="+mn-ea"/>
                <a:cs typeface="+mn-cs"/>
                <a:hlinkClick r:id="rId3"/>
              </a:rPr>
              <a:t>https://positivepsychology.com/compassion-fatigue/</a:t>
            </a:r>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7E9730A5-E118-DD43-8C03-06ED1FCE0900}" type="slidenum">
              <a:rPr lang="en-US" smtClean="0"/>
              <a:t>58</a:t>
            </a:fld>
            <a:endParaRPr lang="en-US"/>
          </a:p>
        </p:txBody>
      </p:sp>
    </p:spTree>
    <p:extLst>
      <p:ext uri="{BB962C8B-B14F-4D97-AF65-F5344CB8AC3E}">
        <p14:creationId xmlns:p14="http://schemas.microsoft.com/office/powerpoint/2010/main" val="13284301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6304" y="4400550"/>
            <a:ext cx="5385391" cy="3600450"/>
          </a:xfrm>
        </p:spPr>
        <p:txBody>
          <a:bodyPr/>
          <a:lstStyle/>
          <a:p>
            <a:r>
              <a:rPr lang="en-US" sz="1100" b="1" dirty="0"/>
              <a:t>SUBJECT MATTER: </a:t>
            </a:r>
            <a:r>
              <a:rPr lang="en-US" sz="1100" dirty="0"/>
              <a:t>COMPASSION FATIGUE and ETHICAL BEHAVIOR</a:t>
            </a:r>
          </a:p>
          <a:p>
            <a:endParaRPr lang="en-US" sz="1100" dirty="0"/>
          </a:p>
          <a:p>
            <a:r>
              <a:rPr lang="en-US" sz="1100" dirty="0"/>
              <a:t>Here</a:t>
            </a:r>
            <a:r>
              <a:rPr lang="en-US" sz="1100" baseline="0" dirty="0"/>
              <a:t> is a list of other </a:t>
            </a:r>
            <a:r>
              <a:rPr lang="en-US" sz="1100" dirty="0"/>
              <a:t>terms that appear in the compassion fatigue literature. Ask students if they are familiar with these other terms. The article by Newell and colleagues (2016) does an excellent review of these terms and the time periods they were in use.</a:t>
            </a:r>
          </a:p>
          <a:p>
            <a:endParaRPr lang="en-US" sz="1100" dirty="0"/>
          </a:p>
          <a:p>
            <a:r>
              <a:rPr lang="en-US" sz="1100" b="1" dirty="0"/>
              <a:t>References:</a:t>
            </a:r>
          </a:p>
          <a:p>
            <a:pPr marL="231775" indent="-231775"/>
            <a:r>
              <a:rPr lang="en-US" sz="1100" dirty="0"/>
              <a:t>Newell, J. M., </a:t>
            </a:r>
            <a:r>
              <a:rPr lang="en-US" sz="1100" dirty="0" err="1"/>
              <a:t>Gardell</a:t>
            </a:r>
            <a:r>
              <a:rPr lang="en-US" sz="1100" dirty="0"/>
              <a:t>, D. N., &amp; </a:t>
            </a:r>
            <a:r>
              <a:rPr lang="en-US" sz="1100" dirty="0" err="1"/>
              <a:t>MacNeil</a:t>
            </a:r>
            <a:r>
              <a:rPr lang="en-US" sz="1100" dirty="0"/>
              <a:t>, G. (2016). Clinician response to client traumas: A chronological review of constructs and terminology. </a:t>
            </a:r>
            <a:r>
              <a:rPr lang="en-US" sz="1100" i="1" dirty="0"/>
              <a:t>Trauma, Violence, &amp; Abuse, 17</a:t>
            </a:r>
            <a:r>
              <a:rPr lang="en-US" sz="1100" dirty="0"/>
              <a:t>, 306-313.</a:t>
            </a:r>
          </a:p>
          <a:p>
            <a:pPr marL="231775" indent="-231775"/>
            <a:endParaRPr lang="en-US" sz="1100" dirty="0"/>
          </a:p>
          <a:p>
            <a:pPr marL="231775" indent="-231775"/>
            <a:r>
              <a:rPr lang="en-US" sz="1100" dirty="0" err="1"/>
              <a:t>Maslach</a:t>
            </a:r>
            <a:r>
              <a:rPr lang="en-US" sz="1100" dirty="0"/>
              <a:t>, C. (2001). What have we learned about burnout and health? </a:t>
            </a:r>
            <a:r>
              <a:rPr lang="en-US" sz="1100" i="1" dirty="0"/>
              <a:t>Psychology and Health, 16</a:t>
            </a:r>
            <a:r>
              <a:rPr lang="en-US" sz="1100" dirty="0"/>
              <a:t>, 607-611.</a:t>
            </a:r>
          </a:p>
          <a:p>
            <a:pPr marL="231775" indent="-231775"/>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Slide Credit: </a:t>
            </a:r>
            <a:r>
              <a:rPr lang="en-US" sz="1100" dirty="0"/>
              <a:t>Pacific Southwest Addiction Technology Transfer Center Network.  Compassion Fatigue and the Behavioral Health Workforce Curriculum Infusion Package. https://</a:t>
            </a:r>
            <a:r>
              <a:rPr lang="en-US" sz="1100" dirty="0" err="1"/>
              <a:t>uclaisap.org</a:t>
            </a:r>
            <a:r>
              <a:rPr lang="en-US" sz="1100" dirty="0"/>
              <a:t>/html2/compassion-fatigue-behavioral-workforce-</a:t>
            </a:r>
            <a:r>
              <a:rPr lang="en-US" sz="1100" dirty="0" err="1"/>
              <a:t>cip.html</a:t>
            </a:r>
            <a:endParaRPr lang="en-US" sz="11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57F33-E925-4A97-A6BC-37C23069B3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16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SUBJECT MATTER: </a:t>
            </a:r>
            <a:r>
              <a:rPr lang="en-US" dirty="0"/>
              <a:t>CRISIS RESPONSE SYSTEM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The goal of this section is to show some of the causes and reasons for Crises, how to recognize someone in Crisis, and the Crisis Response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panose="020F0502020204030204"/>
              </a:rPr>
              <a:t>The Crisis Continuum includes various crisis services for individuals with behavioral health needs, with the goal being to effectively and specifically respond to these crises and create pathways toward effective assessment and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Why is this information important to persons who wish to work as professionals in the Criminal Justice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you plan to work in the justice system, there is no doubt you will be encountering persons in crisis. It doesn't matter if you are working as a law enforcement professional, a legal professional, or working in the corrections world, you are going to be seeing people who are not at their best. Some of these persons will be in states of crisis, and your professional and educated response to them may make the interaction more successful and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is important information! </a:t>
            </a:r>
            <a:r>
              <a:rPr lang="en-US" b="0" dirty="0"/>
              <a:t>The knowledge that this training will provide will make you better at your job and improve your effectiveness as a professional in the justice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6</a:t>
            </a:fld>
            <a:endParaRPr lang="en-US"/>
          </a:p>
        </p:txBody>
      </p:sp>
    </p:spTree>
    <p:extLst>
      <p:ext uri="{BB962C8B-B14F-4D97-AF65-F5344CB8AC3E}">
        <p14:creationId xmlns:p14="http://schemas.microsoft.com/office/powerpoint/2010/main" val="20322422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SUBJECT MATTER: COMPASSION FATIGUE</a:t>
            </a:r>
          </a:p>
          <a:p>
            <a:endParaRPr lang="en-US" dirty="0"/>
          </a:p>
          <a:p>
            <a:r>
              <a:rPr lang="en-US" dirty="0"/>
              <a:t>This video introduces 3 ways to reduce compassion fatigue for helpers.</a:t>
            </a:r>
          </a:p>
          <a:p>
            <a:endParaRPr lang="en-US" dirty="0"/>
          </a:p>
          <a:p>
            <a:r>
              <a:rPr lang="en-US" dirty="0"/>
              <a:t>[WATCH video]</a:t>
            </a:r>
          </a:p>
          <a:p>
            <a:r>
              <a:rPr lang="en-US" dirty="0" err="1"/>
              <a:t>Youtube</a:t>
            </a:r>
            <a:r>
              <a:rPr lang="en-US" dirty="0"/>
              <a:t>: https://</a:t>
            </a:r>
            <a:r>
              <a:rPr lang="en-US" dirty="0" err="1"/>
              <a:t>youtu.be</a:t>
            </a:r>
            <a:r>
              <a:rPr lang="en-US" dirty="0"/>
              <a:t>/8jJqOp1EvA8 (6:03 minutes)</a:t>
            </a:r>
          </a:p>
          <a:p>
            <a:endParaRPr lang="en-US" dirty="0"/>
          </a:p>
          <a:p>
            <a:r>
              <a:rPr lang="en-US" dirty="0"/>
              <a:t>Discussion:</a:t>
            </a:r>
          </a:p>
          <a:p>
            <a:r>
              <a:rPr lang="en-US" dirty="0"/>
              <a:t>How will you know if your job is contributing to compassion fatigue?</a:t>
            </a:r>
          </a:p>
          <a:p>
            <a:r>
              <a:rPr lang="en-US" dirty="0"/>
              <a:t>What hobbies keep you feeling pleasure and disconnect from your work?</a:t>
            </a:r>
          </a:p>
        </p:txBody>
      </p:sp>
      <p:sp>
        <p:nvSpPr>
          <p:cNvPr id="4" name="Slide Number Placeholder 3"/>
          <p:cNvSpPr>
            <a:spLocks noGrp="1"/>
          </p:cNvSpPr>
          <p:nvPr>
            <p:ph type="sldNum" sz="quarter" idx="5"/>
          </p:nvPr>
        </p:nvSpPr>
        <p:spPr/>
        <p:txBody>
          <a:bodyPr/>
          <a:lstStyle/>
          <a:p>
            <a:fld id="{7E9730A5-E118-DD43-8C03-06ED1FCE0900}" type="slidenum">
              <a:rPr lang="en-US" smtClean="0"/>
              <a:t>60</a:t>
            </a:fld>
            <a:endParaRPr lang="en-US"/>
          </a:p>
        </p:txBody>
      </p:sp>
    </p:spTree>
    <p:extLst>
      <p:ext uri="{BB962C8B-B14F-4D97-AF65-F5344CB8AC3E}">
        <p14:creationId xmlns:p14="http://schemas.microsoft.com/office/powerpoint/2010/main" val="42884868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Resources and Further Reading</a:t>
            </a:r>
          </a:p>
        </p:txBody>
      </p:sp>
      <p:sp>
        <p:nvSpPr>
          <p:cNvPr id="4" name="Slide Number Placeholder 3"/>
          <p:cNvSpPr>
            <a:spLocks noGrp="1"/>
          </p:cNvSpPr>
          <p:nvPr>
            <p:ph type="sldNum" sz="quarter" idx="5"/>
          </p:nvPr>
        </p:nvSpPr>
        <p:spPr/>
        <p:txBody>
          <a:bodyPr/>
          <a:lstStyle/>
          <a:p>
            <a:fld id="{7E9730A5-E118-DD43-8C03-06ED1FCE0900}" type="slidenum">
              <a:rPr lang="en-US" smtClean="0"/>
              <a:t>61</a:t>
            </a:fld>
            <a:endParaRPr lang="en-US"/>
          </a:p>
        </p:txBody>
      </p:sp>
    </p:spTree>
    <p:extLst>
      <p:ext uri="{BB962C8B-B14F-4D97-AF65-F5344CB8AC3E}">
        <p14:creationId xmlns:p14="http://schemas.microsoft.com/office/powerpoint/2010/main" val="29925145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goal of the Pathways in Crisis Services (PICS) Project is to ensure that undergraduate/graduate students get exposed to crisis intervention services and skills while in school in order to prepare them to do crisis intervention services which includes: risk determination; early intervention; de-escalation strategies; how to conduct warm hand off; and understanding the new (988) system.</a:t>
            </a:r>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62</a:t>
            </a:fld>
            <a:endParaRPr lang="en-US"/>
          </a:p>
        </p:txBody>
      </p:sp>
    </p:spTree>
    <p:extLst>
      <p:ext uri="{BB962C8B-B14F-4D97-AF65-F5344CB8AC3E}">
        <p14:creationId xmlns:p14="http://schemas.microsoft.com/office/powerpoint/2010/main" val="16190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a:t>
            </a:r>
            <a:r>
              <a:rPr lang="en-US" sz="1100" dirty="0"/>
              <a:t>: SUICIDE PREVENTION</a:t>
            </a:r>
          </a:p>
          <a:p>
            <a:endParaRPr lang="en-US" sz="1100" b="0" dirty="0"/>
          </a:p>
          <a:p>
            <a:r>
              <a:rPr lang="en-US" sz="1100" b="1" dirty="0"/>
              <a:t>READ</a:t>
            </a:r>
            <a:r>
              <a:rPr lang="en-US" sz="1100" b="0" dirty="0"/>
              <a:t>: slide</a:t>
            </a:r>
          </a:p>
          <a:p>
            <a:endParaRPr lang="en-US" sz="1100" b="0" dirty="0"/>
          </a:p>
          <a:p>
            <a:r>
              <a:rPr lang="en-US" sz="1100" b="0" dirty="0"/>
              <a:t>These are challenging times, and those who are at the greatest risk for mental health problems are those who would also be at the greatest risk In the best of times. </a:t>
            </a:r>
          </a:p>
          <a:p>
            <a:r>
              <a:rPr lang="en-US" sz="1100" b="0" dirty="0"/>
              <a:t>Specifically, children and adolescents. </a:t>
            </a:r>
          </a:p>
          <a:p>
            <a:endParaRPr lang="en-US"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Adolescence has been referred to as a time of Expanding Vulnerabilities and Increasing Opportunities.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b="0" dirty="0"/>
              <a:t>Because of their age, adolescents are venturing further from home, they are interacting with a larger number of people, and some of those people are older and may not have their best interest in mind. </a:t>
            </a:r>
          </a:p>
          <a:p>
            <a:endParaRPr lang="en-US" sz="1100" b="0" dirty="0"/>
          </a:p>
          <a:p>
            <a:r>
              <a:rPr lang="en-US" sz="1100" b="0" dirty="0"/>
              <a:t>Also because of their age, adolescents are more attuned to social pressures and influences. This makes them vulnerable to social pressures and prone to make poor decisions, especially if there is an older person who creates social pressure to make poor decisions. </a:t>
            </a:r>
          </a:p>
          <a:p>
            <a:endParaRPr lang="en-US" sz="1100" b="0" dirty="0"/>
          </a:p>
          <a:p>
            <a:r>
              <a:rPr lang="en-US" sz="1100" b="0" dirty="0"/>
              <a:t>Based on these expanding opportunities, increased vulnerabilities, and growing social interactions, this group has historically been at the greatest risk for crisis. </a:t>
            </a:r>
          </a:p>
          <a:p>
            <a:endParaRPr lang="en-US" sz="1100" b="0" dirty="0"/>
          </a:p>
          <a:p>
            <a:r>
              <a:rPr lang="en-US" sz="1100" b="0" dirty="0"/>
              <a:t>Add to this the situation created by a viral pandemic and you get a recipe for risk that is unprecedented.  </a:t>
            </a:r>
          </a:p>
          <a:p>
            <a:pPr marL="0" indent="0">
              <a:buFont typeface="+mj-lt"/>
              <a:buNone/>
            </a:pPr>
            <a:endParaRPr lang="en-US" sz="1100" dirty="0"/>
          </a:p>
          <a:p>
            <a:r>
              <a:rPr lang="en-US" sz="1100" b="1" dirty="0"/>
              <a:t>Discussion Points: </a:t>
            </a:r>
          </a:p>
          <a:p>
            <a:pPr marL="171450" indent="-171450">
              <a:buFont typeface="Arial" panose="020B0604020202020204" pitchFamily="34" charset="0"/>
              <a:buChar char="•"/>
            </a:pPr>
            <a:r>
              <a:rPr lang="en-US" sz="1100" dirty="0"/>
              <a:t>This is not just the fault of the coronavirus pandemic - youth and adolescent mental health declined prior to the pandemic- NV youth suicides increased by 90% in 2019</a:t>
            </a:r>
          </a:p>
          <a:p>
            <a:pPr marL="171450" indent="-171450">
              <a:buFont typeface="Arial" panose="020B0604020202020204" pitchFamily="34" charset="0"/>
              <a:buChar char="•"/>
            </a:pPr>
            <a:r>
              <a:rPr lang="en-US" sz="1100" dirty="0"/>
              <a:t>Nationwide suicide </a:t>
            </a:r>
            <a:r>
              <a:rPr lang="en-US" sz="1100" b="1" dirty="0"/>
              <a:t>attempts </a:t>
            </a:r>
            <a:r>
              <a:rPr lang="en-US" sz="1100" dirty="0"/>
              <a:t>nearly doubled in </a:t>
            </a:r>
            <a:r>
              <a:rPr lang="en-US" sz="1100" i="1" dirty="0"/>
              <a:t>girls</a:t>
            </a:r>
            <a:r>
              <a:rPr lang="en-US" sz="1100" dirty="0"/>
              <a:t> ages 12-17</a:t>
            </a:r>
          </a:p>
          <a:p>
            <a:pPr marL="171450" indent="-171450">
              <a:buFont typeface="Arial" panose="020B0604020202020204" pitchFamily="34" charset="0"/>
              <a:buChar char="•"/>
            </a:pPr>
            <a:r>
              <a:rPr lang="en-US" sz="1100" dirty="0"/>
              <a:t>In 2021, there were a reported 75,000 drug overdose deaths which is a 28% increase from the previous year. </a:t>
            </a:r>
          </a:p>
          <a:p>
            <a:endParaRPr lang="en-US" sz="110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7</a:t>
            </a:fld>
            <a:endParaRPr lang="en-US"/>
          </a:p>
        </p:txBody>
      </p:sp>
    </p:spTree>
    <p:extLst>
      <p:ext uri="{BB962C8B-B14F-4D97-AF65-F5344CB8AC3E}">
        <p14:creationId xmlns:p14="http://schemas.microsoft.com/office/powerpoint/2010/main" val="260102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a:t>
            </a:r>
            <a:r>
              <a:rPr lang="en-US" sz="1100" dirty="0"/>
              <a:t>: SUICIDE PREVENTION</a:t>
            </a:r>
          </a:p>
          <a:p>
            <a:endParaRPr lang="en-US" sz="1100" b="0" dirty="0"/>
          </a:p>
          <a:p>
            <a:r>
              <a:rPr lang="en-US" sz="1100" b="0" dirty="0"/>
              <a:t>On the next slides we will see the realities of the state of youth mental health.  These slides present the most common causes of death for youth, broken down by age range. </a:t>
            </a:r>
          </a:p>
          <a:p>
            <a:endParaRPr lang="en-US" sz="1100" b="0" dirty="0"/>
          </a:p>
          <a:p>
            <a:r>
              <a:rPr lang="en-US" sz="1100" b="1" dirty="0"/>
              <a:t>READ</a:t>
            </a:r>
            <a:r>
              <a:rPr lang="en-US" sz="1100" b="0" dirty="0"/>
              <a:t>: slide</a:t>
            </a:r>
          </a:p>
          <a:p>
            <a:endParaRPr lang="en-US" sz="1100" b="0" dirty="0"/>
          </a:p>
          <a:p>
            <a:r>
              <a:rPr lang="en-US" sz="1100" b="0" dirty="0"/>
              <a:t>Notice that for this first slide, the causes are primarily medical and accidental. That will change as the child approaches adolescence. Often, children are injured during the birth process or shortly thereafter, which results in problems that contribute to their death. As they get older and become more active, accidents become more probable and contribute statistically two of the age groups death rate.</a:t>
            </a:r>
          </a:p>
          <a:p>
            <a:endParaRPr lang="en-US" sz="1100" dirty="0"/>
          </a:p>
          <a:p>
            <a:r>
              <a:rPr lang="en-US" sz="1100" b="1" dirty="0"/>
              <a:t>Reference:</a:t>
            </a:r>
          </a:p>
          <a:p>
            <a:r>
              <a:rPr lang="en-US" sz="1100" b="0" i="1" kern="1200" dirty="0">
                <a:solidFill>
                  <a:schemeClr val="tx1"/>
                </a:solidFill>
                <a:effectLst/>
                <a:latin typeface="+mn-lt"/>
                <a:ea typeface="+mn-ea"/>
                <a:cs typeface="+mn-cs"/>
              </a:rPr>
              <a:t>AAP-AACAP-CHA Declaration of a National Emergency in Child and Adolescent Mental Health</a:t>
            </a:r>
            <a:r>
              <a:rPr lang="en-US" sz="1100" b="0" i="0" kern="1200" dirty="0">
                <a:solidFill>
                  <a:schemeClr val="tx1"/>
                </a:solidFill>
                <a:effectLst/>
                <a:latin typeface="+mn-lt"/>
                <a:ea typeface="+mn-ea"/>
                <a:cs typeface="+mn-cs"/>
              </a:rPr>
              <a:t>. (2021). https://www.aap.org/en/advocacy/child-and-adolescent-healthy-mental-development/aap-aacap-cha-declaration-of-a-national-emergency-in-child-and-adolescent-mental-health/</a:t>
            </a:r>
            <a:endParaRPr lang="en-US" sz="110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8</a:t>
            </a:fld>
            <a:endParaRPr lang="en-US"/>
          </a:p>
        </p:txBody>
      </p:sp>
    </p:spTree>
    <p:extLst>
      <p:ext uri="{BB962C8B-B14F-4D97-AF65-F5344CB8AC3E}">
        <p14:creationId xmlns:p14="http://schemas.microsoft.com/office/powerpoint/2010/main" val="321300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SUBJECT MATTER</a:t>
            </a:r>
            <a:r>
              <a:rPr lang="en-US" sz="1100" dirty="0"/>
              <a:t>: SUICIDE PREVENTION</a:t>
            </a:r>
          </a:p>
          <a:p>
            <a:endParaRPr lang="en-US" sz="1100" b="0" dirty="0"/>
          </a:p>
          <a:p>
            <a:r>
              <a:rPr lang="en-US" sz="1100" b="0" dirty="0"/>
              <a:t>On the next slides we will see the realities of the state of youth mental health.  These slides present the most common causes of death for youth, broken down by age range. </a:t>
            </a:r>
          </a:p>
          <a:p>
            <a:endParaRPr lang="en-US" sz="1100" b="0" dirty="0"/>
          </a:p>
          <a:p>
            <a:r>
              <a:rPr lang="en-US" sz="1100" b="1" dirty="0"/>
              <a:t>READ</a:t>
            </a:r>
            <a:r>
              <a:rPr lang="en-US" sz="1100" b="0" dirty="0"/>
              <a:t>: slide</a:t>
            </a:r>
          </a:p>
          <a:p>
            <a:endParaRPr lang="en-US" sz="1100" b="0" dirty="0"/>
          </a:p>
          <a:p>
            <a:r>
              <a:rPr lang="en-US" sz="1100" b="0" dirty="0"/>
              <a:t>Notice that for this second slide, the causes are primarily medical and accidental up until the age of 9, then things shift, and suicide moves into the second spot, followed by the most common disease which for this group is cancer. Notice how just in the space of a few years cancer has been pushed down to 3rd as suicide has moved on to the top three causes of death.</a:t>
            </a:r>
          </a:p>
          <a:p>
            <a:endParaRPr lang="en-US" sz="1100" b="0" dirty="0"/>
          </a:p>
          <a:p>
            <a:r>
              <a:rPr lang="en-US" sz="1100" b="0" dirty="0"/>
              <a:t>Please don't Overlook the age groups we are talking about here. These are still kids under the age of 14. For this group suicide has already moved into the second spot.
This is why we're having this discussion! Suicide is becoming a bigger problem earlier in life than it ever had in historical past.</a:t>
            </a:r>
          </a:p>
          <a:p>
            <a:endParaRPr lang="en-US" sz="1100" b="0" dirty="0"/>
          </a:p>
          <a:p>
            <a:r>
              <a:rPr lang="en-US" sz="1100" b="1" dirty="0"/>
              <a:t>Reference:</a:t>
            </a:r>
          </a:p>
          <a:p>
            <a:r>
              <a:rPr lang="en-US" sz="1100" b="0" i="1" kern="1200" dirty="0">
                <a:solidFill>
                  <a:schemeClr val="tx1"/>
                </a:solidFill>
                <a:effectLst/>
                <a:latin typeface="+mn-lt"/>
                <a:ea typeface="+mn-ea"/>
                <a:cs typeface="+mn-cs"/>
              </a:rPr>
              <a:t>AAP-AACAP-CHA Declaration of a National Emergency in Child and Adolescent Mental Health</a:t>
            </a:r>
            <a:r>
              <a:rPr lang="en-US" sz="1100" b="0" i="0" kern="1200" dirty="0">
                <a:solidFill>
                  <a:schemeClr val="tx1"/>
                </a:solidFill>
                <a:effectLst/>
                <a:latin typeface="+mn-lt"/>
                <a:ea typeface="+mn-ea"/>
                <a:cs typeface="+mn-cs"/>
              </a:rPr>
              <a:t>. (2021). https://www.aap.org/en/advocacy/child-and-adolescent-healthy-mental-development/aap-aacap-cha-declaration-of-a-national-emergency-in-child-and-adolescent-mental-health/</a:t>
            </a:r>
            <a:endParaRPr lang="en-US" sz="1100" dirty="0"/>
          </a:p>
          <a:p>
            <a:endParaRPr lang="en-US" dirty="0"/>
          </a:p>
        </p:txBody>
      </p:sp>
      <p:sp>
        <p:nvSpPr>
          <p:cNvPr id="4" name="Slide Number Placeholder 3"/>
          <p:cNvSpPr>
            <a:spLocks noGrp="1"/>
          </p:cNvSpPr>
          <p:nvPr>
            <p:ph type="sldNum" sz="quarter" idx="5"/>
          </p:nvPr>
        </p:nvSpPr>
        <p:spPr/>
        <p:txBody>
          <a:bodyPr/>
          <a:lstStyle/>
          <a:p>
            <a:fld id="{7E9730A5-E118-DD43-8C03-06ED1FCE0900}" type="slidenum">
              <a:rPr lang="en-US" smtClean="0"/>
              <a:t>9</a:t>
            </a:fld>
            <a:endParaRPr lang="en-US"/>
          </a:p>
        </p:txBody>
      </p:sp>
    </p:spTree>
    <p:extLst>
      <p:ext uri="{BB962C8B-B14F-4D97-AF65-F5344CB8AC3E}">
        <p14:creationId xmlns:p14="http://schemas.microsoft.com/office/powerpoint/2010/main" val="679838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DB47B833-550B-1040-8EF1-275DDB3C104B}" type="datetime1">
              <a:rPr lang="en-US" smtClean="0"/>
              <a:t>2/7/24</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D3A07754-0D83-5848-BD99-F4B92F0B0867}" type="datetime1">
              <a:rPr lang="en-US" smtClean="0"/>
              <a:t>2/7/24</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ED1A8498-B8CF-D648-9B75-D9F3A2027DFC}" type="datetime1">
              <a:rPr lang="en-US" smtClean="0"/>
              <a:t>2/7/24</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1E98A10A-0E5F-5743-9310-F7E595F558E2}" type="datetime1">
              <a:rPr lang="en-US" smtClean="0"/>
              <a:t>2/7/24</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1E837300-2F8E-9643-AE95-238CD26A85FE}" type="datetime1">
              <a:rPr lang="en-US" smtClean="0"/>
              <a:t>2/7/24</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DCA48C45-222E-EB4B-806D-58043F1F5382}" type="datetime1">
              <a:rPr lang="en-US" smtClean="0"/>
              <a:t>2/7/24</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0C785498-CD91-E244-A96A-FB867A3B9771}" type="datetime1">
              <a:rPr lang="en-US" smtClean="0"/>
              <a:t>2/7/24</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C2FB5FD-69B0-36F7-C066-B3D4E7951A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573" y="0"/>
            <a:ext cx="12273116" cy="690362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EB3409ED-8255-F141-B6F8-876196592248}" type="datetimeFigureOut">
              <a:rPr lang="en-US" smtClean="0"/>
              <a:t>2/7/24</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descr="PICS logo">
            <a:extLst>
              <a:ext uri="{FF2B5EF4-FFF2-40B4-BE49-F238E27FC236}">
                <a16:creationId xmlns:a16="http://schemas.microsoft.com/office/drawing/2014/main" id="{1D723CC9-E871-B295-B5C8-511012B37A8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1066190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EB3409ED-8255-F141-B6F8-876196592248}" type="datetimeFigureOut">
              <a:rPr lang="en-US" smtClean="0"/>
              <a:t>2/7/24</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428454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EB3409ED-8255-F141-B6F8-876196592248}" type="datetimeFigureOut">
              <a:rPr lang="en-US" smtClean="0"/>
              <a:t>2/7/24</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0796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FE3876ED-ECEB-9444-BF5F-000785718CAD}" type="datetime1">
              <a:rPr lang="en-US" smtClean="0"/>
              <a:t>2/7/24</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EB3409ED-8255-F141-B6F8-876196592248}" type="datetimeFigureOut">
              <a:rPr lang="en-US" smtClean="0"/>
              <a:t>2/7/24</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952577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EB3409ED-8255-F141-B6F8-876196592248}" type="datetimeFigureOut">
              <a:rPr lang="en-US" smtClean="0"/>
              <a:t>2/7/24</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410220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2/7/24</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279694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EB3409ED-8255-F141-B6F8-876196592248}" type="datetimeFigureOut">
              <a:rPr lang="en-US" smtClean="0"/>
              <a:t>2/7/24</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630335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F5B169-A4A8-5733-2F23-986FA1AE7688}"/>
              </a:ext>
            </a:extLst>
          </p:cNvPr>
          <p:cNvSpPr/>
          <p:nvPr userDrawn="1"/>
        </p:nvSpPr>
        <p:spPr>
          <a:xfrm>
            <a:off x="-69574" y="0"/>
            <a:ext cx="122615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descr="PICS Logo">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descr="Nevada State Seal">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descr="DCFH Logo">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descr="CASAT Logo">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361937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2F2E33-506E-1CAF-BCE2-310349BFBEB7}"/>
              </a:ext>
            </a:extLst>
          </p:cNvPr>
          <p:cNvSpPr/>
          <p:nvPr userDrawn="1"/>
        </p:nvSpPr>
        <p:spPr>
          <a:xfrm>
            <a:off x="-69574" y="0"/>
            <a:ext cx="122615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2/7/24</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800807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2F2E33-506E-1CAF-BCE2-310349BFBEB7}"/>
              </a:ext>
            </a:extLst>
          </p:cNvPr>
          <p:cNvSpPr/>
          <p:nvPr userDrawn="1"/>
        </p:nvSpPr>
        <p:spPr>
          <a:xfrm>
            <a:off x="-69574" y="0"/>
            <a:ext cx="1187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EB3409ED-8255-F141-B6F8-876196592248}" type="datetimeFigureOut">
              <a:rPr lang="en-US" smtClean="0"/>
              <a:t>2/7/24</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591175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3192BABB-D61F-AA4F-8CF2-966289BC478F}" type="datetime1">
              <a:rPr lang="en-US" smtClean="0"/>
              <a:t>2/7/24</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878A3E83-C65A-CA44-BC32-788AB9C4FD56}" type="datetime1">
              <a:rPr lang="en-US" smtClean="0"/>
              <a:t>2/7/24</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88FFEB9E-C4AB-3749-9A90-1B53B9E20D23}" type="datetime1">
              <a:rPr lang="en-US" smtClean="0"/>
              <a:t>2/7/24</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F946CDDF-2385-E843-8C42-452AD7C08498}" type="datetime1">
              <a:rPr lang="en-US" smtClean="0"/>
              <a:t>2/7/24</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F821B3CD-B327-CA46-AEDD-8640383FCF26}" type="datetime1">
              <a:rPr lang="en-US" smtClean="0"/>
              <a:t>2/7/24</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8AD55D1D-D439-7848-A167-99F0E778503B}" type="datetime1">
              <a:rPr lang="en-US" smtClean="0"/>
              <a:t>2/7/24</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4B835F1B-7B6B-B141-9450-AC923075DC91}" type="datetime1">
              <a:rPr lang="en-US" smtClean="0"/>
              <a:t>2/7/24</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6A8744DC-E494-AC4B-A49A-691D0124E276}" type="datetime1">
              <a:rPr lang="en-US" smtClean="0"/>
              <a:t>2/7/24</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B6EAAE26-8268-E742-BFA4-93D835E160E5}" type="datetime1">
              <a:rPr lang="en-US" smtClean="0"/>
              <a:t>2/7/24</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5F96-F59D-9394-E37E-180FDFC5FD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F7900F3-5E2A-E9F5-655C-06A31B1BA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51780-BB62-8EA0-2F94-F5760C8CFDFE}"/>
              </a:ext>
            </a:extLst>
          </p:cNvPr>
          <p:cNvSpPr>
            <a:spLocks noGrp="1"/>
          </p:cNvSpPr>
          <p:nvPr>
            <p:ph type="dt" sz="half" idx="10"/>
          </p:nvPr>
        </p:nvSpPr>
        <p:spPr/>
        <p:txBody>
          <a:bodyPr/>
          <a:lstStyle/>
          <a:p>
            <a:fld id="{68670CF3-1974-194D-92E3-B19934B85D9A}" type="datetime1">
              <a:rPr lang="en-US" smtClean="0"/>
              <a:t>2/7/24</a:t>
            </a:fld>
            <a:endParaRPr lang="en-US"/>
          </a:p>
        </p:txBody>
      </p:sp>
      <p:sp>
        <p:nvSpPr>
          <p:cNvPr id="5" name="Footer Placeholder 4">
            <a:extLst>
              <a:ext uri="{FF2B5EF4-FFF2-40B4-BE49-F238E27FC236}">
                <a16:creationId xmlns:a16="http://schemas.microsoft.com/office/drawing/2014/main" id="{85047D09-B127-AF52-4559-C363F6378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54FA-C6A3-1DBB-9C27-6BCF4F808AE5}"/>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1387538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F63F-06E9-D0DB-7A60-A80127E2057E}"/>
              </a:ext>
            </a:extLst>
          </p:cNvPr>
          <p:cNvSpPr>
            <a:spLocks noGrp="1"/>
          </p:cNvSpPr>
          <p:nvPr>
            <p:ph type="title"/>
          </p:nvPr>
        </p:nvSpPr>
        <p:spPr>
          <a:xfrm>
            <a:off x="1262716" y="1709738"/>
            <a:ext cx="10084734"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1C15D37-6473-7BA8-41DF-FA6E1577D401}"/>
              </a:ext>
            </a:extLst>
          </p:cNvPr>
          <p:cNvSpPr>
            <a:spLocks noGrp="1"/>
          </p:cNvSpPr>
          <p:nvPr>
            <p:ph type="body" idx="1"/>
          </p:nvPr>
        </p:nvSpPr>
        <p:spPr>
          <a:xfrm>
            <a:off x="1262714" y="4589463"/>
            <a:ext cx="100847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13606-D3D4-4235-D256-99D33D6A8266}"/>
              </a:ext>
            </a:extLst>
          </p:cNvPr>
          <p:cNvSpPr>
            <a:spLocks noGrp="1"/>
          </p:cNvSpPr>
          <p:nvPr>
            <p:ph type="dt" sz="half" idx="10"/>
          </p:nvPr>
        </p:nvSpPr>
        <p:spPr/>
        <p:txBody>
          <a:bodyPr/>
          <a:lstStyle/>
          <a:p>
            <a:fld id="{00AF28B9-90AF-E44C-9AF7-07A7AB17948F}" type="datetime1">
              <a:rPr lang="en-US" smtClean="0"/>
              <a:t>2/7/24</a:t>
            </a:fld>
            <a:endParaRPr lang="en-US"/>
          </a:p>
        </p:txBody>
      </p:sp>
      <p:sp>
        <p:nvSpPr>
          <p:cNvPr id="5" name="Footer Placeholder 4">
            <a:extLst>
              <a:ext uri="{FF2B5EF4-FFF2-40B4-BE49-F238E27FC236}">
                <a16:creationId xmlns:a16="http://schemas.microsoft.com/office/drawing/2014/main" id="{8FBF8318-5DD0-B2D6-DE6B-6888718E8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8DC18-AF2C-9AC7-D832-99F0B9F52E29}"/>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765615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274BFF8B-EF8D-DA4A-8E1F-0034E6467FB8}" type="datetime1">
              <a:rPr lang="en-US" smtClean="0"/>
              <a:t>2/7/24</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CDDB38A1-062D-4745-A9C1-B6AB695F7BF0}" type="datetime1">
              <a:rPr lang="en-US" smtClean="0"/>
              <a:t>2/7/24</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48A-E0D1-75E9-0377-F01D8FC2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1E4273-6E99-744F-833D-46725CA1C66B}"/>
              </a:ext>
            </a:extLst>
          </p:cNvPr>
          <p:cNvSpPr>
            <a:spLocks noGrp="1"/>
          </p:cNvSpPr>
          <p:nvPr>
            <p:ph sz="half" idx="1"/>
          </p:nvPr>
        </p:nvSpPr>
        <p:spPr>
          <a:xfrm>
            <a:off x="1262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6DFCF0-B376-6E9A-DD19-6147DCD34E34}"/>
              </a:ext>
            </a:extLst>
          </p:cNvPr>
          <p:cNvSpPr>
            <a:spLocks noGrp="1"/>
          </p:cNvSpPr>
          <p:nvPr>
            <p:ph sz="half" idx="2"/>
          </p:nvPr>
        </p:nvSpPr>
        <p:spPr>
          <a:xfrm>
            <a:off x="6596716" y="1825625"/>
            <a:ext cx="475708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FED6C-5EC0-1D4F-689B-98B637E05316}"/>
              </a:ext>
            </a:extLst>
          </p:cNvPr>
          <p:cNvSpPr>
            <a:spLocks noGrp="1"/>
          </p:cNvSpPr>
          <p:nvPr>
            <p:ph type="dt" sz="half" idx="10"/>
          </p:nvPr>
        </p:nvSpPr>
        <p:spPr/>
        <p:txBody>
          <a:bodyPr/>
          <a:lstStyle/>
          <a:p>
            <a:fld id="{B8B820BA-73A6-C94B-BCA5-6F2A77F7E17A}" type="datetime1">
              <a:rPr lang="en-US" smtClean="0"/>
              <a:t>2/7/24</a:t>
            </a:fld>
            <a:endParaRPr lang="en-US"/>
          </a:p>
        </p:txBody>
      </p:sp>
      <p:sp>
        <p:nvSpPr>
          <p:cNvPr id="6" name="Footer Placeholder 5">
            <a:extLst>
              <a:ext uri="{FF2B5EF4-FFF2-40B4-BE49-F238E27FC236}">
                <a16:creationId xmlns:a16="http://schemas.microsoft.com/office/drawing/2014/main" id="{D2344776-43BC-3438-ACF9-4D46A0796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0D5B5-9462-656C-B4C1-B7CF0C56DE94}"/>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34543017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A23C276B-0C90-474B-BC06-FCE7D6BAA25D}" type="datetime1">
              <a:rPr lang="en-US" smtClean="0"/>
              <a:t>2/7/24</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B61F5530-5248-B94D-8EFC-50AE94136DA6}" type="datetime1">
              <a:rPr lang="en-US" smtClean="0"/>
              <a:t>2/7/24</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013B-B840-B5AE-B78F-68997DC365B7}"/>
              </a:ext>
            </a:extLst>
          </p:cNvPr>
          <p:cNvSpPr>
            <a:spLocks noGrp="1"/>
          </p:cNvSpPr>
          <p:nvPr>
            <p:ph type="title"/>
          </p:nvPr>
        </p:nvSpPr>
        <p:spPr>
          <a:xfrm>
            <a:off x="1262716" y="365125"/>
            <a:ext cx="1009267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E79639-04FB-8E2C-1A58-943E2B65E083}"/>
              </a:ext>
            </a:extLst>
          </p:cNvPr>
          <p:cNvSpPr>
            <a:spLocks noGrp="1"/>
          </p:cNvSpPr>
          <p:nvPr>
            <p:ph type="body" idx="1"/>
          </p:nvPr>
        </p:nvSpPr>
        <p:spPr>
          <a:xfrm>
            <a:off x="1262716" y="1681163"/>
            <a:ext cx="47348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504A2-7141-4874-84A6-9F86EC77C163}"/>
              </a:ext>
            </a:extLst>
          </p:cNvPr>
          <p:cNvSpPr>
            <a:spLocks noGrp="1"/>
          </p:cNvSpPr>
          <p:nvPr>
            <p:ph sz="half" idx="2"/>
          </p:nvPr>
        </p:nvSpPr>
        <p:spPr>
          <a:xfrm>
            <a:off x="1262716" y="2505075"/>
            <a:ext cx="47348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798DE-FD33-4F84-E115-E88A7D0C20A5}"/>
              </a:ext>
            </a:extLst>
          </p:cNvPr>
          <p:cNvSpPr>
            <a:spLocks noGrp="1"/>
          </p:cNvSpPr>
          <p:nvPr>
            <p:ph type="body" sz="quarter" idx="3"/>
          </p:nvPr>
        </p:nvSpPr>
        <p:spPr>
          <a:xfrm>
            <a:off x="6597210" y="1681163"/>
            <a:ext cx="47581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B82D34-D740-42A3-D12D-5B56CBD6EE14}"/>
              </a:ext>
            </a:extLst>
          </p:cNvPr>
          <p:cNvSpPr>
            <a:spLocks noGrp="1"/>
          </p:cNvSpPr>
          <p:nvPr>
            <p:ph sz="quarter" idx="4"/>
          </p:nvPr>
        </p:nvSpPr>
        <p:spPr>
          <a:xfrm>
            <a:off x="6597210" y="2505075"/>
            <a:ext cx="475817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ADB954-EB97-8957-EF57-74FB9485A1E0}"/>
              </a:ext>
            </a:extLst>
          </p:cNvPr>
          <p:cNvSpPr>
            <a:spLocks noGrp="1"/>
          </p:cNvSpPr>
          <p:nvPr>
            <p:ph type="dt" sz="half" idx="10"/>
          </p:nvPr>
        </p:nvSpPr>
        <p:spPr/>
        <p:txBody>
          <a:bodyPr/>
          <a:lstStyle/>
          <a:p>
            <a:fld id="{54D3BF85-EE04-4C40-854D-7908CE164A3B}" type="datetime1">
              <a:rPr lang="en-US" smtClean="0"/>
              <a:t>2/7/24</a:t>
            </a:fld>
            <a:endParaRPr lang="en-US"/>
          </a:p>
        </p:txBody>
      </p:sp>
      <p:sp>
        <p:nvSpPr>
          <p:cNvPr id="8" name="Footer Placeholder 7">
            <a:extLst>
              <a:ext uri="{FF2B5EF4-FFF2-40B4-BE49-F238E27FC236}">
                <a16:creationId xmlns:a16="http://schemas.microsoft.com/office/drawing/2014/main" id="{BD70C80A-AA83-0C7E-388F-D09792C05A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79B90-8F49-6256-91CB-FE1F38163D7C}"/>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70759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2F2A-E31B-C25C-D7E1-054CFACB1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A286C-31F0-F4E6-2854-2F555227DD1D}"/>
              </a:ext>
            </a:extLst>
          </p:cNvPr>
          <p:cNvSpPr>
            <a:spLocks noGrp="1"/>
          </p:cNvSpPr>
          <p:nvPr>
            <p:ph type="dt" sz="half" idx="10"/>
          </p:nvPr>
        </p:nvSpPr>
        <p:spPr/>
        <p:txBody>
          <a:bodyPr/>
          <a:lstStyle/>
          <a:p>
            <a:fld id="{55D279FA-F9AC-A343-B1A6-030ED48AE251}" type="datetime1">
              <a:rPr lang="en-US" smtClean="0"/>
              <a:t>2/7/24</a:t>
            </a:fld>
            <a:endParaRPr lang="en-US"/>
          </a:p>
        </p:txBody>
      </p:sp>
      <p:sp>
        <p:nvSpPr>
          <p:cNvPr id="4" name="Footer Placeholder 3">
            <a:extLst>
              <a:ext uri="{FF2B5EF4-FFF2-40B4-BE49-F238E27FC236}">
                <a16:creationId xmlns:a16="http://schemas.microsoft.com/office/drawing/2014/main" id="{65CACF24-CE54-EE8E-A362-8970AE8FD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6A50-241A-88B7-7D66-16F68FA8864B}"/>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19779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179378-98F3-1247-5665-D0E206651325}"/>
              </a:ext>
            </a:extLst>
          </p:cNvPr>
          <p:cNvSpPr/>
          <p:nvPr userDrawn="1"/>
        </p:nvSpPr>
        <p:spPr>
          <a:xfrm>
            <a:off x="-193288" y="-104078"/>
            <a:ext cx="12556273" cy="7084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8ED59AE-7F3E-82E5-BDC4-0638C5BABB70}"/>
              </a:ext>
            </a:extLst>
          </p:cNvPr>
          <p:cNvSpPr txBox="1"/>
          <p:nvPr userDrawn="1"/>
        </p:nvSpPr>
        <p:spPr>
          <a:xfrm>
            <a:off x="1598341" y="2718533"/>
            <a:ext cx="8995317" cy="1908215"/>
          </a:xfrm>
          <a:prstGeom prst="rect">
            <a:avLst/>
          </a:prstGeom>
          <a:noFill/>
        </p:spPr>
        <p:txBody>
          <a:bodyPr wrap="square" rtlCol="0">
            <a:spAutoFit/>
          </a:bodyPr>
          <a:lstStyle/>
          <a:p>
            <a:pPr algn="ctr"/>
            <a:r>
              <a:rPr lang="en-US" sz="2000" b="0" i="1" kern="1200" dirty="0">
                <a:solidFill>
                  <a:schemeClr val="bg2">
                    <a:lumMod val="50000"/>
                  </a:schemeClr>
                </a:solidFill>
                <a:effectLst/>
                <a:latin typeface="+mn-lt"/>
                <a:ea typeface="+mn-ea"/>
                <a:cs typeface="+mn-cs"/>
              </a:rPr>
              <a:t>This publication was supported in whole or in part by the Nevada Division of Public and Behavioral Health Bureau of Behavioral Health, Prevention, and Wellness. </a:t>
            </a:r>
            <a:endParaRPr lang="en-US" sz="2000" b="0" i="0" kern="1200" dirty="0">
              <a:solidFill>
                <a:schemeClr val="bg2">
                  <a:lumMod val="50000"/>
                </a:schemeClr>
              </a:solidFill>
              <a:effectLst/>
              <a:latin typeface="+mn-lt"/>
              <a:ea typeface="+mn-ea"/>
              <a:cs typeface="+mn-cs"/>
            </a:endParaRPr>
          </a:p>
          <a:p>
            <a:pPr algn="ctr"/>
            <a:r>
              <a:rPr lang="en-US" sz="2000" b="0" i="1" kern="1200" dirty="0">
                <a:solidFill>
                  <a:schemeClr val="bg2">
                    <a:lumMod val="50000"/>
                  </a:schemeClr>
                </a:solidFill>
                <a:effectLst/>
                <a:latin typeface="+mn-lt"/>
                <a:ea typeface="+mn-ea"/>
                <a:cs typeface="+mn-cs"/>
              </a:rPr>
              <a:t>The opinions, findings, conclusions and recommendations expressed in this publication/program/exhibit are those of the author(s) and do not necessarily represent the official views of  the State of Nevada.</a:t>
            </a:r>
            <a:endParaRPr lang="en-US" sz="2000" b="0" i="0" kern="1200" dirty="0">
              <a:solidFill>
                <a:schemeClr val="bg2">
                  <a:lumMod val="50000"/>
                </a:schemeClr>
              </a:solidFill>
              <a:effectLst/>
              <a:latin typeface="+mn-lt"/>
              <a:ea typeface="+mn-ea"/>
              <a:cs typeface="+mn-cs"/>
            </a:endParaRPr>
          </a:p>
          <a:p>
            <a:endParaRPr lang="en-US" dirty="0">
              <a:solidFill>
                <a:schemeClr val="bg2">
                  <a:lumMod val="50000"/>
                </a:schemeClr>
              </a:solidFill>
            </a:endParaRPr>
          </a:p>
        </p:txBody>
      </p:sp>
      <p:pic>
        <p:nvPicPr>
          <p:cNvPr id="20" name="Picture 19">
            <a:extLst>
              <a:ext uri="{FF2B5EF4-FFF2-40B4-BE49-F238E27FC236}">
                <a16:creationId xmlns:a16="http://schemas.microsoft.com/office/drawing/2014/main" id="{8FF8EF06-D8CF-E5BF-9A40-1EFDFEF1F60D}"/>
              </a:ext>
            </a:extLst>
          </p:cNvPr>
          <p:cNvPicPr>
            <a:picLocks noChangeAspect="1"/>
          </p:cNvPicPr>
          <p:nvPr userDrawn="1"/>
        </p:nvPicPr>
        <p:blipFill>
          <a:blip r:embed="rId2"/>
          <a:stretch>
            <a:fillRect/>
          </a:stretch>
        </p:blipFill>
        <p:spPr>
          <a:xfrm>
            <a:off x="2999331" y="-504295"/>
            <a:ext cx="6063872" cy="3792455"/>
          </a:xfrm>
          <a:prstGeom prst="rect">
            <a:avLst/>
          </a:prstGeom>
        </p:spPr>
      </p:pic>
      <p:pic>
        <p:nvPicPr>
          <p:cNvPr id="22" name="Picture 21">
            <a:extLst>
              <a:ext uri="{FF2B5EF4-FFF2-40B4-BE49-F238E27FC236}">
                <a16:creationId xmlns:a16="http://schemas.microsoft.com/office/drawing/2014/main" id="{55DB7CFE-747A-A459-E4F5-63A8F9FA44B9}"/>
              </a:ext>
            </a:extLst>
          </p:cNvPr>
          <p:cNvPicPr>
            <a:picLocks noChangeAspect="1"/>
          </p:cNvPicPr>
          <p:nvPr userDrawn="1"/>
        </p:nvPicPr>
        <p:blipFill>
          <a:blip r:embed="rId3"/>
          <a:stretch>
            <a:fillRect/>
          </a:stretch>
        </p:blipFill>
        <p:spPr>
          <a:xfrm>
            <a:off x="3790594" y="5110342"/>
            <a:ext cx="947745" cy="947745"/>
          </a:xfrm>
          <a:prstGeom prst="rect">
            <a:avLst/>
          </a:prstGeom>
        </p:spPr>
      </p:pic>
      <p:pic>
        <p:nvPicPr>
          <p:cNvPr id="24" name="Picture 23">
            <a:extLst>
              <a:ext uri="{FF2B5EF4-FFF2-40B4-BE49-F238E27FC236}">
                <a16:creationId xmlns:a16="http://schemas.microsoft.com/office/drawing/2014/main" id="{AAF73AEF-1971-5DF0-09EB-DADB5547FDE9}"/>
              </a:ext>
            </a:extLst>
          </p:cNvPr>
          <p:cNvPicPr>
            <a:picLocks noChangeAspect="1"/>
          </p:cNvPicPr>
          <p:nvPr userDrawn="1"/>
        </p:nvPicPr>
        <p:blipFill>
          <a:blip r:embed="rId4"/>
          <a:stretch>
            <a:fillRect/>
          </a:stretch>
        </p:blipFill>
        <p:spPr>
          <a:xfrm>
            <a:off x="7391101" y="5110342"/>
            <a:ext cx="806893" cy="1026681"/>
          </a:xfrm>
          <a:prstGeom prst="rect">
            <a:avLst/>
          </a:prstGeom>
        </p:spPr>
      </p:pic>
      <p:pic>
        <p:nvPicPr>
          <p:cNvPr id="26" name="Picture 25">
            <a:extLst>
              <a:ext uri="{FF2B5EF4-FFF2-40B4-BE49-F238E27FC236}">
                <a16:creationId xmlns:a16="http://schemas.microsoft.com/office/drawing/2014/main" id="{1A899B1C-7527-8497-A565-63CAC61897E0}"/>
              </a:ext>
            </a:extLst>
          </p:cNvPr>
          <p:cNvPicPr>
            <a:picLocks noChangeAspect="1"/>
          </p:cNvPicPr>
          <p:nvPr userDrawn="1"/>
        </p:nvPicPr>
        <p:blipFill>
          <a:blip r:embed="rId5"/>
          <a:stretch>
            <a:fillRect/>
          </a:stretch>
        </p:blipFill>
        <p:spPr>
          <a:xfrm>
            <a:off x="5083637" y="5110342"/>
            <a:ext cx="2024726" cy="947744"/>
          </a:xfrm>
          <a:prstGeom prst="rect">
            <a:avLst/>
          </a:prstGeom>
        </p:spPr>
      </p:pic>
    </p:spTree>
    <p:extLst>
      <p:ext uri="{BB962C8B-B14F-4D97-AF65-F5344CB8AC3E}">
        <p14:creationId xmlns:p14="http://schemas.microsoft.com/office/powerpoint/2010/main" val="143518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A65C-A7CE-E19D-100E-9B6A5CE9573F}"/>
              </a:ext>
            </a:extLst>
          </p:cNvPr>
          <p:cNvSpPr>
            <a:spLocks noGrp="1"/>
          </p:cNvSpPr>
          <p:nvPr>
            <p:ph type="title"/>
          </p:nvPr>
        </p:nvSpPr>
        <p:spPr>
          <a:xfrm>
            <a:off x="1262716" y="457200"/>
            <a:ext cx="350930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B69B4-C8D6-BE54-37BF-9B8D6C4A51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A0297-0E7A-17C8-A783-305D8CAC771E}"/>
              </a:ext>
            </a:extLst>
          </p:cNvPr>
          <p:cNvSpPr>
            <a:spLocks noGrp="1"/>
          </p:cNvSpPr>
          <p:nvPr>
            <p:ph type="body" sz="half" idx="2"/>
          </p:nvPr>
        </p:nvSpPr>
        <p:spPr>
          <a:xfrm>
            <a:off x="1262716" y="2057400"/>
            <a:ext cx="350930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DAC4E-18A1-38FE-103D-171DCC794DB2}"/>
              </a:ext>
            </a:extLst>
          </p:cNvPr>
          <p:cNvSpPr>
            <a:spLocks noGrp="1"/>
          </p:cNvSpPr>
          <p:nvPr>
            <p:ph type="dt" sz="half" idx="10"/>
          </p:nvPr>
        </p:nvSpPr>
        <p:spPr/>
        <p:txBody>
          <a:bodyPr/>
          <a:lstStyle/>
          <a:p>
            <a:fld id="{19F12E27-9955-334A-B22F-7771FCE21D82}" type="datetime1">
              <a:rPr lang="en-US" smtClean="0"/>
              <a:t>2/7/24</a:t>
            </a:fld>
            <a:endParaRPr lang="en-US"/>
          </a:p>
        </p:txBody>
      </p:sp>
      <p:sp>
        <p:nvSpPr>
          <p:cNvPr id="6" name="Footer Placeholder 5">
            <a:extLst>
              <a:ext uri="{FF2B5EF4-FFF2-40B4-BE49-F238E27FC236}">
                <a16:creationId xmlns:a16="http://schemas.microsoft.com/office/drawing/2014/main" id="{3332D83F-595B-A44A-A57D-974E86EC45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15E93-3C30-F999-E532-DCF081407957}"/>
              </a:ext>
            </a:extLst>
          </p:cNvPr>
          <p:cNvSpPr>
            <a:spLocks noGrp="1"/>
          </p:cNvSpPr>
          <p:nvPr>
            <p:ph type="sldNum" sz="quarter" idx="12"/>
          </p:nvPr>
        </p:nvSpPr>
        <p:spPr/>
        <p:txBody>
          <a:bodyPr/>
          <a:lstStyle/>
          <a:p>
            <a:fld id="{6D486360-FF34-7B48-AD05-62F8407C4C7E}" type="slidenum">
              <a:rPr lang="en-US" smtClean="0"/>
              <a:t>‹#›</a:t>
            </a:fld>
            <a:endParaRPr lang="en-US"/>
          </a:p>
        </p:txBody>
      </p:sp>
    </p:spTree>
    <p:extLst>
      <p:ext uri="{BB962C8B-B14F-4D97-AF65-F5344CB8AC3E}">
        <p14:creationId xmlns:p14="http://schemas.microsoft.com/office/powerpoint/2010/main" val="266027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A04D2-49EC-8820-7CDC-1753E58FF53A}"/>
              </a:ext>
            </a:extLst>
          </p:cNvPr>
          <p:cNvSpPr/>
          <p:nvPr userDrawn="1"/>
        </p:nvSpPr>
        <p:spPr>
          <a:xfrm>
            <a:off x="-81116" y="0"/>
            <a:ext cx="1227311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028D28-FA3D-A253-7909-9E511FB6C9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154" y="-1"/>
            <a:ext cx="12237725" cy="6933448"/>
          </a:xfrm>
          <a:prstGeom prst="rect">
            <a:avLst/>
          </a:prstGeom>
        </p:spPr>
      </p:pic>
      <p:sp>
        <p:nvSpPr>
          <p:cNvPr id="4" name="Date Placeholder 3">
            <a:extLst>
              <a:ext uri="{FF2B5EF4-FFF2-40B4-BE49-F238E27FC236}">
                <a16:creationId xmlns:a16="http://schemas.microsoft.com/office/drawing/2014/main" id="{B2227079-95DE-4CDB-6631-BC1595DA0392}"/>
              </a:ext>
            </a:extLst>
          </p:cNvPr>
          <p:cNvSpPr>
            <a:spLocks noGrp="1"/>
          </p:cNvSpPr>
          <p:nvPr>
            <p:ph type="dt" sz="half" idx="10"/>
          </p:nvPr>
        </p:nvSpPr>
        <p:spPr/>
        <p:txBody>
          <a:bodyPr/>
          <a:lstStyle/>
          <a:p>
            <a:fld id="{CED6901C-541D-A642-84CF-614762182FFC}" type="datetime1">
              <a:rPr lang="en-US" smtClean="0"/>
              <a:t>2/7/24</a:t>
            </a:fld>
            <a:endParaRPr lang="en-US"/>
          </a:p>
        </p:txBody>
      </p:sp>
      <p:sp>
        <p:nvSpPr>
          <p:cNvPr id="5" name="Footer Placeholder 4">
            <a:extLst>
              <a:ext uri="{FF2B5EF4-FFF2-40B4-BE49-F238E27FC236}">
                <a16:creationId xmlns:a16="http://schemas.microsoft.com/office/drawing/2014/main" id="{592AE259-8834-F852-A423-9048EC1B0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86B00-900B-339A-62F5-8B6ED6656741}"/>
              </a:ext>
            </a:extLst>
          </p:cNvPr>
          <p:cNvSpPr>
            <a:spLocks noGrp="1"/>
          </p:cNvSpPr>
          <p:nvPr>
            <p:ph type="sldNum" sz="quarter" idx="12"/>
          </p:nvPr>
        </p:nvSpPr>
        <p:spPr/>
        <p:txBody>
          <a:bodyPr/>
          <a:lstStyle/>
          <a:p>
            <a:fld id="{6D486360-FF34-7B48-AD05-62F8407C4C7E}" type="slidenum">
              <a:rPr lang="en-US" smtClean="0"/>
              <a:t>‹#›</a:t>
            </a:fld>
            <a:endParaRPr lang="en-US"/>
          </a:p>
        </p:txBody>
      </p:sp>
      <p:sp>
        <p:nvSpPr>
          <p:cNvPr id="2" name="Title 1">
            <a:extLst>
              <a:ext uri="{FF2B5EF4-FFF2-40B4-BE49-F238E27FC236}">
                <a16:creationId xmlns:a16="http://schemas.microsoft.com/office/drawing/2014/main" id="{35B2044C-2355-09D4-8F44-977ED30BF4F0}"/>
              </a:ext>
            </a:extLst>
          </p:cNvPr>
          <p:cNvSpPr>
            <a:spLocks noGrp="1"/>
          </p:cNvSpPr>
          <p:nvPr>
            <p:ph type="ctrTitle"/>
          </p:nvPr>
        </p:nvSpPr>
        <p:spPr>
          <a:xfrm>
            <a:off x="457200" y="996433"/>
            <a:ext cx="5953225" cy="2432567"/>
          </a:xfrm>
        </p:spPr>
        <p:txBody>
          <a:bodyPr anchor="b">
            <a:normAutofit/>
          </a:bodyPr>
          <a:lstStyle>
            <a:lvl1pPr algn="l">
              <a:defRPr sz="5400" b="1" i="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9E0BB272-23E9-C3C5-D25C-5F6AB10D3B1F}"/>
              </a:ext>
            </a:extLst>
          </p:cNvPr>
          <p:cNvSpPr>
            <a:spLocks noGrp="1"/>
          </p:cNvSpPr>
          <p:nvPr>
            <p:ph type="subTitle" idx="1"/>
          </p:nvPr>
        </p:nvSpPr>
        <p:spPr>
          <a:xfrm>
            <a:off x="457200" y="3477553"/>
            <a:ext cx="5953225" cy="589764"/>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6" name="Picture 35">
            <a:extLst>
              <a:ext uri="{FF2B5EF4-FFF2-40B4-BE49-F238E27FC236}">
                <a16:creationId xmlns:a16="http://schemas.microsoft.com/office/drawing/2014/main" id="{1D723CC9-E871-B295-B5C8-511012B37A85}"/>
              </a:ext>
            </a:extLst>
          </p:cNvPr>
          <p:cNvPicPr>
            <a:picLocks noChangeAspect="1"/>
          </p:cNvPicPr>
          <p:nvPr userDrawn="1"/>
        </p:nvPicPr>
        <p:blipFill>
          <a:blip r:embed="rId3"/>
          <a:stretch>
            <a:fillRect/>
          </a:stretch>
        </p:blipFill>
        <p:spPr>
          <a:xfrm>
            <a:off x="-215899" y="4773274"/>
            <a:ext cx="3797300" cy="2374900"/>
          </a:xfrm>
          <a:prstGeom prst="rect">
            <a:avLst/>
          </a:prstGeom>
        </p:spPr>
      </p:pic>
    </p:spTree>
    <p:extLst>
      <p:ext uri="{BB962C8B-B14F-4D97-AF65-F5344CB8AC3E}">
        <p14:creationId xmlns:p14="http://schemas.microsoft.com/office/powerpoint/2010/main" val="50768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2.png"/><Relationship Id="rId5" Type="http://schemas.openxmlformats.org/officeDocument/2006/relationships/slideLayout" Target="../slideLayouts/slideLayout31.xml"/><Relationship Id="rId10" Type="http://schemas.openxmlformats.org/officeDocument/2006/relationships/image" Target="../media/image1.jpg"/><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2.png"/><Relationship Id="rId5" Type="http://schemas.openxmlformats.org/officeDocument/2006/relationships/slideLayout" Target="../slideLayouts/slideLayout39.xml"/><Relationship Id="rId10" Type="http://schemas.openxmlformats.org/officeDocument/2006/relationships/image" Target="../media/image1.jpg"/><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6D8FC-2118-E749-BDF3-19DE27BC0B7F}" type="datetime1">
              <a:rPr lang="en-US" smtClean="0"/>
              <a:t>2/7/24</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B9459-73B6-BB40-9AAE-F6915D16B022}" type="datetime1">
              <a:rPr lang="en-US" smtClean="0"/>
              <a:t>2/7/24</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49C755F5-D1C1-6F1B-9DD2-F62ABD2FCCEA}"/>
              </a:ext>
            </a:extLst>
          </p:cNvPr>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22412" y="0"/>
            <a:ext cx="920750" cy="6858000"/>
          </a:xfrm>
          <a:prstGeom prst="rect">
            <a:avLst/>
          </a:prstGeom>
        </p:spPr>
      </p:pic>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409ED-8255-F141-B6F8-876196592248}" type="datetimeFigureOut">
              <a:rPr lang="en-US" smtClean="0"/>
              <a:t>2/7/24</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12" name="Picture 11" descr="PICS logo">
            <a:extLst>
              <a:ext uri="{FF2B5EF4-FFF2-40B4-BE49-F238E27FC236}">
                <a16:creationId xmlns:a16="http://schemas.microsoft.com/office/drawing/2014/main" id="{268DBBD6-6FFE-09CB-F908-E202C77D90C5}"/>
              </a:ext>
            </a:extLst>
          </p:cNvPr>
          <p:cNvPicPr>
            <a:picLocks noChangeAspect="1"/>
          </p:cNvPicPr>
          <p:nvPr userDrawn="1"/>
        </p:nvPicPr>
        <p:blipFill>
          <a:blip r:embed="rId13"/>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35610857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BCDE0-F717-4C40-B855-FEBF62B362A1}" type="datetime1">
              <a:rPr lang="en-US" smtClean="0"/>
              <a:t>2/7/24</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4DE06-ECF4-4675-AE2A-86E2CAF466D0}"/>
              </a:ext>
            </a:extLst>
          </p:cNvPr>
          <p:cNvSpPr>
            <a:spLocks noGrp="1"/>
          </p:cNvSpPr>
          <p:nvPr>
            <p:ph type="title"/>
          </p:nvPr>
        </p:nvSpPr>
        <p:spPr>
          <a:xfrm>
            <a:off x="1262716" y="981634"/>
            <a:ext cx="10091084" cy="7090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0942ED-ACA2-26C2-D902-98D24E2A073C}"/>
              </a:ext>
            </a:extLst>
          </p:cNvPr>
          <p:cNvSpPr>
            <a:spLocks noGrp="1"/>
          </p:cNvSpPr>
          <p:nvPr>
            <p:ph type="body" idx="1"/>
          </p:nvPr>
        </p:nvSpPr>
        <p:spPr>
          <a:xfrm>
            <a:off x="1262716" y="1815353"/>
            <a:ext cx="10091084" cy="40610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BE23D4-6636-B02C-527E-249C05C0C334}"/>
              </a:ext>
            </a:extLst>
          </p:cNvPr>
          <p:cNvSpPr>
            <a:spLocks noGrp="1"/>
          </p:cNvSpPr>
          <p:nvPr>
            <p:ph type="dt" sz="half" idx="2"/>
          </p:nvPr>
        </p:nvSpPr>
        <p:spPr>
          <a:xfrm>
            <a:off x="3085164" y="6194986"/>
            <a:ext cx="9207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3A8B7-1968-A74F-B0C3-B5DA95F8C307}" type="datetime1">
              <a:rPr lang="en-US" smtClean="0"/>
              <a:t>2/7/24</a:t>
            </a:fld>
            <a:endParaRPr lang="en-US"/>
          </a:p>
        </p:txBody>
      </p:sp>
      <p:sp>
        <p:nvSpPr>
          <p:cNvPr id="5" name="Footer Placeholder 4">
            <a:extLst>
              <a:ext uri="{FF2B5EF4-FFF2-40B4-BE49-F238E27FC236}">
                <a16:creationId xmlns:a16="http://schemas.microsoft.com/office/drawing/2014/main" id="{FDACE28D-B19E-4AB5-A3AE-32346A3FEBFB}"/>
              </a:ext>
            </a:extLst>
          </p:cNvPr>
          <p:cNvSpPr>
            <a:spLocks noGrp="1"/>
          </p:cNvSpPr>
          <p:nvPr>
            <p:ph type="ftr" sz="quarter" idx="3"/>
          </p:nvPr>
        </p:nvSpPr>
        <p:spPr>
          <a:xfrm>
            <a:off x="4250858" y="61949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EEF14C1-F9F4-B7CD-A4F9-C9B21595F77E}"/>
              </a:ext>
            </a:extLst>
          </p:cNvPr>
          <p:cNvSpPr>
            <a:spLocks noGrp="1"/>
          </p:cNvSpPr>
          <p:nvPr>
            <p:ph type="sldNum" sz="quarter" idx="4"/>
          </p:nvPr>
        </p:nvSpPr>
        <p:spPr>
          <a:xfrm>
            <a:off x="8610600" y="61949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86360-FF34-7B48-AD05-62F8407C4C7E}" type="slidenum">
              <a:rPr lang="en-US" smtClean="0"/>
              <a:t>‹#›</a:t>
            </a:fld>
            <a:endParaRPr lang="en-US"/>
          </a:p>
        </p:txBody>
      </p:sp>
      <p:pic>
        <p:nvPicPr>
          <p:cNvPr id="9" name="Picture 8">
            <a:extLst>
              <a:ext uri="{FF2B5EF4-FFF2-40B4-BE49-F238E27FC236}">
                <a16:creationId xmlns:a16="http://schemas.microsoft.com/office/drawing/2014/main" id="{63EDC2C6-4872-BC9A-A07C-0E0B6C6433CB}"/>
              </a:ext>
            </a:extLst>
          </p:cNvPr>
          <p:cNvPicPr>
            <a:picLocks noChangeAspect="1"/>
          </p:cNvPicPr>
          <p:nvPr userDrawn="1"/>
        </p:nvPicPr>
        <p:blipFill>
          <a:blip r:embed="rId10"/>
          <a:stretch>
            <a:fillRect/>
          </a:stretch>
        </p:blipFill>
        <p:spPr>
          <a:xfrm>
            <a:off x="-22412" y="0"/>
            <a:ext cx="920750" cy="6858000"/>
          </a:xfrm>
          <a:prstGeom prst="rect">
            <a:avLst/>
          </a:prstGeom>
        </p:spPr>
      </p:pic>
      <p:pic>
        <p:nvPicPr>
          <p:cNvPr id="12" name="Picture 11">
            <a:extLst>
              <a:ext uri="{FF2B5EF4-FFF2-40B4-BE49-F238E27FC236}">
                <a16:creationId xmlns:a16="http://schemas.microsoft.com/office/drawing/2014/main" id="{268DBBD6-6FFE-09CB-F908-E202C77D90C5}"/>
              </a:ext>
            </a:extLst>
          </p:cNvPr>
          <p:cNvPicPr>
            <a:picLocks noChangeAspect="1"/>
          </p:cNvPicPr>
          <p:nvPr userDrawn="1"/>
        </p:nvPicPr>
        <p:blipFill>
          <a:blip r:embed="rId11"/>
          <a:stretch>
            <a:fillRect/>
          </a:stretch>
        </p:blipFill>
        <p:spPr>
          <a:xfrm>
            <a:off x="797859" y="5597385"/>
            <a:ext cx="2427065" cy="1517930"/>
          </a:xfrm>
          <a:prstGeom prst="rect">
            <a:avLst/>
          </a:prstGeom>
        </p:spPr>
      </p:pic>
    </p:spTree>
    <p:extLst>
      <p:ext uri="{BB962C8B-B14F-4D97-AF65-F5344CB8AC3E}">
        <p14:creationId xmlns:p14="http://schemas.microsoft.com/office/powerpoint/2010/main" val="40952739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hf hdr="0" ftr="0" dt="0"/>
  <p:txStyles>
    <p:titleStyle>
      <a:lvl1pPr algn="l" defTabSz="914400" rtl="0" eaLnBrk="1" latinLnBrk="0" hangingPunct="1">
        <a:lnSpc>
          <a:spcPct val="90000"/>
        </a:lnSpc>
        <a:spcBef>
          <a:spcPct val="0"/>
        </a:spcBef>
        <a:buNone/>
        <a:defRPr sz="4400" b="1" i="0" kern="1200">
          <a:solidFill>
            <a:schemeClr val="bg2">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hyperlink" Target="https://youtu.be/W-8jTTIsJ7Q"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ys6TCO_olO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hyO8PNTwyYo" TargetMode="External"/><Relationship Id="rId2" Type="http://schemas.openxmlformats.org/officeDocument/2006/relationships/notesSlide" Target="../notesSlides/notesSlide54.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youtu.be/8jJqOp1EvA8" TargetMode="External"/><Relationship Id="rId2" Type="http://schemas.openxmlformats.org/officeDocument/2006/relationships/notesSlide" Target="../notesSlides/notesSlide60.xml"/><Relationship Id="rId1" Type="http://schemas.openxmlformats.org/officeDocument/2006/relationships/slideLayout" Target="../slideLayouts/slideLayout36.xml"/><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hyperlink" Target="https://nvopioidresponse.org/initiatives/zs/" TargetMode="External"/><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A7D7-3040-9625-A9C1-80AB1D0A71EF}"/>
              </a:ext>
            </a:extLst>
          </p:cNvPr>
          <p:cNvSpPr>
            <a:spLocks noGrp="1"/>
          </p:cNvSpPr>
          <p:nvPr>
            <p:ph type="ctrTitle"/>
          </p:nvPr>
        </p:nvSpPr>
        <p:spPr>
          <a:xfrm>
            <a:off x="457200" y="996433"/>
            <a:ext cx="6451600" cy="2432567"/>
          </a:xfrm>
        </p:spPr>
        <p:txBody>
          <a:bodyPr>
            <a:normAutofit/>
          </a:bodyPr>
          <a:lstStyle/>
          <a:p>
            <a:r>
              <a:rPr lang="en-US" dirty="0"/>
              <a:t>Pathways in Crisis Services Project</a:t>
            </a:r>
          </a:p>
        </p:txBody>
      </p:sp>
      <p:sp>
        <p:nvSpPr>
          <p:cNvPr id="4" name="Slide Number Placeholder 3">
            <a:extLst>
              <a:ext uri="{FF2B5EF4-FFF2-40B4-BE49-F238E27FC236}">
                <a16:creationId xmlns:a16="http://schemas.microsoft.com/office/drawing/2014/main" id="{52137C8C-0C71-A2F4-8354-D5715CB05C4E}"/>
              </a:ext>
            </a:extLst>
          </p:cNvPr>
          <p:cNvSpPr>
            <a:spLocks noGrp="1"/>
          </p:cNvSpPr>
          <p:nvPr>
            <p:ph type="sldNum" sz="quarter" idx="12"/>
          </p:nvPr>
        </p:nvSpPr>
        <p:spPr/>
        <p:txBody>
          <a:bodyPr/>
          <a:lstStyle/>
          <a:p>
            <a:fld id="{6D486360-FF34-7B48-AD05-62F8407C4C7E}" type="slidenum">
              <a:rPr lang="en-US" smtClean="0"/>
              <a:t>1</a:t>
            </a:fld>
            <a:endParaRPr lang="en-US" dirty="0"/>
          </a:p>
        </p:txBody>
      </p:sp>
      <p:sp>
        <p:nvSpPr>
          <p:cNvPr id="6" name="Subtitle 5">
            <a:extLst>
              <a:ext uri="{FF2B5EF4-FFF2-40B4-BE49-F238E27FC236}">
                <a16:creationId xmlns:a16="http://schemas.microsoft.com/office/drawing/2014/main" id="{0C60CC25-DB81-E209-C915-5BBCEB15CDC4}"/>
              </a:ext>
            </a:extLst>
          </p:cNvPr>
          <p:cNvSpPr>
            <a:spLocks noGrp="1"/>
          </p:cNvSpPr>
          <p:nvPr>
            <p:ph type="subTitle" idx="1"/>
          </p:nvPr>
        </p:nvSpPr>
        <p:spPr/>
        <p:txBody>
          <a:bodyPr/>
          <a:lstStyle/>
          <a:p>
            <a:r>
              <a:rPr lang="en-US" dirty="0"/>
              <a:t>CRJ 106 Introduction to Corrections</a:t>
            </a:r>
          </a:p>
        </p:txBody>
      </p:sp>
    </p:spTree>
    <p:extLst>
      <p:ext uri="{BB962C8B-B14F-4D97-AF65-F5344CB8AC3E}">
        <p14:creationId xmlns:p14="http://schemas.microsoft.com/office/powerpoint/2010/main" val="312012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11EDBD-85CF-E881-15D6-FDA1E9A43F51}"/>
              </a:ext>
            </a:extLst>
          </p:cNvPr>
          <p:cNvSpPr>
            <a:spLocks noGrp="1"/>
          </p:cNvSpPr>
          <p:nvPr>
            <p:ph type="sldNum" sz="quarter" idx="12"/>
          </p:nvPr>
        </p:nvSpPr>
        <p:spPr/>
        <p:txBody>
          <a:bodyPr/>
          <a:lstStyle/>
          <a:p>
            <a:fld id="{6D486360-FF34-7B48-AD05-62F8407C4C7E}" type="slidenum">
              <a:rPr lang="en-US" smtClean="0"/>
              <a:t>10</a:t>
            </a:fld>
            <a:endParaRPr lang="en-US"/>
          </a:p>
        </p:txBody>
      </p:sp>
      <p:sp>
        <p:nvSpPr>
          <p:cNvPr id="5" name="TextBox 4">
            <a:extLst>
              <a:ext uri="{FF2B5EF4-FFF2-40B4-BE49-F238E27FC236}">
                <a16:creationId xmlns:a16="http://schemas.microsoft.com/office/drawing/2014/main" id="{A89512D5-024B-53FC-B269-45E774CDF2E3}"/>
              </a:ext>
            </a:extLst>
          </p:cNvPr>
          <p:cNvSpPr txBox="1"/>
          <p:nvPr/>
        </p:nvSpPr>
        <p:spPr>
          <a:xfrm>
            <a:off x="0" y="1420652"/>
            <a:ext cx="12192000" cy="3785652"/>
          </a:xfrm>
          <a:prstGeom prst="rect">
            <a:avLst/>
          </a:prstGeom>
          <a:noFill/>
        </p:spPr>
        <p:txBody>
          <a:bodyPr wrap="square">
            <a:spAutoFit/>
          </a:bodyPr>
          <a:lstStyle/>
          <a:p>
            <a:endParaRPr lang="en-US" sz="4000" i="0" dirty="0">
              <a:solidFill>
                <a:schemeClr val="bg1">
                  <a:lumMod val="50000"/>
                </a:schemeClr>
              </a:solidFill>
              <a:effectLst/>
            </a:endParaRPr>
          </a:p>
          <a:p>
            <a:r>
              <a:rPr lang="en-US" sz="4000" i="0" dirty="0">
                <a:solidFill>
                  <a:schemeClr val="bg1">
                    <a:lumMod val="50000"/>
                  </a:schemeClr>
                </a:solidFill>
                <a:effectLst/>
              </a:rPr>
              <a:t>Rates of childhood mental health concerns and suicide rose steadily between 2010-2020</a:t>
            </a:r>
          </a:p>
          <a:p>
            <a:endParaRPr lang="en-US" sz="4000" dirty="0">
              <a:solidFill>
                <a:schemeClr val="bg1">
                  <a:lumMod val="50000"/>
                </a:schemeClr>
              </a:solidFill>
            </a:endParaRPr>
          </a:p>
          <a:p>
            <a:r>
              <a:rPr lang="en-US" sz="4000" i="0" dirty="0">
                <a:solidFill>
                  <a:schemeClr val="bg1">
                    <a:lumMod val="50000"/>
                  </a:schemeClr>
                </a:solidFill>
                <a:effectLst/>
              </a:rPr>
              <a:t>By </a:t>
            </a:r>
            <a:r>
              <a:rPr lang="en-US" sz="4000" b="1" i="0" dirty="0">
                <a:solidFill>
                  <a:srgbClr val="ED7D31"/>
                </a:solidFill>
                <a:effectLst/>
              </a:rPr>
              <a:t>2018 suicide</a:t>
            </a:r>
            <a:r>
              <a:rPr lang="en-US" sz="4000" b="1" i="0" dirty="0">
                <a:solidFill>
                  <a:schemeClr val="bg1">
                    <a:lumMod val="50000"/>
                  </a:schemeClr>
                </a:solidFill>
                <a:effectLst/>
              </a:rPr>
              <a:t> </a:t>
            </a:r>
            <a:r>
              <a:rPr lang="en-US" sz="4000" i="0" dirty="0">
                <a:solidFill>
                  <a:schemeClr val="bg1">
                    <a:lumMod val="50000"/>
                  </a:schemeClr>
                </a:solidFill>
                <a:effectLst/>
              </a:rPr>
              <a:t>was the </a:t>
            </a:r>
            <a:r>
              <a:rPr lang="en-US" sz="4000" b="1" i="0" dirty="0">
                <a:solidFill>
                  <a:srgbClr val="ED7D31"/>
                </a:solidFill>
                <a:effectLst/>
              </a:rPr>
              <a:t>second leading cause of death for youth ages 10-24.</a:t>
            </a:r>
            <a:endParaRPr lang="en-US" sz="1600" dirty="0">
              <a:solidFill>
                <a:schemeClr val="bg1">
                  <a:lumMod val="50000"/>
                </a:schemeClr>
              </a:solidFill>
            </a:endParaRPr>
          </a:p>
        </p:txBody>
      </p:sp>
      <p:sp>
        <p:nvSpPr>
          <p:cNvPr id="2" name="Title 1">
            <a:extLst>
              <a:ext uri="{FF2B5EF4-FFF2-40B4-BE49-F238E27FC236}">
                <a16:creationId xmlns:a16="http://schemas.microsoft.com/office/drawing/2014/main" id="{A74B13F8-597D-C579-0DEF-D87D3F2D4160}"/>
              </a:ext>
            </a:extLst>
          </p:cNvPr>
          <p:cNvSpPr>
            <a:spLocks noGrp="1"/>
          </p:cNvSpPr>
          <p:nvPr>
            <p:ph type="title"/>
          </p:nvPr>
        </p:nvSpPr>
        <p:spPr>
          <a:xfrm>
            <a:off x="534838" y="274267"/>
            <a:ext cx="10091084" cy="1017764"/>
          </a:xfrm>
          <a:solidFill>
            <a:schemeClr val="bg1"/>
          </a:solidFill>
        </p:spPr>
        <p:txBody>
          <a:bodyPr>
            <a:normAutofit fontScale="90000"/>
          </a:bodyPr>
          <a:lstStyle/>
          <a:p>
            <a:r>
              <a:rPr lang="en-US" dirty="0"/>
              <a:t>National State of Emergency: </a:t>
            </a:r>
            <a:br>
              <a:rPr lang="en-US" dirty="0"/>
            </a:br>
            <a:r>
              <a:rPr lang="en-US" dirty="0"/>
              <a:t>Youth &amp; Adolescent Mental Health</a:t>
            </a:r>
          </a:p>
        </p:txBody>
      </p:sp>
    </p:spTree>
    <p:extLst>
      <p:ext uri="{BB962C8B-B14F-4D97-AF65-F5344CB8AC3E}">
        <p14:creationId xmlns:p14="http://schemas.microsoft.com/office/powerpoint/2010/main" val="56687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1248"/>
            <a:ext cx="9385539" cy="1142861"/>
          </a:xfrm>
        </p:spPr>
        <p:txBody>
          <a:bodyPr>
            <a:normAutofit/>
          </a:bodyPr>
          <a:lstStyle/>
          <a:p>
            <a:r>
              <a:rPr lang="en-US" sz="3600" dirty="0"/>
              <a:t>Mental Health Spectrum</a:t>
            </a:r>
          </a:p>
        </p:txBody>
      </p:sp>
      <p:sp>
        <p:nvSpPr>
          <p:cNvPr id="4" name="Text Placeholder 3"/>
          <p:cNvSpPr>
            <a:spLocks noGrp="1"/>
          </p:cNvSpPr>
          <p:nvPr>
            <p:ph type="body" sz="half" idx="2"/>
          </p:nvPr>
        </p:nvSpPr>
        <p:spPr>
          <a:xfrm>
            <a:off x="2139352" y="881613"/>
            <a:ext cx="11277600" cy="1568290"/>
          </a:xfrm>
        </p:spPr>
        <p:txBody>
          <a:bodyPr>
            <a:normAutofit/>
          </a:bodyPr>
          <a:lstStyle/>
          <a:p>
            <a:pPr marL="457200" indent="-228600">
              <a:spcAft>
                <a:spcPts val="600"/>
              </a:spcAft>
              <a:buFont typeface="Arial" panose="020B0604020202020204" pitchFamily="34" charset="0"/>
              <a:buChar char="•"/>
            </a:pPr>
            <a:r>
              <a:rPr lang="en-US" sz="3600" dirty="0">
                <a:solidFill>
                  <a:schemeClr val="tx1">
                    <a:lumMod val="50000"/>
                    <a:lumOff val="50000"/>
                  </a:schemeClr>
                </a:solidFill>
              </a:rPr>
              <a:t>Mental Health is non-binary </a:t>
            </a:r>
          </a:p>
          <a:p>
            <a:pPr marL="457200" indent="-228600">
              <a:spcAft>
                <a:spcPts val="600"/>
              </a:spcAft>
              <a:buFont typeface="Arial" panose="020B0604020202020204" pitchFamily="34" charset="0"/>
              <a:buChar char="•"/>
            </a:pPr>
            <a:r>
              <a:rPr lang="en-US" sz="3600" dirty="0">
                <a:solidFill>
                  <a:schemeClr val="tx1">
                    <a:lumMod val="50000"/>
                    <a:lumOff val="50000"/>
                  </a:schemeClr>
                </a:solidFill>
              </a:rPr>
              <a:t>Suicide is the end stage of mental health disease</a:t>
            </a:r>
          </a:p>
          <a:p>
            <a:endParaRPr lang="en-US" dirty="0"/>
          </a:p>
        </p:txBody>
      </p:sp>
      <p:sp>
        <p:nvSpPr>
          <p:cNvPr id="5" name="Slide Number Placeholder 4"/>
          <p:cNvSpPr>
            <a:spLocks noGrp="1"/>
          </p:cNvSpPr>
          <p:nvPr>
            <p:ph type="sldNum" sz="quarter" idx="12"/>
          </p:nvPr>
        </p:nvSpPr>
        <p:spPr/>
        <p:txBody>
          <a:bodyPr/>
          <a:lstStyle/>
          <a:p>
            <a:fld id="{6D486360-FF34-7B48-AD05-62F8407C4C7E}" type="slidenum">
              <a:rPr lang="en-US" smtClean="0"/>
              <a:t>11</a:t>
            </a:fld>
            <a:endParaRPr lang="en-US"/>
          </a:p>
        </p:txBody>
      </p:sp>
      <p:pic>
        <p:nvPicPr>
          <p:cNvPr id="6" name="Content Placeholder 5" descr="Graphical user interface, application&#10;&#10;Description automatically generated">
            <a:extLst>
              <a:ext uri="{FF2B5EF4-FFF2-40B4-BE49-F238E27FC236}">
                <a16:creationId xmlns:a16="http://schemas.microsoft.com/office/drawing/2014/main" id="{FB0EEF98-4011-4246-690B-67345242AF61}"/>
              </a:ext>
            </a:extLst>
          </p:cNvPr>
          <p:cNvPicPr>
            <a:picLocks noGrp="1" noChangeAspect="1"/>
          </p:cNvPicPr>
          <p:nvPr>
            <p:ph idx="1"/>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0" y="2124610"/>
            <a:ext cx="12192000" cy="4733390"/>
          </a:xfrm>
          <a:prstGeom prst="rect">
            <a:avLst/>
          </a:prstGeom>
        </p:spPr>
      </p:pic>
    </p:spTree>
    <p:extLst>
      <p:ext uri="{BB962C8B-B14F-4D97-AF65-F5344CB8AC3E}">
        <p14:creationId xmlns:p14="http://schemas.microsoft.com/office/powerpoint/2010/main" val="203866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D9DB27-2E1E-26E7-B87A-C3CB8B98E88B}"/>
              </a:ext>
            </a:extLst>
          </p:cNvPr>
          <p:cNvSpPr>
            <a:spLocks noGrp="1"/>
          </p:cNvSpPr>
          <p:nvPr>
            <p:ph type="sldNum" sz="quarter" idx="12"/>
          </p:nvPr>
        </p:nvSpPr>
        <p:spPr/>
        <p:txBody>
          <a:bodyPr/>
          <a:lstStyle/>
          <a:p>
            <a:fld id="{6D486360-FF34-7B48-AD05-62F8407C4C7E}" type="slidenum">
              <a:rPr lang="en-US" smtClean="0"/>
              <a:t>12</a:t>
            </a:fld>
            <a:endParaRPr lang="en-US"/>
          </a:p>
        </p:txBody>
      </p:sp>
      <p:sp>
        <p:nvSpPr>
          <p:cNvPr id="6" name="Rectangle 5">
            <a:extLst>
              <a:ext uri="{FF2B5EF4-FFF2-40B4-BE49-F238E27FC236}">
                <a16:creationId xmlns:a16="http://schemas.microsoft.com/office/drawing/2014/main" id="{1430D884-1D40-D0A3-26C5-F078D924B070}"/>
              </a:ext>
            </a:extLst>
          </p:cNvPr>
          <p:cNvSpPr/>
          <p:nvPr/>
        </p:nvSpPr>
        <p:spPr>
          <a:xfrm>
            <a:off x="1319564" y="2193113"/>
            <a:ext cx="10489310" cy="3785652"/>
          </a:xfrm>
          <a:prstGeom prst="rect">
            <a:avLst/>
          </a:prstGeom>
        </p:spPr>
        <p:txBody>
          <a:bodyPr wrap="square" lIns="91440" tIns="45720" rIns="91440" bIns="45720" anchor="t">
            <a:spAutoFit/>
          </a:bodyPr>
          <a:lstStyle/>
          <a:p>
            <a:r>
              <a:rPr lang="en-US" sz="2400" dirty="0">
                <a:solidFill>
                  <a:schemeClr val="tx1">
                    <a:lumMod val="50000"/>
                    <a:lumOff val="50000"/>
                  </a:schemeClr>
                </a:solidFill>
              </a:rPr>
              <a:t>Spotting the Signs:</a:t>
            </a:r>
            <a:endParaRPr lang="en-US" sz="2400" dirty="0">
              <a:solidFill>
                <a:schemeClr val="tx1">
                  <a:lumMod val="50000"/>
                  <a:lumOff val="50000"/>
                </a:schemeClr>
              </a:solidFill>
              <a:cs typeface="Calibri"/>
            </a:endParaRPr>
          </a:p>
          <a:p>
            <a:pPr marL="342900" indent="-342900">
              <a:lnSpc>
                <a:spcPct val="150000"/>
              </a:lnSpc>
              <a:buAutoNum type="arabicPeriod"/>
            </a:pPr>
            <a:r>
              <a:rPr lang="en-US" sz="2400" dirty="0">
                <a:solidFill>
                  <a:schemeClr val="tx1">
                    <a:lumMod val="50000"/>
                    <a:lumOff val="50000"/>
                  </a:schemeClr>
                </a:solidFill>
              </a:rPr>
              <a:t>Neglect of Personal Hygiene</a:t>
            </a:r>
            <a:endParaRPr lang="en-US" sz="2400" dirty="0">
              <a:solidFill>
                <a:schemeClr val="tx1">
                  <a:lumMod val="50000"/>
                  <a:lumOff val="50000"/>
                </a:schemeClr>
              </a:solidFill>
              <a:cs typeface="Calibri"/>
            </a:endParaRPr>
          </a:p>
          <a:p>
            <a:pPr marL="342900" indent="-342900">
              <a:lnSpc>
                <a:spcPct val="150000"/>
              </a:lnSpc>
              <a:buAutoNum type="arabicPeriod"/>
            </a:pPr>
            <a:r>
              <a:rPr lang="en-US" sz="2400" dirty="0">
                <a:solidFill>
                  <a:schemeClr val="tx1">
                    <a:lumMod val="50000"/>
                    <a:lumOff val="50000"/>
                  </a:schemeClr>
                </a:solidFill>
              </a:rPr>
              <a:t>Dramatic change in sleep habits, sleeping more often or not well.</a:t>
            </a:r>
            <a:endParaRPr lang="en-US" sz="2400" dirty="0">
              <a:solidFill>
                <a:schemeClr val="tx1">
                  <a:lumMod val="50000"/>
                  <a:lumOff val="50000"/>
                </a:schemeClr>
              </a:solidFill>
              <a:cs typeface="Calibri"/>
            </a:endParaRPr>
          </a:p>
          <a:p>
            <a:pPr marL="342900" indent="-342900">
              <a:lnSpc>
                <a:spcPct val="150000"/>
              </a:lnSpc>
              <a:buAutoNum type="arabicPeriod"/>
            </a:pPr>
            <a:r>
              <a:rPr lang="en-US" sz="2400" dirty="0">
                <a:solidFill>
                  <a:schemeClr val="tx1">
                    <a:lumMod val="50000"/>
                    <a:lumOff val="50000"/>
                  </a:schemeClr>
                </a:solidFill>
              </a:rPr>
              <a:t>Weight gain or loss. </a:t>
            </a:r>
          </a:p>
          <a:p>
            <a:pPr marL="342900" indent="-342900">
              <a:lnSpc>
                <a:spcPct val="150000"/>
              </a:lnSpc>
              <a:buAutoNum type="arabicPeriod"/>
            </a:pPr>
            <a:r>
              <a:rPr lang="en-US" sz="2400" dirty="0">
                <a:solidFill>
                  <a:schemeClr val="tx1">
                    <a:lumMod val="50000"/>
                    <a:lumOff val="50000"/>
                  </a:schemeClr>
                </a:solidFill>
              </a:rPr>
              <a:t>Decline in performance at work or school.</a:t>
            </a:r>
            <a:endParaRPr lang="en-US" sz="2400" dirty="0">
              <a:solidFill>
                <a:schemeClr val="tx1">
                  <a:lumMod val="50000"/>
                  <a:lumOff val="50000"/>
                </a:schemeClr>
              </a:solidFill>
              <a:cs typeface="Calibri"/>
            </a:endParaRPr>
          </a:p>
          <a:p>
            <a:pPr marL="342900" indent="-342900">
              <a:lnSpc>
                <a:spcPct val="150000"/>
              </a:lnSpc>
              <a:buAutoNum type="arabicPeriod"/>
            </a:pPr>
            <a:r>
              <a:rPr lang="en-US" sz="2400" dirty="0">
                <a:solidFill>
                  <a:schemeClr val="tx1">
                    <a:lumMod val="50000"/>
                    <a:lumOff val="50000"/>
                  </a:schemeClr>
                </a:solidFill>
              </a:rPr>
              <a:t>Pronounced changes in mood, such as irritability, anger, anxiety or sadness.</a:t>
            </a:r>
            <a:endParaRPr lang="en-US" sz="2400" dirty="0">
              <a:solidFill>
                <a:schemeClr val="tx1">
                  <a:lumMod val="50000"/>
                  <a:lumOff val="50000"/>
                </a:schemeClr>
              </a:solidFill>
              <a:cs typeface="Calibri"/>
            </a:endParaRPr>
          </a:p>
          <a:p>
            <a:pPr marL="342900" indent="-342900">
              <a:lnSpc>
                <a:spcPct val="150000"/>
              </a:lnSpc>
              <a:buAutoNum type="arabicPeriod"/>
            </a:pPr>
            <a:r>
              <a:rPr lang="en-US" sz="2400" dirty="0">
                <a:solidFill>
                  <a:schemeClr val="tx1">
                    <a:lumMod val="50000"/>
                    <a:lumOff val="50000"/>
                  </a:schemeClr>
                </a:solidFill>
              </a:rPr>
              <a:t>Withdrawal from routine activities and relationships. </a:t>
            </a:r>
            <a:endParaRPr lang="en-US" sz="2400" dirty="0">
              <a:solidFill>
                <a:schemeClr val="tx1">
                  <a:lumMod val="50000"/>
                  <a:lumOff val="50000"/>
                </a:schemeClr>
              </a:solidFill>
              <a:cs typeface="Calibri"/>
            </a:endParaRPr>
          </a:p>
        </p:txBody>
      </p:sp>
      <p:sp>
        <p:nvSpPr>
          <p:cNvPr id="5" name="TextBox 4">
            <a:extLst>
              <a:ext uri="{FF2B5EF4-FFF2-40B4-BE49-F238E27FC236}">
                <a16:creationId xmlns:a16="http://schemas.microsoft.com/office/drawing/2014/main" id="{2C47820F-87A9-C18B-C215-D06700AE649F}"/>
              </a:ext>
            </a:extLst>
          </p:cNvPr>
          <p:cNvSpPr txBox="1"/>
          <p:nvPr/>
        </p:nvSpPr>
        <p:spPr>
          <a:xfrm>
            <a:off x="1099779" y="1022785"/>
            <a:ext cx="10088562" cy="954107"/>
          </a:xfrm>
          <a:prstGeom prst="rect">
            <a:avLst/>
          </a:prstGeom>
          <a:noFill/>
        </p:spPr>
        <p:txBody>
          <a:bodyPr wrap="square" lIns="91440" tIns="45720" rIns="91440" bIns="45720" rtlCol="0" anchor="t">
            <a:spAutoFit/>
          </a:bodyPr>
          <a:lstStyle/>
          <a:p>
            <a:r>
              <a:rPr lang="en-US" sz="2800" i="1" dirty="0">
                <a:solidFill>
                  <a:srgbClr val="ED7D31"/>
                </a:solidFill>
              </a:rPr>
              <a:t>If you suspect a friend or family member is experiencing an emotional crisis, your help can make a difference.</a:t>
            </a:r>
            <a:endParaRPr lang="en-US" sz="2800" i="1" dirty="0">
              <a:solidFill>
                <a:srgbClr val="ED7D31"/>
              </a:solidFill>
              <a:cs typeface="Calibri"/>
            </a:endParaRPr>
          </a:p>
        </p:txBody>
      </p:sp>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920812" y="31178"/>
            <a:ext cx="10091084" cy="709053"/>
          </a:xfrm>
        </p:spPr>
        <p:txBody>
          <a:bodyPr>
            <a:normAutofit/>
          </a:bodyPr>
          <a:lstStyle/>
          <a:p>
            <a:r>
              <a:rPr lang="en-US" sz="4000" dirty="0"/>
              <a:t>How to help in an emotional crisis:</a:t>
            </a:r>
          </a:p>
        </p:txBody>
      </p:sp>
    </p:spTree>
    <p:extLst>
      <p:ext uri="{BB962C8B-B14F-4D97-AF65-F5344CB8AC3E}">
        <p14:creationId xmlns:p14="http://schemas.microsoft.com/office/powerpoint/2010/main" val="338628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26FFBE-D169-F86D-DA81-1E41C9601CAE}"/>
              </a:ext>
            </a:extLst>
          </p:cNvPr>
          <p:cNvSpPr>
            <a:spLocks noGrp="1"/>
          </p:cNvSpPr>
          <p:nvPr>
            <p:ph type="sldNum" sz="quarter" idx="12"/>
          </p:nvPr>
        </p:nvSpPr>
        <p:spPr/>
        <p:txBody>
          <a:bodyPr/>
          <a:lstStyle/>
          <a:p>
            <a:fld id="{6D486360-FF34-7B48-AD05-62F8407C4C7E}" type="slidenum">
              <a:rPr lang="en-US" smtClean="0"/>
              <a:t>13</a:t>
            </a:fld>
            <a:endParaRPr lang="en-US"/>
          </a:p>
        </p:txBody>
      </p:sp>
      <p:pic>
        <p:nvPicPr>
          <p:cNvPr id="5" name="Picture 4" descr="Crisis System: Alignment of services toward a common goal&#10;">
            <a:extLst>
              <a:ext uri="{FF2B5EF4-FFF2-40B4-BE49-F238E27FC236}">
                <a16:creationId xmlns:a16="http://schemas.microsoft.com/office/drawing/2014/main" id="{0D66B8D2-32D6-AE92-F9EB-ED246A2E1DF3}"/>
              </a:ext>
            </a:extLst>
          </p:cNvPr>
          <p:cNvPicPr>
            <a:picLocks noChangeAspect="1"/>
          </p:cNvPicPr>
          <p:nvPr/>
        </p:nvPicPr>
        <p:blipFill>
          <a:blip r:embed="rId3">
            <a:duotone>
              <a:schemeClr val="accent2">
                <a:shade val="45000"/>
                <a:satMod val="135000"/>
              </a:schemeClr>
              <a:prstClr val="white"/>
            </a:duotone>
          </a:blip>
          <a:stretch>
            <a:fillRect/>
          </a:stretch>
        </p:blipFill>
        <p:spPr>
          <a:xfrm>
            <a:off x="1069907" y="876143"/>
            <a:ext cx="11021891" cy="5981857"/>
          </a:xfrm>
          <a:prstGeom prst="rect">
            <a:avLst/>
          </a:prstGeom>
        </p:spPr>
      </p:pic>
      <p:sp>
        <p:nvSpPr>
          <p:cNvPr id="2" name="Title 1">
            <a:extLst>
              <a:ext uri="{FF2B5EF4-FFF2-40B4-BE49-F238E27FC236}">
                <a16:creationId xmlns:a16="http://schemas.microsoft.com/office/drawing/2014/main" id="{5D81F5D0-F642-5305-3BA3-9A45863C5FE9}"/>
              </a:ext>
            </a:extLst>
          </p:cNvPr>
          <p:cNvSpPr>
            <a:spLocks noGrp="1"/>
          </p:cNvSpPr>
          <p:nvPr>
            <p:ph type="title"/>
          </p:nvPr>
        </p:nvSpPr>
        <p:spPr>
          <a:xfrm>
            <a:off x="1069907" y="167090"/>
            <a:ext cx="10091084" cy="709053"/>
          </a:xfrm>
        </p:spPr>
        <p:txBody>
          <a:bodyPr>
            <a:normAutofit/>
          </a:bodyPr>
          <a:lstStyle/>
          <a:p>
            <a:r>
              <a:rPr lang="en-US" sz="4000" dirty="0"/>
              <a:t>Crisis Services in Alignment</a:t>
            </a:r>
          </a:p>
        </p:txBody>
      </p:sp>
    </p:spTree>
    <p:extLst>
      <p:ext uri="{BB962C8B-B14F-4D97-AF65-F5344CB8AC3E}">
        <p14:creationId xmlns:p14="http://schemas.microsoft.com/office/powerpoint/2010/main" val="168486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EB0DD9-CE96-EB0B-534E-17B0C801C81B}"/>
              </a:ext>
            </a:extLst>
          </p:cNvPr>
          <p:cNvSpPr>
            <a:spLocks noGrp="1"/>
          </p:cNvSpPr>
          <p:nvPr>
            <p:ph type="sldNum" sz="quarter" idx="12"/>
          </p:nvPr>
        </p:nvSpPr>
        <p:spPr/>
        <p:txBody>
          <a:bodyPr/>
          <a:lstStyle/>
          <a:p>
            <a:fld id="{6D486360-FF34-7B48-AD05-62F8407C4C7E}" type="slidenum">
              <a:rPr lang="en-US" smtClean="0"/>
              <a:pPr/>
              <a:t>14</a:t>
            </a:fld>
            <a:endParaRPr lang="en-US"/>
          </a:p>
        </p:txBody>
      </p:sp>
      <p:sp>
        <p:nvSpPr>
          <p:cNvPr id="4" name="Title 3">
            <a:extLst>
              <a:ext uri="{FF2B5EF4-FFF2-40B4-BE49-F238E27FC236}">
                <a16:creationId xmlns:a16="http://schemas.microsoft.com/office/drawing/2014/main" id="{487E2770-6525-465F-B43A-9CB2E9595F7D}"/>
              </a:ext>
            </a:extLst>
          </p:cNvPr>
          <p:cNvSpPr>
            <a:spLocks noGrp="1"/>
          </p:cNvSpPr>
          <p:nvPr>
            <p:ph type="title"/>
          </p:nvPr>
        </p:nvSpPr>
        <p:spPr>
          <a:xfrm>
            <a:off x="1262716" y="2345739"/>
            <a:ext cx="10091084" cy="709053"/>
          </a:xfrm>
        </p:spPr>
        <p:txBody>
          <a:bodyPr/>
          <a:lstStyle/>
          <a:p>
            <a:r>
              <a:rPr lang="en-US" dirty="0"/>
              <a:t>Suicide Prevention Starts with You</a:t>
            </a:r>
          </a:p>
        </p:txBody>
      </p:sp>
      <p:pic>
        <p:nvPicPr>
          <p:cNvPr id="1026" name="Picture 2" descr="Suicide prevention starts with you&#10;">
            <a:extLst>
              <a:ext uri="{FF2B5EF4-FFF2-40B4-BE49-F238E27FC236}">
                <a16:creationId xmlns:a16="http://schemas.microsoft.com/office/drawing/2014/main" id="{DF386505-498D-58BF-4C8D-D0786592EF7A}"/>
              </a:ext>
            </a:extLst>
          </p:cNvPr>
          <p:cNvPicPr>
            <a:picLocks noChangeAspect="1" noChangeArrowheads="1"/>
          </p:cNvPicPr>
          <p:nvPr/>
        </p:nvPicPr>
        <p:blipFill rotWithShape="1">
          <a:blip r:embed="rId3">
            <a:grayscl/>
            <a:extLst>
              <a:ext uri="{28A0092B-C50C-407E-A947-70E740481C1C}">
                <a14:useLocalDpi xmlns:a14="http://schemas.microsoft.com/office/drawing/2010/main"/>
              </a:ext>
            </a:extLst>
          </a:blip>
          <a:srcRect/>
          <a:stretch/>
        </p:blipFill>
        <p:spPr bwMode="auto">
          <a:xfrm>
            <a:off x="1798" y="1620126"/>
            <a:ext cx="12261868" cy="250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1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7671-CB5D-9590-824C-C308158ADCA7}"/>
              </a:ext>
            </a:extLst>
          </p:cNvPr>
          <p:cNvSpPr>
            <a:spLocks noGrp="1"/>
          </p:cNvSpPr>
          <p:nvPr>
            <p:ph type="title"/>
          </p:nvPr>
        </p:nvSpPr>
        <p:spPr>
          <a:xfrm>
            <a:off x="896955" y="-33263"/>
            <a:ext cx="8947895" cy="866626"/>
          </a:xfrm>
        </p:spPr>
        <p:txBody>
          <a:bodyPr>
            <a:normAutofit/>
          </a:bodyPr>
          <a:lstStyle/>
          <a:p>
            <a:r>
              <a:rPr lang="en-US" sz="4000" dirty="0"/>
              <a:t>Centers for Disease Control </a:t>
            </a:r>
          </a:p>
        </p:txBody>
      </p:sp>
      <p:sp>
        <p:nvSpPr>
          <p:cNvPr id="4" name="Text Placeholder 3">
            <a:extLst>
              <a:ext uri="{FF2B5EF4-FFF2-40B4-BE49-F238E27FC236}">
                <a16:creationId xmlns:a16="http://schemas.microsoft.com/office/drawing/2014/main" id="{49438F5B-F3FA-E111-A0F0-BEAEB8CD9DDE}"/>
              </a:ext>
            </a:extLst>
          </p:cNvPr>
          <p:cNvSpPr>
            <a:spLocks noGrp="1"/>
          </p:cNvSpPr>
          <p:nvPr>
            <p:ph type="body" sz="half" idx="2"/>
          </p:nvPr>
        </p:nvSpPr>
        <p:spPr>
          <a:xfrm>
            <a:off x="896955" y="4917316"/>
            <a:ext cx="11607762" cy="632729"/>
          </a:xfrm>
        </p:spPr>
        <p:txBody>
          <a:bodyPr>
            <a:normAutofit/>
          </a:bodyPr>
          <a:lstStyle/>
          <a:p>
            <a:pPr>
              <a:lnSpc>
                <a:spcPct val="120000"/>
              </a:lnSpc>
            </a:pPr>
            <a:r>
              <a:rPr lang="en-US" sz="2400" i="1" dirty="0"/>
              <a:t>Mental health challenges and conditions represent our nation’s largest source of disability.</a:t>
            </a:r>
            <a:endParaRPr lang="en-US" sz="2400" dirty="0">
              <a:solidFill>
                <a:schemeClr val="tx1">
                  <a:lumMod val="50000"/>
                  <a:lumOff val="50000"/>
                </a:schemeClr>
              </a:solidFill>
            </a:endParaRPr>
          </a:p>
          <a:p>
            <a:endParaRPr lang="en-US" sz="1600" dirty="0">
              <a:solidFill>
                <a:schemeClr val="tx1">
                  <a:lumMod val="50000"/>
                  <a:lumOff val="50000"/>
                </a:schemeClr>
              </a:solidFill>
            </a:endParaRPr>
          </a:p>
          <a:p>
            <a:endParaRPr lang="en-US" dirty="0"/>
          </a:p>
        </p:txBody>
      </p:sp>
      <p:pic>
        <p:nvPicPr>
          <p:cNvPr id="6" name="Content Placeholder 5" descr="Suicide is the 12th leading cause of death in the US. In 2020, 45,979 Americans died by suicide. In 2020, there were an estimated 1.20 Million suicide attempts.">
            <a:extLst>
              <a:ext uri="{FF2B5EF4-FFF2-40B4-BE49-F238E27FC236}">
                <a16:creationId xmlns:a16="http://schemas.microsoft.com/office/drawing/2014/main" id="{989C6B8D-81A0-F911-1824-326399CBEEDF}"/>
              </a:ext>
            </a:extLst>
          </p:cNvPr>
          <p:cNvPicPr>
            <a:picLocks noGrp="1" noChangeAspect="1"/>
          </p:cNvPicPr>
          <p:nvPr>
            <p:ph idx="1"/>
          </p:nvPr>
        </p:nvPicPr>
        <p:blipFill>
          <a:blip r:embed="rId3">
            <a:duotone>
              <a:schemeClr val="accent2">
                <a:shade val="45000"/>
                <a:satMod val="135000"/>
              </a:schemeClr>
              <a:prstClr val="white"/>
            </a:duotone>
          </a:blip>
          <a:stretch>
            <a:fillRect/>
          </a:stretch>
        </p:blipFill>
        <p:spPr>
          <a:xfrm>
            <a:off x="0" y="1458625"/>
            <a:ext cx="12192000" cy="3422730"/>
          </a:xfrm>
          <a:prstGeom prst="rect">
            <a:avLst/>
          </a:prstGeom>
        </p:spPr>
      </p:pic>
      <p:sp>
        <p:nvSpPr>
          <p:cNvPr id="3" name="Slide Number Placeholder 2">
            <a:extLst>
              <a:ext uri="{FF2B5EF4-FFF2-40B4-BE49-F238E27FC236}">
                <a16:creationId xmlns:a16="http://schemas.microsoft.com/office/drawing/2014/main" id="{818AE740-2769-D8FC-4286-6C0AAC69ABE8}"/>
              </a:ext>
            </a:extLst>
          </p:cNvPr>
          <p:cNvSpPr>
            <a:spLocks noGrp="1"/>
          </p:cNvSpPr>
          <p:nvPr>
            <p:ph type="sldNum" sz="quarter" idx="12"/>
          </p:nvPr>
        </p:nvSpPr>
        <p:spPr/>
        <p:txBody>
          <a:bodyPr/>
          <a:lstStyle/>
          <a:p>
            <a:fld id="{6D486360-FF34-7B48-AD05-62F8407C4C7E}" type="slidenum">
              <a:rPr lang="en-US" smtClean="0"/>
              <a:t>15</a:t>
            </a:fld>
            <a:endParaRPr lang="en-US"/>
          </a:p>
        </p:txBody>
      </p:sp>
    </p:spTree>
    <p:extLst>
      <p:ext uri="{BB962C8B-B14F-4D97-AF65-F5344CB8AC3E}">
        <p14:creationId xmlns:p14="http://schemas.microsoft.com/office/powerpoint/2010/main" val="248993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4641EC0E-1454-4CBD-8357-E635E9083D11}"/>
              </a:ext>
            </a:extLst>
          </p:cNvPr>
          <p:cNvSpPr>
            <a:spLocks noGrp="1"/>
          </p:cNvSpPr>
          <p:nvPr>
            <p:ph type="sldNum" sz="quarter" idx="12"/>
          </p:nvPr>
        </p:nvSpPr>
        <p:spPr>
          <a:xfrm>
            <a:off x="8610600" y="6194986"/>
            <a:ext cx="2743200" cy="365125"/>
          </a:xfrm>
        </p:spPr>
        <p:txBody>
          <a:bodyPr/>
          <a:lstStyle/>
          <a:p>
            <a:fld id="{6D486360-FF34-7B48-AD05-62F8407C4C7E}" type="slidenum">
              <a:rPr lang="en-US" smtClean="0"/>
              <a:t>16</a:t>
            </a:fld>
            <a:endParaRPr lang="en-US"/>
          </a:p>
        </p:txBody>
      </p:sp>
      <p:sp>
        <p:nvSpPr>
          <p:cNvPr id="3" name="TextBox 2">
            <a:extLst>
              <a:ext uri="{FF2B5EF4-FFF2-40B4-BE49-F238E27FC236}">
                <a16:creationId xmlns:a16="http://schemas.microsoft.com/office/drawing/2014/main" id="{3E88FBEA-1B08-9A0E-3497-F84E9A09C701}"/>
              </a:ext>
            </a:extLst>
          </p:cNvPr>
          <p:cNvSpPr txBox="1"/>
          <p:nvPr/>
        </p:nvSpPr>
        <p:spPr>
          <a:xfrm>
            <a:off x="1405978" y="1012954"/>
            <a:ext cx="10774017" cy="954107"/>
          </a:xfrm>
          <a:prstGeom prst="rect">
            <a:avLst/>
          </a:prstGeom>
          <a:noFill/>
        </p:spPr>
        <p:txBody>
          <a:bodyPr wrap="square" rtlCol="0">
            <a:spAutoFit/>
          </a:bodyPr>
          <a:lstStyle/>
          <a:p>
            <a:pPr marL="171450" indent="-171450">
              <a:buFont typeface="Arial" panose="020B0604020202020204" pitchFamily="34" charset="0"/>
              <a:buChar char="•"/>
            </a:pPr>
            <a:r>
              <a:rPr lang="en-US" sz="2800" dirty="0"/>
              <a:t>Suicide is a </a:t>
            </a:r>
            <a:r>
              <a:rPr lang="en-US" sz="2800" b="1" dirty="0"/>
              <a:t>global pandemic</a:t>
            </a:r>
          </a:p>
          <a:p>
            <a:endParaRPr lang="en-US" sz="2800" dirty="0"/>
          </a:p>
        </p:txBody>
      </p:sp>
      <p:sp>
        <p:nvSpPr>
          <p:cNvPr id="2" name="Title 1">
            <a:extLst>
              <a:ext uri="{FF2B5EF4-FFF2-40B4-BE49-F238E27FC236}">
                <a16:creationId xmlns:a16="http://schemas.microsoft.com/office/drawing/2014/main" id="{370326A2-5EEF-D457-6D83-09AB98386617}"/>
              </a:ext>
            </a:extLst>
          </p:cNvPr>
          <p:cNvSpPr>
            <a:spLocks noGrp="1"/>
          </p:cNvSpPr>
          <p:nvPr>
            <p:ph type="title"/>
          </p:nvPr>
        </p:nvSpPr>
        <p:spPr>
          <a:xfrm>
            <a:off x="1219200" y="113347"/>
            <a:ext cx="4179815" cy="709053"/>
          </a:xfrm>
        </p:spPr>
        <p:txBody>
          <a:bodyPr>
            <a:normAutofit/>
          </a:bodyPr>
          <a:lstStyle/>
          <a:p>
            <a:r>
              <a:rPr lang="en-US" sz="4000" dirty="0"/>
              <a:t>Some Statistics:</a:t>
            </a:r>
          </a:p>
        </p:txBody>
      </p:sp>
    </p:spTree>
    <p:extLst>
      <p:ext uri="{BB962C8B-B14F-4D97-AF65-F5344CB8AC3E}">
        <p14:creationId xmlns:p14="http://schemas.microsoft.com/office/powerpoint/2010/main" val="244057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4641EC0E-1454-4CBD-8357-E635E9083D11}"/>
              </a:ext>
            </a:extLst>
          </p:cNvPr>
          <p:cNvSpPr>
            <a:spLocks noGrp="1"/>
          </p:cNvSpPr>
          <p:nvPr>
            <p:ph type="sldNum" sz="quarter" idx="12"/>
          </p:nvPr>
        </p:nvSpPr>
        <p:spPr>
          <a:xfrm>
            <a:off x="8610600" y="6194986"/>
            <a:ext cx="2743200" cy="365125"/>
          </a:xfrm>
        </p:spPr>
        <p:txBody>
          <a:bodyPr/>
          <a:lstStyle/>
          <a:p>
            <a:fld id="{6D486360-FF34-7B48-AD05-62F8407C4C7E}" type="slidenum">
              <a:rPr lang="en-US" smtClean="0"/>
              <a:t>17</a:t>
            </a:fld>
            <a:endParaRPr lang="en-US"/>
          </a:p>
        </p:txBody>
      </p:sp>
      <p:sp>
        <p:nvSpPr>
          <p:cNvPr id="3" name="TextBox 2">
            <a:extLst>
              <a:ext uri="{FF2B5EF4-FFF2-40B4-BE49-F238E27FC236}">
                <a16:creationId xmlns:a16="http://schemas.microsoft.com/office/drawing/2014/main" id="{3E88FBEA-1B08-9A0E-3497-F84E9A09C701}"/>
              </a:ext>
            </a:extLst>
          </p:cNvPr>
          <p:cNvSpPr txBox="1"/>
          <p:nvPr/>
        </p:nvSpPr>
        <p:spPr>
          <a:xfrm>
            <a:off x="1405978" y="1012954"/>
            <a:ext cx="10774017" cy="1384995"/>
          </a:xfrm>
          <a:prstGeom prst="rect">
            <a:avLst/>
          </a:prstGeom>
          <a:noFill/>
        </p:spPr>
        <p:txBody>
          <a:bodyPr wrap="square" rtlCol="0">
            <a:spAutoFit/>
          </a:bodyPr>
          <a:lstStyle/>
          <a:p>
            <a:pPr marL="171450" indent="-171450">
              <a:buFont typeface="Arial" panose="020B0604020202020204" pitchFamily="34" charset="0"/>
              <a:buChar char="•"/>
            </a:pPr>
            <a:r>
              <a:rPr lang="en-US" sz="2800" dirty="0"/>
              <a:t>Suicide is a </a:t>
            </a:r>
            <a:r>
              <a:rPr lang="en-US" sz="2800" b="1" dirty="0"/>
              <a:t>global pandemic</a:t>
            </a:r>
          </a:p>
          <a:p>
            <a:pPr marL="171450" indent="-171450">
              <a:buFont typeface="Arial" panose="020B0604020202020204" pitchFamily="34" charset="0"/>
              <a:buChar char="•"/>
            </a:pPr>
            <a:r>
              <a:rPr lang="en-US" sz="2800" b="1" dirty="0"/>
              <a:t>#1 killer of teenage girls across the globe </a:t>
            </a:r>
            <a:r>
              <a:rPr lang="en-US" sz="2800" dirty="0"/>
              <a:t>– more than natural disasters, war, and homicide combined. </a:t>
            </a:r>
          </a:p>
        </p:txBody>
      </p:sp>
      <p:sp>
        <p:nvSpPr>
          <p:cNvPr id="2" name="Title 1">
            <a:extLst>
              <a:ext uri="{FF2B5EF4-FFF2-40B4-BE49-F238E27FC236}">
                <a16:creationId xmlns:a16="http://schemas.microsoft.com/office/drawing/2014/main" id="{370326A2-5EEF-D457-6D83-09AB98386617}"/>
              </a:ext>
            </a:extLst>
          </p:cNvPr>
          <p:cNvSpPr>
            <a:spLocks noGrp="1"/>
          </p:cNvSpPr>
          <p:nvPr>
            <p:ph type="title"/>
          </p:nvPr>
        </p:nvSpPr>
        <p:spPr>
          <a:xfrm>
            <a:off x="1219200" y="113347"/>
            <a:ext cx="4179815" cy="709053"/>
          </a:xfrm>
        </p:spPr>
        <p:txBody>
          <a:bodyPr>
            <a:normAutofit/>
          </a:bodyPr>
          <a:lstStyle/>
          <a:p>
            <a:r>
              <a:rPr lang="en-US" sz="4000" dirty="0"/>
              <a:t>Some Statistics:</a:t>
            </a:r>
          </a:p>
        </p:txBody>
      </p:sp>
    </p:spTree>
    <p:extLst>
      <p:ext uri="{BB962C8B-B14F-4D97-AF65-F5344CB8AC3E}">
        <p14:creationId xmlns:p14="http://schemas.microsoft.com/office/powerpoint/2010/main" val="162839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4641EC0E-1454-4CBD-8357-E635E9083D11}"/>
              </a:ext>
            </a:extLst>
          </p:cNvPr>
          <p:cNvSpPr>
            <a:spLocks noGrp="1"/>
          </p:cNvSpPr>
          <p:nvPr>
            <p:ph type="sldNum" sz="quarter" idx="12"/>
          </p:nvPr>
        </p:nvSpPr>
        <p:spPr>
          <a:xfrm>
            <a:off x="8610600" y="6194986"/>
            <a:ext cx="2743200" cy="365125"/>
          </a:xfrm>
        </p:spPr>
        <p:txBody>
          <a:bodyPr/>
          <a:lstStyle/>
          <a:p>
            <a:fld id="{6D486360-FF34-7B48-AD05-62F8407C4C7E}" type="slidenum">
              <a:rPr lang="en-US" smtClean="0"/>
              <a:t>18</a:t>
            </a:fld>
            <a:endParaRPr lang="en-US"/>
          </a:p>
        </p:txBody>
      </p:sp>
      <p:sp>
        <p:nvSpPr>
          <p:cNvPr id="3" name="TextBox 2">
            <a:extLst>
              <a:ext uri="{FF2B5EF4-FFF2-40B4-BE49-F238E27FC236}">
                <a16:creationId xmlns:a16="http://schemas.microsoft.com/office/drawing/2014/main" id="{3E88FBEA-1B08-9A0E-3497-F84E9A09C701}"/>
              </a:ext>
            </a:extLst>
          </p:cNvPr>
          <p:cNvSpPr txBox="1"/>
          <p:nvPr/>
        </p:nvSpPr>
        <p:spPr>
          <a:xfrm>
            <a:off x="1405978" y="1012954"/>
            <a:ext cx="10774017" cy="1815882"/>
          </a:xfrm>
          <a:prstGeom prst="rect">
            <a:avLst/>
          </a:prstGeom>
          <a:noFill/>
        </p:spPr>
        <p:txBody>
          <a:bodyPr wrap="square" rtlCol="0">
            <a:spAutoFit/>
          </a:bodyPr>
          <a:lstStyle/>
          <a:p>
            <a:pPr marL="171450" indent="-171450">
              <a:buFont typeface="Arial" panose="020B0604020202020204" pitchFamily="34" charset="0"/>
              <a:buChar char="•"/>
            </a:pPr>
            <a:r>
              <a:rPr lang="en-US" sz="2800" dirty="0"/>
              <a:t>Suicide is a </a:t>
            </a:r>
            <a:r>
              <a:rPr lang="en-US" sz="2800" b="1" dirty="0"/>
              <a:t>global pandemic</a:t>
            </a:r>
          </a:p>
          <a:p>
            <a:pPr marL="171450" indent="-171450">
              <a:buFont typeface="Arial" panose="020B0604020202020204" pitchFamily="34" charset="0"/>
              <a:buChar char="•"/>
            </a:pPr>
            <a:r>
              <a:rPr lang="en-US" sz="2800" b="1" dirty="0"/>
              <a:t>#1 killer of teenage girls across the globe </a:t>
            </a:r>
            <a:r>
              <a:rPr lang="en-US" sz="2800" dirty="0"/>
              <a:t>– more than natural disasters, war, and homicide combined. </a:t>
            </a:r>
          </a:p>
          <a:p>
            <a:pPr marL="171450" indent="-171450">
              <a:buFont typeface="Arial" panose="020B0604020202020204" pitchFamily="34" charset="0"/>
              <a:buChar char="•"/>
            </a:pPr>
            <a:r>
              <a:rPr lang="en-US" sz="2800" dirty="0"/>
              <a:t>In the U.S. suicide death toll is </a:t>
            </a:r>
            <a:r>
              <a:rPr lang="en-US" sz="2800" b="1" dirty="0"/>
              <a:t>higher than car crashes</a:t>
            </a:r>
          </a:p>
        </p:txBody>
      </p:sp>
      <p:sp>
        <p:nvSpPr>
          <p:cNvPr id="2" name="Title 1">
            <a:extLst>
              <a:ext uri="{FF2B5EF4-FFF2-40B4-BE49-F238E27FC236}">
                <a16:creationId xmlns:a16="http://schemas.microsoft.com/office/drawing/2014/main" id="{370326A2-5EEF-D457-6D83-09AB98386617}"/>
              </a:ext>
            </a:extLst>
          </p:cNvPr>
          <p:cNvSpPr>
            <a:spLocks noGrp="1"/>
          </p:cNvSpPr>
          <p:nvPr>
            <p:ph type="title"/>
          </p:nvPr>
        </p:nvSpPr>
        <p:spPr>
          <a:xfrm>
            <a:off x="1219200" y="113347"/>
            <a:ext cx="4179815" cy="709053"/>
          </a:xfrm>
        </p:spPr>
        <p:txBody>
          <a:bodyPr>
            <a:normAutofit/>
          </a:bodyPr>
          <a:lstStyle/>
          <a:p>
            <a:r>
              <a:rPr lang="en-US" sz="4000" dirty="0"/>
              <a:t>Some Statistics:</a:t>
            </a:r>
          </a:p>
        </p:txBody>
      </p:sp>
    </p:spTree>
    <p:extLst>
      <p:ext uri="{BB962C8B-B14F-4D97-AF65-F5344CB8AC3E}">
        <p14:creationId xmlns:p14="http://schemas.microsoft.com/office/powerpoint/2010/main" val="76537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4641EC0E-1454-4CBD-8357-E635E9083D11}"/>
              </a:ext>
            </a:extLst>
          </p:cNvPr>
          <p:cNvSpPr>
            <a:spLocks noGrp="1"/>
          </p:cNvSpPr>
          <p:nvPr>
            <p:ph type="sldNum" sz="quarter" idx="12"/>
          </p:nvPr>
        </p:nvSpPr>
        <p:spPr>
          <a:xfrm>
            <a:off x="8610600" y="6194986"/>
            <a:ext cx="2743200" cy="365125"/>
          </a:xfrm>
        </p:spPr>
        <p:txBody>
          <a:bodyPr/>
          <a:lstStyle/>
          <a:p>
            <a:fld id="{6D486360-FF34-7B48-AD05-62F8407C4C7E}" type="slidenum">
              <a:rPr lang="en-US" smtClean="0"/>
              <a:t>19</a:t>
            </a:fld>
            <a:endParaRPr lang="en-US"/>
          </a:p>
        </p:txBody>
      </p:sp>
      <p:sp>
        <p:nvSpPr>
          <p:cNvPr id="3" name="TextBox 2">
            <a:extLst>
              <a:ext uri="{FF2B5EF4-FFF2-40B4-BE49-F238E27FC236}">
                <a16:creationId xmlns:a16="http://schemas.microsoft.com/office/drawing/2014/main" id="{3E88FBEA-1B08-9A0E-3497-F84E9A09C701}"/>
              </a:ext>
            </a:extLst>
          </p:cNvPr>
          <p:cNvSpPr txBox="1"/>
          <p:nvPr/>
        </p:nvSpPr>
        <p:spPr>
          <a:xfrm>
            <a:off x="1405978" y="1012954"/>
            <a:ext cx="10774017" cy="2677656"/>
          </a:xfrm>
          <a:prstGeom prst="rect">
            <a:avLst/>
          </a:prstGeom>
          <a:noFill/>
        </p:spPr>
        <p:txBody>
          <a:bodyPr wrap="square" rtlCol="0">
            <a:spAutoFit/>
          </a:bodyPr>
          <a:lstStyle/>
          <a:p>
            <a:pPr marL="171450" indent="-171450">
              <a:buFont typeface="Arial" panose="020B0604020202020204" pitchFamily="34" charset="0"/>
              <a:buChar char="•"/>
            </a:pPr>
            <a:r>
              <a:rPr lang="en-US" sz="2800" dirty="0"/>
              <a:t>Suicide is a </a:t>
            </a:r>
            <a:r>
              <a:rPr lang="en-US" sz="2800" b="1" dirty="0"/>
              <a:t>global pandemic</a:t>
            </a:r>
          </a:p>
          <a:p>
            <a:pPr marL="171450" indent="-171450">
              <a:buFont typeface="Arial" panose="020B0604020202020204" pitchFamily="34" charset="0"/>
              <a:buChar char="•"/>
            </a:pPr>
            <a:r>
              <a:rPr lang="en-US" sz="2800" b="1" dirty="0"/>
              <a:t>#1 killer of teenage girls across the globe </a:t>
            </a:r>
            <a:r>
              <a:rPr lang="en-US" sz="2800" dirty="0"/>
              <a:t>– more than natural disasters, war, and homicide combined. </a:t>
            </a:r>
          </a:p>
          <a:p>
            <a:pPr marL="171450" indent="-171450">
              <a:buFont typeface="Arial" panose="020B0604020202020204" pitchFamily="34" charset="0"/>
              <a:buChar char="•"/>
            </a:pPr>
            <a:r>
              <a:rPr lang="en-US" sz="2800" dirty="0"/>
              <a:t>In the U.S. suicide death toll is </a:t>
            </a:r>
            <a:r>
              <a:rPr lang="en-US" sz="2800" b="1" dirty="0"/>
              <a:t>higher than car crashes</a:t>
            </a:r>
          </a:p>
          <a:p>
            <a:pPr marL="171450" indent="-171450">
              <a:buFont typeface="Arial" panose="020B0604020202020204" pitchFamily="34" charset="0"/>
              <a:buChar char="•"/>
            </a:pPr>
            <a:r>
              <a:rPr lang="en-US" sz="2800" dirty="0"/>
              <a:t>Columbia Suicide Rating Scale - </a:t>
            </a:r>
            <a:r>
              <a:rPr lang="en-US" sz="2800" b="1" dirty="0"/>
              <a:t>Asking the questions saves lives</a:t>
            </a:r>
            <a:r>
              <a:rPr lang="en-US" sz="2800" dirty="0"/>
              <a:t>, prevents violence, and criminality</a:t>
            </a:r>
          </a:p>
        </p:txBody>
      </p:sp>
      <p:sp>
        <p:nvSpPr>
          <p:cNvPr id="2" name="Title 1">
            <a:extLst>
              <a:ext uri="{FF2B5EF4-FFF2-40B4-BE49-F238E27FC236}">
                <a16:creationId xmlns:a16="http://schemas.microsoft.com/office/drawing/2014/main" id="{370326A2-5EEF-D457-6D83-09AB98386617}"/>
              </a:ext>
            </a:extLst>
          </p:cNvPr>
          <p:cNvSpPr>
            <a:spLocks noGrp="1"/>
          </p:cNvSpPr>
          <p:nvPr>
            <p:ph type="title"/>
          </p:nvPr>
        </p:nvSpPr>
        <p:spPr>
          <a:xfrm>
            <a:off x="1219200" y="113347"/>
            <a:ext cx="4179815" cy="709053"/>
          </a:xfrm>
        </p:spPr>
        <p:txBody>
          <a:bodyPr>
            <a:normAutofit/>
          </a:bodyPr>
          <a:lstStyle/>
          <a:p>
            <a:r>
              <a:rPr lang="en-US" sz="4000" dirty="0"/>
              <a:t>Some Statistics:</a:t>
            </a:r>
          </a:p>
        </p:txBody>
      </p:sp>
    </p:spTree>
    <p:extLst>
      <p:ext uri="{BB962C8B-B14F-4D97-AF65-F5344CB8AC3E}">
        <p14:creationId xmlns:p14="http://schemas.microsoft.com/office/powerpoint/2010/main" val="324600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1361-D8E8-49FE-BEE0-BC3D7135B565}"/>
              </a:ext>
            </a:extLst>
          </p:cNvPr>
          <p:cNvSpPr>
            <a:spLocks noGrp="1"/>
          </p:cNvSpPr>
          <p:nvPr>
            <p:ph type="title"/>
          </p:nvPr>
        </p:nvSpPr>
        <p:spPr/>
        <p:txBody>
          <a:bodyPr/>
          <a:lstStyle/>
          <a:p>
            <a:r>
              <a:rPr lang="en-US" dirty="0"/>
              <a:t>Curriculum Infusion Introduction</a:t>
            </a:r>
          </a:p>
        </p:txBody>
      </p:sp>
      <p:sp>
        <p:nvSpPr>
          <p:cNvPr id="4" name="Slide Number Placeholder 3">
            <a:extLst>
              <a:ext uri="{FF2B5EF4-FFF2-40B4-BE49-F238E27FC236}">
                <a16:creationId xmlns:a16="http://schemas.microsoft.com/office/drawing/2014/main" id="{0028D55C-797C-477D-8C28-CC2D3B367060}"/>
              </a:ext>
            </a:extLst>
          </p:cNvPr>
          <p:cNvSpPr>
            <a:spLocks noGrp="1"/>
          </p:cNvSpPr>
          <p:nvPr>
            <p:ph type="sldNum" sz="quarter" idx="12"/>
          </p:nvPr>
        </p:nvSpPr>
        <p:spPr/>
        <p:txBody>
          <a:bodyPr/>
          <a:lstStyle/>
          <a:p>
            <a:fld id="{6D486360-FF34-7B48-AD05-62F8407C4C7E}" type="slidenum">
              <a:rPr lang="en-US" smtClean="0"/>
              <a:t>2</a:t>
            </a:fld>
            <a:endParaRPr lang="en-US"/>
          </a:p>
        </p:txBody>
      </p:sp>
    </p:spTree>
    <p:extLst>
      <p:ext uri="{BB962C8B-B14F-4D97-AF65-F5344CB8AC3E}">
        <p14:creationId xmlns:p14="http://schemas.microsoft.com/office/powerpoint/2010/main" val="2550017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4641EC0E-1454-4CBD-8357-E635E9083D11}"/>
              </a:ext>
            </a:extLst>
          </p:cNvPr>
          <p:cNvSpPr>
            <a:spLocks noGrp="1"/>
          </p:cNvSpPr>
          <p:nvPr>
            <p:ph type="sldNum" sz="quarter" idx="12"/>
          </p:nvPr>
        </p:nvSpPr>
        <p:spPr>
          <a:xfrm>
            <a:off x="8610600" y="6194986"/>
            <a:ext cx="2743200" cy="365125"/>
          </a:xfrm>
        </p:spPr>
        <p:txBody>
          <a:bodyPr/>
          <a:lstStyle/>
          <a:p>
            <a:fld id="{6D486360-FF34-7B48-AD05-62F8407C4C7E}" type="slidenum">
              <a:rPr lang="en-US" smtClean="0"/>
              <a:t>20</a:t>
            </a:fld>
            <a:endParaRPr lang="en-US"/>
          </a:p>
        </p:txBody>
      </p:sp>
      <p:sp>
        <p:nvSpPr>
          <p:cNvPr id="3" name="TextBox 2">
            <a:extLst>
              <a:ext uri="{FF2B5EF4-FFF2-40B4-BE49-F238E27FC236}">
                <a16:creationId xmlns:a16="http://schemas.microsoft.com/office/drawing/2014/main" id="{3E88FBEA-1B08-9A0E-3497-F84E9A09C701}"/>
              </a:ext>
            </a:extLst>
          </p:cNvPr>
          <p:cNvSpPr txBox="1"/>
          <p:nvPr/>
        </p:nvSpPr>
        <p:spPr>
          <a:xfrm>
            <a:off x="1405978" y="1012954"/>
            <a:ext cx="10774017" cy="3970318"/>
          </a:xfrm>
          <a:prstGeom prst="rect">
            <a:avLst/>
          </a:prstGeom>
          <a:noFill/>
        </p:spPr>
        <p:txBody>
          <a:bodyPr wrap="square" rtlCol="0">
            <a:spAutoFit/>
          </a:bodyPr>
          <a:lstStyle/>
          <a:p>
            <a:pPr marL="171450" indent="-171450">
              <a:buFont typeface="Arial" panose="020B0604020202020204" pitchFamily="34" charset="0"/>
              <a:buChar char="•"/>
            </a:pPr>
            <a:r>
              <a:rPr lang="en-US" sz="2800" dirty="0"/>
              <a:t>Suicide is a </a:t>
            </a:r>
            <a:r>
              <a:rPr lang="en-US" sz="2800" b="1" dirty="0"/>
              <a:t>global pandemic</a:t>
            </a:r>
          </a:p>
          <a:p>
            <a:pPr marL="171450" indent="-171450">
              <a:buFont typeface="Arial" panose="020B0604020202020204" pitchFamily="34" charset="0"/>
              <a:buChar char="•"/>
            </a:pPr>
            <a:r>
              <a:rPr lang="en-US" sz="2800" b="1" dirty="0"/>
              <a:t>#1 killer of teenage girls across the globe </a:t>
            </a:r>
            <a:r>
              <a:rPr lang="en-US" sz="2800" dirty="0"/>
              <a:t>– more than natural disasters, war, and homicide combined. </a:t>
            </a:r>
          </a:p>
          <a:p>
            <a:pPr marL="171450" indent="-171450">
              <a:buFont typeface="Arial" panose="020B0604020202020204" pitchFamily="34" charset="0"/>
              <a:buChar char="•"/>
            </a:pPr>
            <a:r>
              <a:rPr lang="en-US" sz="2800" dirty="0"/>
              <a:t>In the U.S. suicide death toll is </a:t>
            </a:r>
            <a:r>
              <a:rPr lang="en-US" sz="2800" b="1" dirty="0"/>
              <a:t>higher than car crashes</a:t>
            </a:r>
          </a:p>
          <a:p>
            <a:pPr marL="171450" indent="-171450">
              <a:buFont typeface="Arial" panose="020B0604020202020204" pitchFamily="34" charset="0"/>
              <a:buChar char="•"/>
            </a:pPr>
            <a:r>
              <a:rPr lang="en-US" sz="2800" dirty="0"/>
              <a:t>Columbia Suicide Rating Scale - </a:t>
            </a:r>
            <a:r>
              <a:rPr lang="en-US" sz="2800" b="1" dirty="0"/>
              <a:t>Asking the questions saves lives</a:t>
            </a:r>
            <a:r>
              <a:rPr lang="en-US" sz="2800" dirty="0"/>
              <a:t>, prevents violence, and criminality</a:t>
            </a:r>
          </a:p>
          <a:p>
            <a:pPr marL="171450" lvl="0" indent="-171450">
              <a:buFont typeface="Arial" panose="020B0604020202020204" pitchFamily="34" charset="0"/>
              <a:buChar char="•"/>
              <a:defRPr/>
            </a:pPr>
            <a:r>
              <a:rPr lang="en-US" sz="2800" dirty="0"/>
              <a:t>Emergency room data suggests </a:t>
            </a:r>
            <a:r>
              <a:rPr lang="en-US" sz="2800" b="1" dirty="0"/>
              <a:t>more than 40% cross-utilization</a:t>
            </a:r>
            <a:r>
              <a:rPr lang="en-US" sz="2800" dirty="0"/>
              <a:t> between drug overdose-related emergencies and mental health-related emergencies such as depression and suicide.</a:t>
            </a:r>
          </a:p>
        </p:txBody>
      </p:sp>
      <p:sp>
        <p:nvSpPr>
          <p:cNvPr id="2" name="Title 1">
            <a:extLst>
              <a:ext uri="{FF2B5EF4-FFF2-40B4-BE49-F238E27FC236}">
                <a16:creationId xmlns:a16="http://schemas.microsoft.com/office/drawing/2014/main" id="{370326A2-5EEF-D457-6D83-09AB98386617}"/>
              </a:ext>
            </a:extLst>
          </p:cNvPr>
          <p:cNvSpPr>
            <a:spLocks noGrp="1"/>
          </p:cNvSpPr>
          <p:nvPr>
            <p:ph type="title"/>
          </p:nvPr>
        </p:nvSpPr>
        <p:spPr>
          <a:xfrm>
            <a:off x="1219200" y="113347"/>
            <a:ext cx="4179815" cy="709053"/>
          </a:xfrm>
        </p:spPr>
        <p:txBody>
          <a:bodyPr>
            <a:normAutofit/>
          </a:bodyPr>
          <a:lstStyle/>
          <a:p>
            <a:r>
              <a:rPr lang="en-US" sz="4000" dirty="0"/>
              <a:t>Some Statistics:</a:t>
            </a:r>
          </a:p>
        </p:txBody>
      </p:sp>
    </p:spTree>
    <p:extLst>
      <p:ext uri="{BB962C8B-B14F-4D97-AF65-F5344CB8AC3E}">
        <p14:creationId xmlns:p14="http://schemas.microsoft.com/office/powerpoint/2010/main" val="351899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4641EC0E-1454-4CBD-8357-E635E9083D11}"/>
              </a:ext>
            </a:extLst>
          </p:cNvPr>
          <p:cNvSpPr>
            <a:spLocks noGrp="1"/>
          </p:cNvSpPr>
          <p:nvPr>
            <p:ph type="sldNum" sz="quarter" idx="12"/>
          </p:nvPr>
        </p:nvSpPr>
        <p:spPr>
          <a:xfrm>
            <a:off x="8610600" y="6194986"/>
            <a:ext cx="2743200" cy="365125"/>
          </a:xfrm>
        </p:spPr>
        <p:txBody>
          <a:bodyPr/>
          <a:lstStyle/>
          <a:p>
            <a:fld id="{6D486360-FF34-7B48-AD05-62F8407C4C7E}" type="slidenum">
              <a:rPr lang="en-US" smtClean="0"/>
              <a:t>21</a:t>
            </a:fld>
            <a:endParaRPr lang="en-US"/>
          </a:p>
        </p:txBody>
      </p:sp>
      <p:sp>
        <p:nvSpPr>
          <p:cNvPr id="3" name="TextBox 2">
            <a:extLst>
              <a:ext uri="{FF2B5EF4-FFF2-40B4-BE49-F238E27FC236}">
                <a16:creationId xmlns:a16="http://schemas.microsoft.com/office/drawing/2014/main" id="{3E88FBEA-1B08-9A0E-3497-F84E9A09C701}"/>
              </a:ext>
            </a:extLst>
          </p:cNvPr>
          <p:cNvSpPr txBox="1"/>
          <p:nvPr/>
        </p:nvSpPr>
        <p:spPr>
          <a:xfrm>
            <a:off x="1405978" y="1012954"/>
            <a:ext cx="10774017" cy="4832092"/>
          </a:xfrm>
          <a:prstGeom prst="rect">
            <a:avLst/>
          </a:prstGeom>
          <a:noFill/>
        </p:spPr>
        <p:txBody>
          <a:bodyPr wrap="square" rtlCol="0">
            <a:spAutoFit/>
          </a:bodyPr>
          <a:lstStyle/>
          <a:p>
            <a:pPr marL="171450" indent="-171450">
              <a:buFont typeface="Arial" panose="020B0604020202020204" pitchFamily="34" charset="0"/>
              <a:buChar char="•"/>
            </a:pPr>
            <a:r>
              <a:rPr lang="en-US" sz="2800" dirty="0"/>
              <a:t>Suicide is a </a:t>
            </a:r>
            <a:r>
              <a:rPr lang="en-US" sz="2800" b="1" dirty="0"/>
              <a:t>global pandemic</a:t>
            </a:r>
          </a:p>
          <a:p>
            <a:pPr marL="171450" indent="-171450">
              <a:buFont typeface="Arial" panose="020B0604020202020204" pitchFamily="34" charset="0"/>
              <a:buChar char="•"/>
            </a:pPr>
            <a:r>
              <a:rPr lang="en-US" sz="2800" b="1" dirty="0"/>
              <a:t>#1 killer of teenage girls across the globe</a:t>
            </a:r>
            <a:r>
              <a:rPr lang="en-US" sz="2800" dirty="0"/>
              <a:t> – more than natural disasters, war, and homicide combined. </a:t>
            </a:r>
          </a:p>
          <a:p>
            <a:pPr marL="171450" indent="-171450">
              <a:buFont typeface="Arial" panose="020B0604020202020204" pitchFamily="34" charset="0"/>
              <a:buChar char="•"/>
            </a:pPr>
            <a:r>
              <a:rPr lang="en-US" sz="2800" dirty="0"/>
              <a:t>In the U.S. suicide death toll is </a:t>
            </a:r>
            <a:r>
              <a:rPr lang="en-US" sz="2800" b="1" dirty="0"/>
              <a:t>higher than car crashes</a:t>
            </a:r>
          </a:p>
          <a:p>
            <a:pPr marL="171450" indent="-171450">
              <a:buFont typeface="Arial" panose="020B0604020202020204" pitchFamily="34" charset="0"/>
              <a:buChar char="•"/>
            </a:pPr>
            <a:r>
              <a:rPr lang="en-US" sz="2800" dirty="0"/>
              <a:t>Columbia Suicide Rating Scale - </a:t>
            </a:r>
            <a:r>
              <a:rPr lang="en-US" sz="2800" b="1" dirty="0"/>
              <a:t>Asking the questions saves lives</a:t>
            </a:r>
            <a:r>
              <a:rPr lang="en-US" sz="2800" dirty="0"/>
              <a:t>, prevents violence, and criminality</a:t>
            </a:r>
          </a:p>
          <a:p>
            <a:pPr marL="171450" lvl="0" indent="-171450">
              <a:buFont typeface="Arial" panose="020B0604020202020204" pitchFamily="34" charset="0"/>
              <a:buChar char="•"/>
              <a:defRPr/>
            </a:pPr>
            <a:r>
              <a:rPr lang="en-US" sz="2800" dirty="0"/>
              <a:t>Emergency room data suggests </a:t>
            </a:r>
            <a:r>
              <a:rPr lang="en-US" sz="2800" b="1" dirty="0"/>
              <a:t>more than 40% cross-utilization </a:t>
            </a:r>
            <a:r>
              <a:rPr lang="en-US" sz="2800" dirty="0"/>
              <a:t>between drug overdose-related emergencies and mental health-related emergencies such as depression and suicide.</a:t>
            </a:r>
          </a:p>
          <a:p>
            <a:pPr marL="171450" indent="-171450">
              <a:buFont typeface="Arial" panose="020B0604020202020204" pitchFamily="34" charset="0"/>
              <a:buChar char="•"/>
            </a:pPr>
            <a:r>
              <a:rPr lang="en-US" sz="2800" dirty="0"/>
              <a:t>Removing the stigma helps to stop people from </a:t>
            </a:r>
            <a:r>
              <a:rPr lang="en-US" sz="2800" b="1" dirty="0"/>
              <a:t>suffering in silence </a:t>
            </a:r>
            <a:r>
              <a:rPr lang="en-US" sz="2800" dirty="0"/>
              <a:t>and </a:t>
            </a:r>
            <a:r>
              <a:rPr lang="en-US" sz="2800" b="1" dirty="0"/>
              <a:t>self-medicating</a:t>
            </a:r>
            <a:r>
              <a:rPr lang="en-US" sz="2800" dirty="0"/>
              <a:t> with drugs and alcohol </a:t>
            </a:r>
          </a:p>
        </p:txBody>
      </p:sp>
      <p:sp>
        <p:nvSpPr>
          <p:cNvPr id="2" name="Title 1">
            <a:extLst>
              <a:ext uri="{FF2B5EF4-FFF2-40B4-BE49-F238E27FC236}">
                <a16:creationId xmlns:a16="http://schemas.microsoft.com/office/drawing/2014/main" id="{370326A2-5EEF-D457-6D83-09AB98386617}"/>
              </a:ext>
            </a:extLst>
          </p:cNvPr>
          <p:cNvSpPr>
            <a:spLocks noGrp="1"/>
          </p:cNvSpPr>
          <p:nvPr>
            <p:ph type="title"/>
          </p:nvPr>
        </p:nvSpPr>
        <p:spPr>
          <a:xfrm>
            <a:off x="1219200" y="113347"/>
            <a:ext cx="4179815" cy="709053"/>
          </a:xfrm>
        </p:spPr>
        <p:txBody>
          <a:bodyPr>
            <a:normAutofit/>
          </a:bodyPr>
          <a:lstStyle/>
          <a:p>
            <a:r>
              <a:rPr lang="en-US" sz="4000" dirty="0"/>
              <a:t>Some Statistics:</a:t>
            </a:r>
          </a:p>
        </p:txBody>
      </p:sp>
    </p:spTree>
    <p:extLst>
      <p:ext uri="{BB962C8B-B14F-4D97-AF65-F5344CB8AC3E}">
        <p14:creationId xmlns:p14="http://schemas.microsoft.com/office/powerpoint/2010/main" val="423320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7889"/>
            <a:ext cx="11224592" cy="6765234"/>
          </a:xfrm>
        </p:spPr>
        <p:txBody>
          <a:bodyPr>
            <a:normAutofit/>
          </a:bodyPr>
          <a:lstStyle/>
          <a:p>
            <a:pPr marL="0" indent="0" algn="ctr">
              <a:buNone/>
            </a:pPr>
            <a:r>
              <a:rPr lang="en-US" sz="8800" dirty="0"/>
              <a:t>Sudden </a:t>
            </a:r>
            <a:r>
              <a:rPr lang="en-US" sz="8800" dirty="0">
                <a:solidFill>
                  <a:srgbClr val="F58E3F"/>
                </a:solidFill>
              </a:rPr>
              <a:t>changes</a:t>
            </a:r>
            <a:r>
              <a:rPr lang="en-US" sz="8800" dirty="0"/>
              <a:t> </a:t>
            </a:r>
          </a:p>
          <a:p>
            <a:pPr marL="0" indent="0" algn="ctr">
              <a:buNone/>
            </a:pPr>
            <a:r>
              <a:rPr lang="en-US" sz="8800" dirty="0"/>
              <a:t>in </a:t>
            </a:r>
            <a:r>
              <a:rPr lang="en-US" sz="8800" dirty="0">
                <a:solidFill>
                  <a:srgbClr val="F58E3F"/>
                </a:solidFill>
              </a:rPr>
              <a:t>behavior</a:t>
            </a:r>
            <a:r>
              <a:rPr lang="en-US" sz="8800" dirty="0"/>
              <a:t> </a:t>
            </a:r>
          </a:p>
          <a:p>
            <a:pPr marL="0" indent="0" algn="ctr">
              <a:buNone/>
            </a:pPr>
            <a:r>
              <a:rPr lang="en-US" sz="8800" dirty="0"/>
              <a:t>is a key identifier </a:t>
            </a:r>
          </a:p>
          <a:p>
            <a:pPr marL="0" indent="0" algn="ctr">
              <a:buNone/>
            </a:pPr>
            <a:r>
              <a:rPr lang="en-US" sz="8800" dirty="0"/>
              <a:t>that someone may be at </a:t>
            </a:r>
            <a:r>
              <a:rPr lang="en-US" sz="8800" dirty="0">
                <a:solidFill>
                  <a:srgbClr val="F58E3F"/>
                </a:solidFill>
              </a:rPr>
              <a:t>risk of suicide</a:t>
            </a:r>
            <a:r>
              <a:rPr lang="en-US" sz="8800" dirty="0"/>
              <a:t> </a:t>
            </a:r>
          </a:p>
        </p:txBody>
      </p:sp>
      <p:sp>
        <p:nvSpPr>
          <p:cNvPr id="4" name="Slide Number Placeholder 3"/>
          <p:cNvSpPr>
            <a:spLocks noGrp="1"/>
          </p:cNvSpPr>
          <p:nvPr>
            <p:ph type="sldNum" sz="quarter" idx="12"/>
          </p:nvPr>
        </p:nvSpPr>
        <p:spPr/>
        <p:txBody>
          <a:bodyPr/>
          <a:lstStyle/>
          <a:p>
            <a:fld id="{6D486360-FF34-7B48-AD05-62F8407C4C7E}" type="slidenum">
              <a:rPr lang="en-US" smtClean="0"/>
              <a:t>22</a:t>
            </a:fld>
            <a:endParaRPr lang="en-US" dirty="0"/>
          </a:p>
        </p:txBody>
      </p:sp>
    </p:spTree>
    <p:extLst>
      <p:ext uri="{BB962C8B-B14F-4D97-AF65-F5344CB8AC3E}">
        <p14:creationId xmlns:p14="http://schemas.microsoft.com/office/powerpoint/2010/main" val="3040267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12B13C-A942-AC69-77D1-23E64B3A6266}"/>
              </a:ext>
            </a:extLst>
          </p:cNvPr>
          <p:cNvSpPr>
            <a:spLocks noGrp="1"/>
          </p:cNvSpPr>
          <p:nvPr>
            <p:ph type="sldNum" sz="quarter" idx="12"/>
          </p:nvPr>
        </p:nvSpPr>
        <p:spPr/>
        <p:txBody>
          <a:bodyPr/>
          <a:lstStyle/>
          <a:p>
            <a:fld id="{6D486360-FF34-7B48-AD05-62F8407C4C7E}" type="slidenum">
              <a:rPr lang="en-US" smtClean="0"/>
              <a:t>23</a:t>
            </a:fld>
            <a:endParaRPr lang="en-US"/>
          </a:p>
        </p:txBody>
      </p:sp>
      <p:sp>
        <p:nvSpPr>
          <p:cNvPr id="3" name="TextBox 2">
            <a:extLst>
              <a:ext uri="{FF2B5EF4-FFF2-40B4-BE49-F238E27FC236}">
                <a16:creationId xmlns:a16="http://schemas.microsoft.com/office/drawing/2014/main" id="{3E88FBEA-1B08-9A0E-3497-F84E9A09C701}"/>
              </a:ext>
            </a:extLst>
          </p:cNvPr>
          <p:cNvSpPr txBox="1"/>
          <p:nvPr/>
        </p:nvSpPr>
        <p:spPr>
          <a:xfrm>
            <a:off x="1219200" y="1438604"/>
            <a:ext cx="10774017" cy="3970318"/>
          </a:xfrm>
          <a:prstGeom prst="rect">
            <a:avLst/>
          </a:prstGeom>
          <a:noFill/>
        </p:spPr>
        <p:txBody>
          <a:bodyPr wrap="square" rtlCol="0">
            <a:spAutoFit/>
          </a:bodyPr>
          <a:lstStyle/>
          <a:p>
            <a:r>
              <a:rPr lang="en-US" sz="8000" dirty="0">
                <a:solidFill>
                  <a:srgbClr val="F58E3F"/>
                </a:solidFill>
              </a:rPr>
              <a:t>What are “</a:t>
            </a:r>
            <a:r>
              <a:rPr lang="en-US" sz="8000" dirty="0">
                <a:solidFill>
                  <a:srgbClr val="FF0000"/>
                </a:solidFill>
              </a:rPr>
              <a:t>risk”</a:t>
            </a:r>
            <a:r>
              <a:rPr lang="en-US" sz="8000" dirty="0">
                <a:solidFill>
                  <a:schemeClr val="tx1">
                    <a:lumMod val="50000"/>
                    <a:lumOff val="50000"/>
                  </a:schemeClr>
                </a:solidFill>
              </a:rPr>
              <a:t> factors…</a:t>
            </a:r>
          </a:p>
          <a:p>
            <a:endParaRPr lang="en-US" sz="1200" dirty="0">
              <a:solidFill>
                <a:schemeClr val="tx1">
                  <a:lumMod val="50000"/>
                  <a:lumOff val="50000"/>
                </a:schemeClr>
              </a:solidFill>
            </a:endParaRPr>
          </a:p>
          <a:p>
            <a:r>
              <a:rPr lang="en-US" sz="8000" dirty="0">
                <a:solidFill>
                  <a:srgbClr val="F58E3F"/>
                </a:solidFill>
              </a:rPr>
              <a:t>What are </a:t>
            </a:r>
            <a:r>
              <a:rPr lang="en-US" sz="8000" dirty="0"/>
              <a:t>considered </a:t>
            </a:r>
            <a:r>
              <a:rPr lang="en-US" sz="8000" dirty="0">
                <a:solidFill>
                  <a:schemeClr val="tx1">
                    <a:lumMod val="50000"/>
                    <a:lumOff val="50000"/>
                  </a:schemeClr>
                </a:solidFill>
              </a:rPr>
              <a:t>the </a:t>
            </a:r>
            <a:r>
              <a:rPr lang="en-US" sz="8000" dirty="0">
                <a:solidFill>
                  <a:srgbClr val="FF0000"/>
                </a:solidFill>
              </a:rPr>
              <a:t>“drivers” </a:t>
            </a:r>
            <a:r>
              <a:rPr lang="en-US" sz="8000" dirty="0">
                <a:solidFill>
                  <a:srgbClr val="F58E3F"/>
                </a:solidFill>
              </a:rPr>
              <a:t>to suicide</a:t>
            </a:r>
            <a:r>
              <a:rPr lang="en-US" sz="8000" dirty="0">
                <a:solidFill>
                  <a:schemeClr val="tx1">
                    <a:lumMod val="50000"/>
                    <a:lumOff val="50000"/>
                  </a:schemeClr>
                </a:solidFill>
              </a:rPr>
              <a:t>? </a:t>
            </a:r>
          </a:p>
        </p:txBody>
      </p:sp>
      <p:sp>
        <p:nvSpPr>
          <p:cNvPr id="2" name="Title 1">
            <a:extLst>
              <a:ext uri="{FF2B5EF4-FFF2-40B4-BE49-F238E27FC236}">
                <a16:creationId xmlns:a16="http://schemas.microsoft.com/office/drawing/2014/main" id="{370326A2-5EEF-D457-6D83-09AB98386617}"/>
              </a:ext>
            </a:extLst>
          </p:cNvPr>
          <p:cNvSpPr>
            <a:spLocks noGrp="1"/>
          </p:cNvSpPr>
          <p:nvPr>
            <p:ph type="title"/>
          </p:nvPr>
        </p:nvSpPr>
        <p:spPr>
          <a:xfrm>
            <a:off x="1219200" y="113347"/>
            <a:ext cx="4179815" cy="709053"/>
          </a:xfrm>
        </p:spPr>
        <p:txBody>
          <a:bodyPr>
            <a:normAutofit/>
          </a:bodyPr>
          <a:lstStyle/>
          <a:p>
            <a:r>
              <a:rPr lang="en-US" sz="4000" dirty="0"/>
              <a:t>Discussion</a:t>
            </a:r>
          </a:p>
        </p:txBody>
      </p:sp>
    </p:spTree>
    <p:extLst>
      <p:ext uri="{BB962C8B-B14F-4D97-AF65-F5344CB8AC3E}">
        <p14:creationId xmlns:p14="http://schemas.microsoft.com/office/powerpoint/2010/main" val="663837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712B13C-A942-AC69-77D1-23E64B3A6266}"/>
              </a:ext>
            </a:extLst>
          </p:cNvPr>
          <p:cNvSpPr>
            <a:spLocks noGrp="1"/>
          </p:cNvSpPr>
          <p:nvPr>
            <p:ph type="sldNum" sz="quarter" idx="12"/>
          </p:nvPr>
        </p:nvSpPr>
        <p:spPr/>
        <p:txBody>
          <a:bodyPr/>
          <a:lstStyle/>
          <a:p>
            <a:fld id="{6D486360-FF34-7B48-AD05-62F8407C4C7E}" type="slidenum">
              <a:rPr lang="en-US" smtClean="0"/>
              <a:t>24</a:t>
            </a:fld>
            <a:endParaRPr lang="en-US"/>
          </a:p>
        </p:txBody>
      </p:sp>
      <p:sp>
        <p:nvSpPr>
          <p:cNvPr id="3" name="TextBox 2">
            <a:extLst>
              <a:ext uri="{FF2B5EF4-FFF2-40B4-BE49-F238E27FC236}">
                <a16:creationId xmlns:a16="http://schemas.microsoft.com/office/drawing/2014/main" id="{3E88FBEA-1B08-9A0E-3497-F84E9A09C701}"/>
              </a:ext>
            </a:extLst>
          </p:cNvPr>
          <p:cNvSpPr txBox="1"/>
          <p:nvPr/>
        </p:nvSpPr>
        <p:spPr>
          <a:xfrm>
            <a:off x="1219200" y="1438604"/>
            <a:ext cx="10774017" cy="5016758"/>
          </a:xfrm>
          <a:prstGeom prst="rect">
            <a:avLst/>
          </a:prstGeom>
          <a:noFill/>
        </p:spPr>
        <p:txBody>
          <a:bodyPr wrap="square" rtlCol="0">
            <a:spAutoFit/>
          </a:bodyPr>
          <a:lstStyle/>
          <a:p>
            <a:r>
              <a:rPr lang="en-US" sz="8000" dirty="0">
                <a:solidFill>
                  <a:srgbClr val="F58E3F"/>
                </a:solidFill>
              </a:rPr>
              <a:t>But if there are factors that create “</a:t>
            </a:r>
            <a:r>
              <a:rPr lang="en-US" sz="8000" dirty="0">
                <a:solidFill>
                  <a:srgbClr val="FF0000"/>
                </a:solidFill>
              </a:rPr>
              <a:t>risk”</a:t>
            </a:r>
            <a:r>
              <a:rPr lang="en-US" sz="8000" dirty="0">
                <a:solidFill>
                  <a:schemeClr val="tx1">
                    <a:lumMod val="50000"/>
                    <a:lumOff val="50000"/>
                  </a:schemeClr>
                </a:solidFill>
              </a:rPr>
              <a:t> are there also factors that diminish risk? </a:t>
            </a:r>
          </a:p>
        </p:txBody>
      </p:sp>
      <p:sp>
        <p:nvSpPr>
          <p:cNvPr id="2" name="Title 1">
            <a:extLst>
              <a:ext uri="{FF2B5EF4-FFF2-40B4-BE49-F238E27FC236}">
                <a16:creationId xmlns:a16="http://schemas.microsoft.com/office/drawing/2014/main" id="{370326A2-5EEF-D457-6D83-09AB98386617}"/>
              </a:ext>
            </a:extLst>
          </p:cNvPr>
          <p:cNvSpPr>
            <a:spLocks noGrp="1"/>
          </p:cNvSpPr>
          <p:nvPr>
            <p:ph type="title"/>
          </p:nvPr>
        </p:nvSpPr>
        <p:spPr>
          <a:xfrm>
            <a:off x="1219200" y="113347"/>
            <a:ext cx="4179815" cy="709053"/>
          </a:xfrm>
        </p:spPr>
        <p:txBody>
          <a:bodyPr>
            <a:normAutofit/>
          </a:bodyPr>
          <a:lstStyle/>
          <a:p>
            <a:r>
              <a:rPr lang="en-US" sz="4000" dirty="0"/>
              <a:t>Discussion</a:t>
            </a:r>
          </a:p>
        </p:txBody>
      </p:sp>
    </p:spTree>
    <p:extLst>
      <p:ext uri="{BB962C8B-B14F-4D97-AF65-F5344CB8AC3E}">
        <p14:creationId xmlns:p14="http://schemas.microsoft.com/office/powerpoint/2010/main" val="250956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6C998B-5B8E-F713-6CA7-8A403DBE38CE}"/>
              </a:ext>
            </a:extLst>
          </p:cNvPr>
          <p:cNvSpPr>
            <a:spLocks noGrp="1"/>
          </p:cNvSpPr>
          <p:nvPr>
            <p:ph type="sldNum" sz="quarter" idx="12"/>
          </p:nvPr>
        </p:nvSpPr>
        <p:spPr/>
        <p:txBody>
          <a:bodyPr/>
          <a:lstStyle/>
          <a:p>
            <a:fld id="{6D486360-FF34-7B48-AD05-62F8407C4C7E}" type="slidenum">
              <a:rPr lang="en-US" smtClean="0"/>
              <a:pPr/>
              <a:t>25</a:t>
            </a:fld>
            <a:endParaRPr lang="en-US"/>
          </a:p>
        </p:txBody>
      </p:sp>
      <p:sp>
        <p:nvSpPr>
          <p:cNvPr id="4" name="Title 3">
            <a:extLst>
              <a:ext uri="{FF2B5EF4-FFF2-40B4-BE49-F238E27FC236}">
                <a16:creationId xmlns:a16="http://schemas.microsoft.com/office/drawing/2014/main" id="{413C7D1D-BA9B-458B-ABFF-3B0ACC0EDBE7}"/>
              </a:ext>
            </a:extLst>
          </p:cNvPr>
          <p:cNvSpPr>
            <a:spLocks noGrp="1"/>
          </p:cNvSpPr>
          <p:nvPr>
            <p:ph type="title"/>
          </p:nvPr>
        </p:nvSpPr>
        <p:spPr/>
        <p:txBody>
          <a:bodyPr>
            <a:normAutofit fontScale="90000"/>
          </a:bodyPr>
          <a:lstStyle/>
          <a:p>
            <a:r>
              <a:rPr lang="en-US" dirty="0"/>
              <a:t>Risk and Protective Factors for Suicide</a:t>
            </a:r>
          </a:p>
        </p:txBody>
      </p:sp>
      <p:pic>
        <p:nvPicPr>
          <p:cNvPr id="6" name="Picture 5" descr="Graphical user interface, text, website&#10;&#10;Description automatically generated">
            <a:extLst>
              <a:ext uri="{FF2B5EF4-FFF2-40B4-BE49-F238E27FC236}">
                <a16:creationId xmlns:a16="http://schemas.microsoft.com/office/drawing/2014/main" id="{2BF9608F-006E-DF08-9DFB-2C7CB2DD59D2}"/>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707543" y="2541"/>
            <a:ext cx="10999304" cy="6855459"/>
          </a:xfrm>
          <a:prstGeom prst="rect">
            <a:avLst/>
          </a:prstGeom>
        </p:spPr>
      </p:pic>
    </p:spTree>
    <p:extLst>
      <p:ext uri="{BB962C8B-B14F-4D97-AF65-F5344CB8AC3E}">
        <p14:creationId xmlns:p14="http://schemas.microsoft.com/office/powerpoint/2010/main" val="1317054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80D-0383-4C82-8FA7-29BCCBAF3450}"/>
              </a:ext>
            </a:extLst>
          </p:cNvPr>
          <p:cNvSpPr>
            <a:spLocks noGrp="1"/>
          </p:cNvSpPr>
          <p:nvPr>
            <p:ph type="title"/>
          </p:nvPr>
        </p:nvSpPr>
        <p:spPr/>
        <p:txBody>
          <a:bodyPr/>
          <a:lstStyle/>
          <a:p>
            <a:pPr algn="ctr"/>
            <a:r>
              <a:rPr lang="en-US" dirty="0"/>
              <a:t>What was missing?</a:t>
            </a:r>
            <a:br>
              <a:rPr lang="en-US" dirty="0"/>
            </a:br>
            <a:br>
              <a:rPr lang="en-US" dirty="0"/>
            </a:br>
            <a:endParaRPr lang="en-US" dirty="0"/>
          </a:p>
        </p:txBody>
      </p:sp>
      <p:sp>
        <p:nvSpPr>
          <p:cNvPr id="4" name="Slide Number Placeholder 3">
            <a:extLst>
              <a:ext uri="{FF2B5EF4-FFF2-40B4-BE49-F238E27FC236}">
                <a16:creationId xmlns:a16="http://schemas.microsoft.com/office/drawing/2014/main" id="{CCFE8632-CBA2-4206-866F-917334C98C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705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80D-0383-4C82-8FA7-29BCCBAF3450}"/>
              </a:ext>
            </a:extLst>
          </p:cNvPr>
          <p:cNvSpPr>
            <a:spLocks noGrp="1"/>
          </p:cNvSpPr>
          <p:nvPr>
            <p:ph type="title"/>
          </p:nvPr>
        </p:nvSpPr>
        <p:spPr/>
        <p:txBody>
          <a:bodyPr/>
          <a:lstStyle/>
          <a:p>
            <a:pPr algn="ctr"/>
            <a:r>
              <a:rPr lang="en-US" dirty="0"/>
              <a:t>What was missing?</a:t>
            </a:r>
            <a:br>
              <a:rPr lang="en-US" dirty="0"/>
            </a:br>
            <a:r>
              <a:rPr lang="en-US" sz="6000" dirty="0">
                <a:solidFill>
                  <a:schemeClr val="accent2"/>
                </a:solidFill>
              </a:rPr>
              <a:t>Substance Use </a:t>
            </a:r>
            <a:r>
              <a:rPr lang="en-US" sz="6000" dirty="0"/>
              <a:t>and Suicide</a:t>
            </a:r>
            <a:endParaRPr lang="en-US" dirty="0"/>
          </a:p>
        </p:txBody>
      </p:sp>
      <p:sp>
        <p:nvSpPr>
          <p:cNvPr id="4" name="Slide Number Placeholder 3">
            <a:extLst>
              <a:ext uri="{FF2B5EF4-FFF2-40B4-BE49-F238E27FC236}">
                <a16:creationId xmlns:a16="http://schemas.microsoft.com/office/drawing/2014/main" id="{CCFE8632-CBA2-4206-866F-917334C98C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613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1029-894B-6952-FCC1-716FC9A64D46}"/>
              </a:ext>
            </a:extLst>
          </p:cNvPr>
          <p:cNvSpPr>
            <a:spLocks noGrp="1"/>
          </p:cNvSpPr>
          <p:nvPr>
            <p:ph type="title"/>
          </p:nvPr>
        </p:nvSpPr>
        <p:spPr>
          <a:xfrm>
            <a:off x="900829" y="162236"/>
            <a:ext cx="10091084" cy="709053"/>
          </a:xfrm>
        </p:spPr>
        <p:txBody>
          <a:bodyPr>
            <a:normAutofit/>
          </a:bodyPr>
          <a:lstStyle/>
          <a:p>
            <a:pPr algn="ctr"/>
            <a:r>
              <a:rPr lang="en-US" sz="4000" dirty="0">
                <a:solidFill>
                  <a:schemeClr val="accent2"/>
                </a:solidFill>
              </a:rPr>
              <a:t>Substance Use </a:t>
            </a:r>
            <a:r>
              <a:rPr lang="en-US" sz="4000" dirty="0"/>
              <a:t>and Suicide</a:t>
            </a:r>
          </a:p>
        </p:txBody>
      </p:sp>
      <p:sp>
        <p:nvSpPr>
          <p:cNvPr id="4" name="TextBox 3">
            <a:extLst>
              <a:ext uri="{FF2B5EF4-FFF2-40B4-BE49-F238E27FC236}">
                <a16:creationId xmlns:a16="http://schemas.microsoft.com/office/drawing/2014/main" id="{4515D3B6-6059-F635-9445-DED257992147}"/>
              </a:ext>
            </a:extLst>
          </p:cNvPr>
          <p:cNvSpPr txBox="1"/>
          <p:nvPr/>
        </p:nvSpPr>
        <p:spPr>
          <a:xfrm>
            <a:off x="1104090" y="1076904"/>
            <a:ext cx="11087910" cy="4524315"/>
          </a:xfrm>
          <a:prstGeom prst="rect">
            <a:avLst/>
          </a:prstGeom>
          <a:noFill/>
        </p:spPr>
        <p:txBody>
          <a:bodyPr wrap="square">
            <a:spAutoFit/>
          </a:bodyPr>
          <a:lstStyle/>
          <a:p>
            <a:r>
              <a:rPr lang="en-US" sz="2400" b="1" dirty="0">
                <a:solidFill>
                  <a:schemeClr val="tx1">
                    <a:lumMod val="50000"/>
                    <a:lumOff val="50000"/>
                  </a:schemeClr>
                </a:solidFill>
                <a:effectLst/>
              </a:rPr>
              <a:t>Deaths by SUICIDE. </a:t>
            </a:r>
            <a:r>
              <a:rPr lang="en-US" sz="2400" dirty="0">
                <a:solidFill>
                  <a:schemeClr val="tx1">
                    <a:lumMod val="50000"/>
                    <a:lumOff val="50000"/>
                  </a:schemeClr>
                </a:solidFill>
                <a:effectLst/>
              </a:rPr>
              <a:t>In 2020, 18 states had higher suicide death rates compared with 2019, including seven states with statistically significant increases.</a:t>
            </a:r>
          </a:p>
          <a:p>
            <a:endParaRPr lang="en-US" sz="2400" dirty="0">
              <a:solidFill>
                <a:schemeClr val="tx1">
                  <a:lumMod val="50000"/>
                  <a:lumOff val="50000"/>
                </a:schemeClr>
              </a:solidFill>
              <a:effectLst/>
            </a:endParaRPr>
          </a:p>
          <a:p>
            <a:r>
              <a:rPr lang="en-US" sz="2400" b="1" dirty="0">
                <a:solidFill>
                  <a:schemeClr val="tx1">
                    <a:lumMod val="50000"/>
                    <a:lumOff val="50000"/>
                  </a:schemeClr>
                </a:solidFill>
                <a:effectLst/>
              </a:rPr>
              <a:t>ALCOHOL-induced deaths. </a:t>
            </a:r>
            <a:r>
              <a:rPr lang="en-US" sz="2400" dirty="0">
                <a:solidFill>
                  <a:schemeClr val="tx1">
                    <a:lumMod val="50000"/>
                    <a:lumOff val="50000"/>
                  </a:schemeClr>
                </a:solidFill>
                <a:effectLst/>
              </a:rPr>
              <a:t>In 2020, every state and the District of Columbia had higher alcohol death rates compared with 2019. </a:t>
            </a:r>
          </a:p>
          <a:p>
            <a:endParaRPr lang="en-US" sz="2400" dirty="0">
              <a:solidFill>
                <a:schemeClr val="tx1">
                  <a:lumMod val="50000"/>
                  <a:lumOff val="50000"/>
                </a:schemeClr>
              </a:solidFill>
              <a:effectLst/>
            </a:endParaRPr>
          </a:p>
          <a:p>
            <a:r>
              <a:rPr lang="en-US" sz="2400" b="1" dirty="0">
                <a:solidFill>
                  <a:schemeClr val="tx1">
                    <a:lumMod val="50000"/>
                    <a:lumOff val="50000"/>
                  </a:schemeClr>
                </a:solidFill>
              </a:rPr>
              <a:t>DRUG-induced deaths. </a:t>
            </a:r>
            <a:r>
              <a:rPr lang="en-US" sz="2400" dirty="0">
                <a:solidFill>
                  <a:schemeClr val="tx1">
                    <a:lumMod val="50000"/>
                    <a:lumOff val="50000"/>
                  </a:schemeClr>
                </a:solidFill>
              </a:rPr>
              <a:t>In 2020, 47 states plus the District of Columbia had higher drug-induced drug rates compared with 2019. </a:t>
            </a:r>
          </a:p>
          <a:p>
            <a:endParaRPr lang="en-US" sz="2400" dirty="0">
              <a:solidFill>
                <a:schemeClr val="tx1">
                  <a:lumMod val="50000"/>
                  <a:lumOff val="50000"/>
                </a:schemeClr>
              </a:solidFill>
            </a:endParaRPr>
          </a:p>
          <a:p>
            <a:r>
              <a:rPr lang="en-US" sz="2400" b="1" dirty="0">
                <a:solidFill>
                  <a:schemeClr val="tx1">
                    <a:lumMod val="50000"/>
                    <a:lumOff val="50000"/>
                  </a:schemeClr>
                </a:solidFill>
                <a:effectLst/>
              </a:rPr>
              <a:t>Deaths from ALCOHOL, DRUGS, </a:t>
            </a:r>
            <a:r>
              <a:rPr lang="en-US" sz="2400" b="1" dirty="0">
                <a:solidFill>
                  <a:schemeClr val="tx1">
                    <a:lumMod val="50000"/>
                    <a:lumOff val="50000"/>
                  </a:schemeClr>
                </a:solidFill>
              </a:rPr>
              <a:t>and </a:t>
            </a:r>
            <a:r>
              <a:rPr lang="en-US" sz="2400" b="1" dirty="0">
                <a:solidFill>
                  <a:schemeClr val="tx1">
                    <a:lumMod val="50000"/>
                    <a:lumOff val="50000"/>
                  </a:schemeClr>
                </a:solidFill>
                <a:effectLst/>
              </a:rPr>
              <a:t>SUICIDE. </a:t>
            </a:r>
            <a:r>
              <a:rPr lang="en-US" sz="2400" dirty="0">
                <a:solidFill>
                  <a:schemeClr val="tx1">
                    <a:lumMod val="50000"/>
                    <a:lumOff val="50000"/>
                  </a:schemeClr>
                </a:solidFill>
                <a:effectLst/>
              </a:rPr>
              <a:t>In 2020, 49 states and the District of Columbia saw higher rates of death from alcohol, drugs, and suicide combined compared with 2019. </a:t>
            </a:r>
            <a:endParaRPr lang="en-US" sz="2800" dirty="0">
              <a:effectLst/>
            </a:endParaRPr>
          </a:p>
        </p:txBody>
      </p:sp>
      <p:sp>
        <p:nvSpPr>
          <p:cNvPr id="3" name="Slide Number Placeholder 2">
            <a:extLst>
              <a:ext uri="{FF2B5EF4-FFF2-40B4-BE49-F238E27FC236}">
                <a16:creationId xmlns:a16="http://schemas.microsoft.com/office/drawing/2014/main" id="{0FE437FB-BDC3-0F53-FA41-0A79F940CD3E}"/>
              </a:ext>
            </a:extLst>
          </p:cNvPr>
          <p:cNvSpPr>
            <a:spLocks noGrp="1"/>
          </p:cNvSpPr>
          <p:nvPr>
            <p:ph type="sldNum" sz="quarter" idx="12"/>
          </p:nvPr>
        </p:nvSpPr>
        <p:spPr/>
        <p:txBody>
          <a:bodyPr/>
          <a:lstStyle/>
          <a:p>
            <a:fld id="{6D486360-FF34-7B48-AD05-62F8407C4C7E}" type="slidenum">
              <a:rPr lang="en-US" smtClean="0"/>
              <a:t>28</a:t>
            </a:fld>
            <a:endParaRPr lang="en-US"/>
          </a:p>
        </p:txBody>
      </p:sp>
    </p:spTree>
    <p:extLst>
      <p:ext uri="{BB962C8B-B14F-4D97-AF65-F5344CB8AC3E}">
        <p14:creationId xmlns:p14="http://schemas.microsoft.com/office/powerpoint/2010/main" val="52260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02431C-7589-D7E1-D149-9F6F8778CDE4}"/>
              </a:ext>
            </a:extLst>
          </p:cNvPr>
          <p:cNvSpPr>
            <a:spLocks noGrp="1"/>
          </p:cNvSpPr>
          <p:nvPr>
            <p:ph type="sldNum" sz="quarter" idx="12"/>
          </p:nvPr>
        </p:nvSpPr>
        <p:spPr/>
        <p:txBody>
          <a:bodyPr/>
          <a:lstStyle/>
          <a:p>
            <a:fld id="{6D486360-FF34-7B48-AD05-62F8407C4C7E}" type="slidenum">
              <a:rPr lang="en-US" smtClean="0"/>
              <a:t>29</a:t>
            </a:fld>
            <a:endParaRPr lang="en-US"/>
          </a:p>
        </p:txBody>
      </p:sp>
      <p:sp>
        <p:nvSpPr>
          <p:cNvPr id="4" name="TextBox 3">
            <a:extLst>
              <a:ext uri="{FF2B5EF4-FFF2-40B4-BE49-F238E27FC236}">
                <a16:creationId xmlns:a16="http://schemas.microsoft.com/office/drawing/2014/main" id="{4515D3B6-6059-F635-9445-DED257992147}"/>
              </a:ext>
            </a:extLst>
          </p:cNvPr>
          <p:cNvSpPr txBox="1"/>
          <p:nvPr/>
        </p:nvSpPr>
        <p:spPr>
          <a:xfrm>
            <a:off x="1041400" y="988200"/>
            <a:ext cx="11150600" cy="5616922"/>
          </a:xfrm>
          <a:prstGeom prst="rect">
            <a:avLst/>
          </a:prstGeom>
          <a:noFill/>
        </p:spPr>
        <p:txBody>
          <a:bodyPr wrap="square">
            <a:spAutoFit/>
          </a:bodyPr>
          <a:lstStyle/>
          <a:p>
            <a:pPr marL="342900" indent="-342900">
              <a:buFont typeface="Arial" panose="020B0604020202020204" pitchFamily="34" charset="0"/>
              <a:buChar char="•"/>
            </a:pPr>
            <a:r>
              <a:rPr lang="en-US" sz="3200" dirty="0">
                <a:solidFill>
                  <a:schemeClr val="bg1">
                    <a:lumMod val="50000"/>
                  </a:schemeClr>
                </a:solidFill>
              </a:rPr>
              <a:t>Over </a:t>
            </a:r>
            <a:r>
              <a:rPr lang="en-US" sz="3200" b="1" dirty="0">
                <a:solidFill>
                  <a:srgbClr val="ED7D31"/>
                </a:solidFill>
              </a:rPr>
              <a:t>50%</a:t>
            </a:r>
            <a:r>
              <a:rPr lang="en-US" sz="3200" dirty="0">
                <a:solidFill>
                  <a:schemeClr val="bg1">
                    <a:lumMod val="50000"/>
                  </a:schemeClr>
                </a:solidFill>
              </a:rPr>
              <a:t> of suicides associated with dependence on drugs/alcohol</a:t>
            </a:r>
          </a:p>
          <a:p>
            <a:pPr marL="342900" indent="-342900">
              <a:buFont typeface="Arial" panose="020B0604020202020204" pitchFamily="34" charset="0"/>
              <a:buChar char="•"/>
            </a:pPr>
            <a:r>
              <a:rPr lang="en-US" sz="3200" dirty="0">
                <a:solidFill>
                  <a:schemeClr val="bg1">
                    <a:lumMod val="50000"/>
                  </a:schemeClr>
                </a:solidFill>
              </a:rPr>
              <a:t>At least </a:t>
            </a:r>
            <a:r>
              <a:rPr lang="en-US" sz="3200" b="1" dirty="0">
                <a:solidFill>
                  <a:srgbClr val="ED7D31"/>
                </a:solidFill>
              </a:rPr>
              <a:t>25%</a:t>
            </a:r>
            <a:r>
              <a:rPr lang="en-US" sz="3200" dirty="0">
                <a:solidFill>
                  <a:schemeClr val="bg1">
                    <a:lumMod val="50000"/>
                  </a:schemeClr>
                </a:solidFill>
              </a:rPr>
              <a:t> of people with alcohol/drug active addiction die by suicide.</a:t>
            </a:r>
          </a:p>
          <a:p>
            <a:pPr marL="342900" indent="-342900">
              <a:buFont typeface="Arial" panose="020B0604020202020204" pitchFamily="34" charset="0"/>
              <a:buChar char="•"/>
            </a:pPr>
            <a:r>
              <a:rPr lang="en-US" sz="3200" dirty="0">
                <a:solidFill>
                  <a:schemeClr val="bg1">
                    <a:lumMod val="50000"/>
                  </a:schemeClr>
                </a:solidFill>
              </a:rPr>
              <a:t>More than </a:t>
            </a:r>
            <a:r>
              <a:rPr lang="en-US" sz="3200" b="1" dirty="0">
                <a:solidFill>
                  <a:srgbClr val="ED7D31"/>
                </a:solidFill>
              </a:rPr>
              <a:t>70%</a:t>
            </a:r>
            <a:r>
              <a:rPr lang="en-US" sz="3200" dirty="0">
                <a:solidFill>
                  <a:srgbClr val="ED7D31"/>
                </a:solidFill>
              </a:rPr>
              <a:t> </a:t>
            </a:r>
            <a:r>
              <a:rPr lang="en-US" sz="3200" dirty="0">
                <a:solidFill>
                  <a:schemeClr val="bg1">
                    <a:lumMod val="50000"/>
                  </a:schemeClr>
                </a:solidFill>
              </a:rPr>
              <a:t>of adolescent suicides are associated with drug/alcohol use.</a:t>
            </a:r>
          </a:p>
          <a:p>
            <a:pPr marL="342900" indent="-342900">
              <a:buFont typeface="Arial" panose="020B0604020202020204" pitchFamily="34" charset="0"/>
              <a:buChar char="•"/>
            </a:pPr>
            <a:r>
              <a:rPr lang="en-US" sz="3200" dirty="0">
                <a:solidFill>
                  <a:schemeClr val="bg1">
                    <a:lumMod val="50000"/>
                  </a:schemeClr>
                </a:solidFill>
              </a:rPr>
              <a:t>Individuals treated for substance use are </a:t>
            </a:r>
            <a:r>
              <a:rPr lang="en-US" sz="3200" b="1" dirty="0">
                <a:solidFill>
                  <a:srgbClr val="ED7D31"/>
                </a:solidFill>
              </a:rPr>
              <a:t>10x</a:t>
            </a:r>
            <a:r>
              <a:rPr lang="en-US" sz="3200" dirty="0">
                <a:solidFill>
                  <a:schemeClr val="bg1">
                    <a:lumMod val="50000"/>
                  </a:schemeClr>
                </a:solidFill>
              </a:rPr>
              <a:t> greater risk of suicide.</a:t>
            </a:r>
          </a:p>
          <a:p>
            <a:pPr marL="342900" indent="-342900">
              <a:buFont typeface="Arial" panose="020B0604020202020204" pitchFamily="34" charset="0"/>
              <a:buChar char="•"/>
            </a:pPr>
            <a:r>
              <a:rPr lang="en-US" sz="3200" dirty="0">
                <a:solidFill>
                  <a:schemeClr val="bg1">
                    <a:lumMod val="50000"/>
                  </a:schemeClr>
                </a:solidFill>
              </a:rPr>
              <a:t>Depression is a common co-occurring diagnosis among people who use substances</a:t>
            </a:r>
          </a:p>
          <a:p>
            <a:pPr marL="342900" indent="-342900">
              <a:lnSpc>
                <a:spcPct val="150000"/>
              </a:lnSpc>
              <a:buFont typeface="Arial" panose="020B0604020202020204" pitchFamily="34" charset="0"/>
              <a:buChar char="•"/>
            </a:pPr>
            <a:endParaRPr lang="en-US" sz="2600" dirty="0">
              <a:solidFill>
                <a:schemeClr val="bg1">
                  <a:lumMod val="50000"/>
                </a:schemeClr>
              </a:solidFill>
            </a:endParaRPr>
          </a:p>
        </p:txBody>
      </p:sp>
      <p:sp>
        <p:nvSpPr>
          <p:cNvPr id="2" name="Title 1">
            <a:extLst>
              <a:ext uri="{FF2B5EF4-FFF2-40B4-BE49-F238E27FC236}">
                <a16:creationId xmlns:a16="http://schemas.microsoft.com/office/drawing/2014/main" id="{07401029-894B-6952-FCC1-716FC9A64D46}"/>
              </a:ext>
            </a:extLst>
          </p:cNvPr>
          <p:cNvSpPr>
            <a:spLocks noGrp="1"/>
          </p:cNvSpPr>
          <p:nvPr>
            <p:ph type="title"/>
          </p:nvPr>
        </p:nvSpPr>
        <p:spPr>
          <a:xfrm>
            <a:off x="1041400" y="234136"/>
            <a:ext cx="10091084" cy="709053"/>
          </a:xfrm>
        </p:spPr>
        <p:txBody>
          <a:bodyPr>
            <a:normAutofit/>
          </a:bodyPr>
          <a:lstStyle/>
          <a:p>
            <a:pPr algn="ctr"/>
            <a:r>
              <a:rPr lang="en-US" sz="4000" dirty="0">
                <a:solidFill>
                  <a:schemeClr val="accent2"/>
                </a:solidFill>
              </a:rPr>
              <a:t>Suicide</a:t>
            </a:r>
            <a:r>
              <a:rPr lang="en-US" sz="4000" dirty="0"/>
              <a:t> and Substance Use</a:t>
            </a:r>
          </a:p>
        </p:txBody>
      </p:sp>
    </p:spTree>
    <p:extLst>
      <p:ext uri="{BB962C8B-B14F-4D97-AF65-F5344CB8AC3E}">
        <p14:creationId xmlns:p14="http://schemas.microsoft.com/office/powerpoint/2010/main" val="7336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80D-0383-4C82-8FA7-29BCCBAF3450}"/>
              </a:ext>
            </a:extLst>
          </p:cNvPr>
          <p:cNvSpPr>
            <a:spLocks noGrp="1"/>
          </p:cNvSpPr>
          <p:nvPr>
            <p:ph type="title"/>
          </p:nvPr>
        </p:nvSpPr>
        <p:spPr/>
        <p:txBody>
          <a:bodyPr/>
          <a:lstStyle/>
          <a:p>
            <a:r>
              <a:rPr lang="en-US" dirty="0"/>
              <a:t>Overview of Crisis Services</a:t>
            </a:r>
          </a:p>
        </p:txBody>
      </p:sp>
      <p:sp>
        <p:nvSpPr>
          <p:cNvPr id="4" name="Slide Number Placeholder 3">
            <a:extLst>
              <a:ext uri="{FF2B5EF4-FFF2-40B4-BE49-F238E27FC236}">
                <a16:creationId xmlns:a16="http://schemas.microsoft.com/office/drawing/2014/main" id="{CCFE8632-CBA2-4206-866F-917334C98CA5}"/>
              </a:ext>
            </a:extLst>
          </p:cNvPr>
          <p:cNvSpPr>
            <a:spLocks noGrp="1"/>
          </p:cNvSpPr>
          <p:nvPr>
            <p:ph type="sldNum" sz="quarter" idx="12"/>
          </p:nvPr>
        </p:nvSpPr>
        <p:spPr/>
        <p:txBody>
          <a:bodyPr/>
          <a:lstStyle/>
          <a:p>
            <a:fld id="{6D486360-FF34-7B48-AD05-62F8407C4C7E}" type="slidenum">
              <a:rPr lang="en-US" smtClean="0"/>
              <a:t>3</a:t>
            </a:fld>
            <a:endParaRPr lang="en-US"/>
          </a:p>
        </p:txBody>
      </p:sp>
    </p:spTree>
    <p:extLst>
      <p:ext uri="{BB962C8B-B14F-4D97-AF65-F5344CB8AC3E}">
        <p14:creationId xmlns:p14="http://schemas.microsoft.com/office/powerpoint/2010/main" val="2023135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80D-0383-4C82-8FA7-29BCCBAF3450}"/>
              </a:ext>
            </a:extLst>
          </p:cNvPr>
          <p:cNvSpPr>
            <a:spLocks noGrp="1"/>
          </p:cNvSpPr>
          <p:nvPr>
            <p:ph type="title"/>
          </p:nvPr>
        </p:nvSpPr>
        <p:spPr/>
        <p:txBody>
          <a:bodyPr>
            <a:normAutofit fontScale="90000"/>
          </a:bodyPr>
          <a:lstStyle/>
          <a:p>
            <a:pPr algn="ctr"/>
            <a:r>
              <a:rPr lang="en-US" dirty="0"/>
              <a:t>However, not all substances are the same, and some modern substances are much more lethal. </a:t>
            </a:r>
          </a:p>
        </p:txBody>
      </p:sp>
      <p:sp>
        <p:nvSpPr>
          <p:cNvPr id="4" name="Slide Number Placeholder 3">
            <a:extLst>
              <a:ext uri="{FF2B5EF4-FFF2-40B4-BE49-F238E27FC236}">
                <a16:creationId xmlns:a16="http://schemas.microsoft.com/office/drawing/2014/main" id="{CCFE8632-CBA2-4206-866F-917334C98C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08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D83A850B-5AC7-4998-A457-7FEC17C1CDED}"/>
              </a:ext>
            </a:extLst>
          </p:cNvPr>
          <p:cNvSpPr>
            <a:spLocks noGrp="1"/>
          </p:cNvSpPr>
          <p:nvPr>
            <p:ph type="sldNum" sz="quarter" idx="12"/>
          </p:nvPr>
        </p:nvSpPr>
        <p:spPr>
          <a:xfrm>
            <a:off x="8610600" y="6194986"/>
            <a:ext cx="2743200" cy="365125"/>
          </a:xfrm>
        </p:spPr>
        <p:txBody>
          <a:bodyPr/>
          <a:lstStyle/>
          <a:p>
            <a:fld id="{6D486360-FF34-7B48-AD05-62F8407C4C7E}" type="slidenum">
              <a:rPr lang="en-US" smtClean="0"/>
              <a:t>31</a:t>
            </a:fld>
            <a:endParaRPr lang="en-US"/>
          </a:p>
        </p:txBody>
      </p:sp>
      <p:sp>
        <p:nvSpPr>
          <p:cNvPr id="5" name="TextBox 4">
            <a:extLst>
              <a:ext uri="{FF2B5EF4-FFF2-40B4-BE49-F238E27FC236}">
                <a16:creationId xmlns:a16="http://schemas.microsoft.com/office/drawing/2014/main" id="{5444DEE4-89F7-EF2E-51D1-339CDC4BA187}"/>
              </a:ext>
            </a:extLst>
          </p:cNvPr>
          <p:cNvSpPr txBox="1"/>
          <p:nvPr/>
        </p:nvSpPr>
        <p:spPr>
          <a:xfrm>
            <a:off x="4937490" y="5813928"/>
            <a:ext cx="4655127" cy="369332"/>
          </a:xfrm>
          <a:prstGeom prst="rect">
            <a:avLst/>
          </a:prstGeom>
          <a:noFill/>
        </p:spPr>
        <p:txBody>
          <a:bodyPr wrap="square" rtlCol="0">
            <a:spAutoFit/>
          </a:bodyPr>
          <a:lstStyle/>
          <a:p>
            <a:r>
              <a:rPr lang="en-US" dirty="0"/>
              <a:t>SPRC – Suicide Prevention Resource Center</a:t>
            </a:r>
          </a:p>
        </p:txBody>
      </p:sp>
      <p:graphicFrame>
        <p:nvGraphicFramePr>
          <p:cNvPr id="4" name="Content Placeholder 3" descr="Higher doses of opioids offer increased access to lethal means. Opiates have disinhibiting effects, increasing the likelihood of acting on suicide impulses. People who take higher risk doses share other characteristics that explain the link with suicide. ">
            <a:extLst>
              <a:ext uri="{FF2B5EF4-FFF2-40B4-BE49-F238E27FC236}">
                <a16:creationId xmlns:a16="http://schemas.microsoft.com/office/drawing/2014/main" id="{C1CDA7D3-61BC-CDFA-508D-C287CF23F7A7}"/>
              </a:ext>
            </a:extLst>
          </p:cNvPr>
          <p:cNvGraphicFramePr>
            <a:graphicFrameLocks noGrp="1"/>
          </p:cNvGraphicFramePr>
          <p:nvPr>
            <p:ph idx="1"/>
            <p:extLst>
              <p:ext uri="{D42A27DB-BD31-4B8C-83A1-F6EECF244321}">
                <p14:modId xmlns:p14="http://schemas.microsoft.com/office/powerpoint/2010/main" val="427049887"/>
              </p:ext>
            </p:extLst>
          </p:nvPr>
        </p:nvGraphicFramePr>
        <p:xfrm>
          <a:off x="1586995" y="1383793"/>
          <a:ext cx="9856210" cy="4430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D0C95817-E2D5-C1FF-BF43-539A1EBC965A}"/>
              </a:ext>
            </a:extLst>
          </p:cNvPr>
          <p:cNvSpPr>
            <a:spLocks noGrp="1"/>
          </p:cNvSpPr>
          <p:nvPr>
            <p:ph type="title"/>
          </p:nvPr>
        </p:nvSpPr>
        <p:spPr>
          <a:xfrm>
            <a:off x="1101436" y="297889"/>
            <a:ext cx="10827328" cy="709053"/>
          </a:xfrm>
        </p:spPr>
        <p:txBody>
          <a:bodyPr>
            <a:normAutofit/>
          </a:bodyPr>
          <a:lstStyle/>
          <a:p>
            <a:r>
              <a:rPr lang="en-US" dirty="0"/>
              <a:t>Opiates and Suicide – 3 Possible Links</a:t>
            </a:r>
          </a:p>
        </p:txBody>
      </p:sp>
    </p:spTree>
    <p:extLst>
      <p:ext uri="{BB962C8B-B14F-4D97-AF65-F5344CB8AC3E}">
        <p14:creationId xmlns:p14="http://schemas.microsoft.com/office/powerpoint/2010/main" val="353041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a:t>
            </a:r>
          </a:p>
        </p:txBody>
      </p:sp>
      <p:sp>
        <p:nvSpPr>
          <p:cNvPr id="4" name="Slide Number Placeholder 3"/>
          <p:cNvSpPr>
            <a:spLocks noGrp="1"/>
          </p:cNvSpPr>
          <p:nvPr>
            <p:ph type="sldNum" sz="quarter" idx="12"/>
          </p:nvPr>
        </p:nvSpPr>
        <p:spPr/>
        <p:txBody>
          <a:bodyPr/>
          <a:lstStyle/>
          <a:p>
            <a:fld id="{6D486360-FF34-7B48-AD05-62F8407C4C7E}" type="slidenum">
              <a:rPr lang="en-US" smtClean="0"/>
              <a:t>32</a:t>
            </a:fld>
            <a:endParaRPr lang="en-US"/>
          </a:p>
        </p:txBody>
      </p:sp>
    </p:spTree>
    <p:extLst>
      <p:ext uri="{BB962C8B-B14F-4D97-AF65-F5344CB8AC3E}">
        <p14:creationId xmlns:p14="http://schemas.microsoft.com/office/powerpoint/2010/main" val="2287395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0F35E4-2031-A931-C47E-303B82BC65D6}"/>
              </a:ext>
            </a:extLst>
          </p:cNvPr>
          <p:cNvSpPr>
            <a:spLocks noGrp="1"/>
          </p:cNvSpPr>
          <p:nvPr>
            <p:ph type="sldNum" sz="quarter" idx="12"/>
          </p:nvPr>
        </p:nvSpPr>
        <p:spPr/>
        <p:txBody>
          <a:bodyPr/>
          <a:lstStyle/>
          <a:p>
            <a:fld id="{6D486360-FF34-7B48-AD05-62F8407C4C7E}" type="slidenum">
              <a:rPr lang="en-US" smtClean="0"/>
              <a:t>33</a:t>
            </a:fld>
            <a:endParaRPr lang="en-US"/>
          </a:p>
        </p:txBody>
      </p:sp>
      <p:pic>
        <p:nvPicPr>
          <p:cNvPr id="5124" name="Picture 4" descr="Can Brain Injury Change Your Personality?">
            <a:extLst>
              <a:ext uri="{FF2B5EF4-FFF2-40B4-BE49-F238E27FC236}">
                <a16:creationId xmlns:a16="http://schemas.microsoft.com/office/drawing/2014/main" id="{69BE1B2A-A407-82AA-13EF-2453B6D1973D}"/>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7119374" y="-2"/>
            <a:ext cx="5072626" cy="5271249"/>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51A4175-77DE-3E19-6BBD-54E19CAB7B88}"/>
              </a:ext>
            </a:extLst>
          </p:cNvPr>
          <p:cNvSpPr/>
          <p:nvPr/>
        </p:nvSpPr>
        <p:spPr>
          <a:xfrm>
            <a:off x="885639" y="2451007"/>
            <a:ext cx="7124628" cy="3926541"/>
          </a:xfrm>
          <a:prstGeom prst="rect">
            <a:avLst/>
          </a:prstGeom>
        </p:spPr>
        <p:txBody>
          <a:bodyPr vert="horz" lIns="91440" tIns="45720" rIns="91440" bIns="45720" rtlCol="0" anchor="t">
            <a:normAutofit/>
          </a:bodyPr>
          <a:lstStyle/>
          <a:p>
            <a:pPr>
              <a:lnSpc>
                <a:spcPct val="90000"/>
              </a:lnSpc>
              <a:spcAft>
                <a:spcPts val="600"/>
              </a:spcAft>
            </a:pPr>
            <a:endParaRPr lang="en-US" dirty="0"/>
          </a:p>
          <a:p>
            <a:pPr marL="400050" indent="-342900">
              <a:lnSpc>
                <a:spcPct val="90000"/>
              </a:lnSpc>
              <a:spcAft>
                <a:spcPts val="600"/>
              </a:spcAft>
              <a:buFont typeface="Arial" panose="020B0604020202020204" pitchFamily="34" charset="0"/>
              <a:buChar char="•"/>
            </a:pPr>
            <a:r>
              <a:rPr lang="en-US" sz="3600" dirty="0">
                <a:solidFill>
                  <a:schemeClr val="tx1">
                    <a:lumMod val="50000"/>
                    <a:lumOff val="50000"/>
                  </a:schemeClr>
                </a:solidFill>
              </a:rPr>
              <a:t>Single event   </a:t>
            </a:r>
            <a:endParaRPr lang="en-US" sz="3600" dirty="0">
              <a:solidFill>
                <a:schemeClr val="tx1">
                  <a:lumMod val="50000"/>
                  <a:lumOff val="50000"/>
                </a:schemeClr>
              </a:solidFill>
              <a:cs typeface="Calibri"/>
            </a:endParaRPr>
          </a:p>
          <a:p>
            <a:pPr marL="400050" indent="-342900">
              <a:lnSpc>
                <a:spcPct val="90000"/>
              </a:lnSpc>
              <a:spcAft>
                <a:spcPts val="600"/>
              </a:spcAft>
              <a:buFont typeface="Arial" panose="020B0604020202020204" pitchFamily="34" charset="0"/>
              <a:buChar char="•"/>
            </a:pPr>
            <a:r>
              <a:rPr lang="en-US" sz="3600" dirty="0">
                <a:solidFill>
                  <a:schemeClr val="tx1">
                    <a:lumMod val="50000"/>
                    <a:lumOff val="50000"/>
                  </a:schemeClr>
                </a:solidFill>
              </a:rPr>
              <a:t>Reoccurring-strain trauma  </a:t>
            </a:r>
            <a:endParaRPr lang="en-US" sz="3600" dirty="0">
              <a:solidFill>
                <a:schemeClr val="tx1">
                  <a:lumMod val="50000"/>
                  <a:lumOff val="50000"/>
                </a:schemeClr>
              </a:solidFill>
              <a:cs typeface="Calibri"/>
            </a:endParaRPr>
          </a:p>
          <a:p>
            <a:pPr marL="400050" indent="-342900">
              <a:lnSpc>
                <a:spcPct val="90000"/>
              </a:lnSpc>
              <a:spcAft>
                <a:spcPts val="600"/>
              </a:spcAft>
              <a:buFont typeface="Arial" panose="020B0604020202020204" pitchFamily="34" charset="0"/>
              <a:buChar char="•"/>
            </a:pPr>
            <a:r>
              <a:rPr lang="en-US" sz="3600" dirty="0">
                <a:solidFill>
                  <a:schemeClr val="tx1">
                    <a:lumMod val="50000"/>
                    <a:lumOff val="50000"/>
                  </a:schemeClr>
                </a:solidFill>
              </a:rPr>
              <a:t>Complex trauma</a:t>
            </a:r>
            <a:endParaRPr lang="en-US" sz="3600" dirty="0">
              <a:solidFill>
                <a:schemeClr val="tx1">
                  <a:lumMod val="50000"/>
                  <a:lumOff val="50000"/>
                </a:schemeClr>
              </a:solidFill>
              <a:cs typeface="Calibri"/>
            </a:endParaRPr>
          </a:p>
          <a:p>
            <a:pPr marL="400050" indent="-342900">
              <a:lnSpc>
                <a:spcPct val="90000"/>
              </a:lnSpc>
              <a:spcAft>
                <a:spcPts val="600"/>
              </a:spcAft>
              <a:buFont typeface="Arial" panose="020B0604020202020204" pitchFamily="34" charset="0"/>
              <a:buChar char="•"/>
            </a:pPr>
            <a:r>
              <a:rPr lang="en-US" sz="3600" dirty="0">
                <a:solidFill>
                  <a:schemeClr val="tx1">
                    <a:lumMod val="50000"/>
                    <a:lumOff val="50000"/>
                  </a:schemeClr>
                </a:solidFill>
              </a:rPr>
              <a:t>Historical-Intergenerational trauma </a:t>
            </a:r>
          </a:p>
        </p:txBody>
      </p:sp>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885639" y="681318"/>
            <a:ext cx="4941420" cy="945478"/>
          </a:xfrm>
        </p:spPr>
        <p:txBody>
          <a:bodyPr vert="horz" lIns="91440" tIns="45720" rIns="91440" bIns="45720" rtlCol="0" anchor="ctr">
            <a:normAutofit/>
          </a:bodyPr>
          <a:lstStyle/>
          <a:p>
            <a:r>
              <a:rPr lang="en-US" sz="4800" dirty="0"/>
              <a:t>Trauma</a:t>
            </a:r>
          </a:p>
        </p:txBody>
      </p:sp>
    </p:spTree>
    <p:extLst>
      <p:ext uri="{BB962C8B-B14F-4D97-AF65-F5344CB8AC3E}">
        <p14:creationId xmlns:p14="http://schemas.microsoft.com/office/powerpoint/2010/main" val="1048886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B8132C-22DD-08CC-7E2C-D32DBED72172}"/>
              </a:ext>
            </a:extLst>
          </p:cNvPr>
          <p:cNvSpPr>
            <a:spLocks noGrp="1"/>
          </p:cNvSpPr>
          <p:nvPr>
            <p:ph type="sldNum" sz="quarter" idx="12"/>
          </p:nvPr>
        </p:nvSpPr>
        <p:spPr/>
        <p:txBody>
          <a:bodyPr/>
          <a:lstStyle/>
          <a:p>
            <a:fld id="{6D486360-FF34-7B48-AD05-62F8407C4C7E}" type="slidenum">
              <a:rPr lang="en-US" smtClean="0"/>
              <a:t>34</a:t>
            </a:fld>
            <a:endParaRPr lang="en-US"/>
          </a:p>
        </p:txBody>
      </p:sp>
      <p:pic>
        <p:nvPicPr>
          <p:cNvPr id="4106" name="Picture 10" descr="5,464 Family Abuse Stock Photos, Pictures &amp; Royalty-Free Images - iStock">
            <a:extLst>
              <a:ext uri="{FF2B5EF4-FFF2-40B4-BE49-F238E27FC236}">
                <a16:creationId xmlns:a16="http://schemas.microsoft.com/office/drawing/2014/main" id="{4748FB15-E974-DF08-C75B-C05CA87BD738}"/>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32058"/>
            <a:ext cx="2382021" cy="310364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ow to Deal with Trauma from Work | Workplace Trauma | Healthcare">
            <a:extLst>
              <a:ext uri="{FF2B5EF4-FFF2-40B4-BE49-F238E27FC236}">
                <a16:creationId xmlns:a16="http://schemas.microsoft.com/office/drawing/2014/main" id="{FC821629-083D-5C53-CB8E-245B8AFFF7F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0" y="4084752"/>
            <a:ext cx="3003123" cy="27780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115,743 House Fire Stock Photos, Pictures &amp; Royalty-Free Images - iStock">
            <a:extLst>
              <a:ext uri="{FF2B5EF4-FFF2-40B4-BE49-F238E27FC236}">
                <a16:creationId xmlns:a16="http://schemas.microsoft.com/office/drawing/2014/main" id="{682BC3AF-0B3B-4D0A-2014-1DA2A0A39675}"/>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b="-5"/>
          <a:stretch/>
        </p:blipFill>
        <p:spPr bwMode="auto">
          <a:xfrm>
            <a:off x="2347767" y="4558153"/>
            <a:ext cx="3152389" cy="23293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5,292 Relationship Breakup Stock Videos and Royalty-Free Footage - iStock">
            <a:extLst>
              <a:ext uri="{FF2B5EF4-FFF2-40B4-BE49-F238E27FC236}">
                <a16:creationId xmlns:a16="http://schemas.microsoft.com/office/drawing/2014/main" id="{27AE4878-9EFD-DB0E-C655-B20FC42DD27A}"/>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2276000" y="199100"/>
            <a:ext cx="3224156" cy="237653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BAA793F7-9664-E690-FDB6-F1FAACAADE40}"/>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0" y="1539917"/>
            <a:ext cx="5500156" cy="3747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B99B58-B3EF-83EA-7AC0-0313CB3CAB26}"/>
              </a:ext>
            </a:extLst>
          </p:cNvPr>
          <p:cNvSpPr txBox="1"/>
          <p:nvPr/>
        </p:nvSpPr>
        <p:spPr>
          <a:xfrm>
            <a:off x="5633375" y="1173192"/>
            <a:ext cx="6558625" cy="5714278"/>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3100" dirty="0">
                <a:solidFill>
                  <a:schemeClr val="tx1">
                    <a:lumMod val="50000"/>
                    <a:lumOff val="50000"/>
                  </a:schemeClr>
                </a:solidFill>
              </a:rPr>
              <a:t>Poverty</a:t>
            </a:r>
          </a:p>
          <a:p>
            <a:pPr marL="342900" indent="-342900">
              <a:buFont typeface="Arial" panose="020B0604020202020204" pitchFamily="34" charset="0"/>
              <a:buChar char="•"/>
            </a:pPr>
            <a:r>
              <a:rPr lang="en-US" sz="3100" dirty="0">
                <a:solidFill>
                  <a:schemeClr val="tx1">
                    <a:lumMod val="50000"/>
                    <a:lumOff val="50000"/>
                  </a:schemeClr>
                </a:solidFill>
              </a:rPr>
              <a:t>Childhood neglect</a:t>
            </a:r>
          </a:p>
          <a:p>
            <a:pPr marL="342900" indent="-342900">
              <a:buFont typeface="Arial" panose="020B0604020202020204" pitchFamily="34" charset="0"/>
              <a:buChar char="•"/>
            </a:pPr>
            <a:r>
              <a:rPr lang="en-US" sz="3100" dirty="0">
                <a:solidFill>
                  <a:schemeClr val="tx1">
                    <a:lumMod val="50000"/>
                    <a:lumOff val="50000"/>
                  </a:schemeClr>
                </a:solidFill>
              </a:rPr>
              <a:t>Physical, sexual, and emotional abuse</a:t>
            </a:r>
          </a:p>
          <a:p>
            <a:pPr marL="342900" indent="-342900">
              <a:buFont typeface="Arial" panose="020B0604020202020204" pitchFamily="34" charset="0"/>
              <a:buChar char="•"/>
            </a:pPr>
            <a:r>
              <a:rPr lang="en-US" sz="3100" dirty="0">
                <a:solidFill>
                  <a:schemeClr val="tx1">
                    <a:lumMod val="50000"/>
                    <a:lumOff val="50000"/>
                  </a:schemeClr>
                </a:solidFill>
              </a:rPr>
              <a:t>Racism, discrimination, and oppression</a:t>
            </a:r>
          </a:p>
          <a:p>
            <a:pPr marL="342900" indent="-342900">
              <a:buFont typeface="Arial" panose="020B0604020202020204" pitchFamily="34" charset="0"/>
              <a:buChar char="•"/>
            </a:pPr>
            <a:r>
              <a:rPr lang="en-US" sz="3100" dirty="0">
                <a:solidFill>
                  <a:schemeClr val="tx1">
                    <a:lumMod val="50000"/>
                    <a:lumOff val="50000"/>
                  </a:schemeClr>
                </a:solidFill>
              </a:rPr>
              <a:t>Living with a family member with mental health or substance use disorders</a:t>
            </a:r>
          </a:p>
          <a:p>
            <a:pPr marL="342900" indent="-342900">
              <a:buFont typeface="Arial" panose="020B0604020202020204" pitchFamily="34" charset="0"/>
              <a:buChar char="•"/>
            </a:pPr>
            <a:r>
              <a:rPr lang="en-US" sz="3100" dirty="0">
                <a:solidFill>
                  <a:schemeClr val="tx1">
                    <a:lumMod val="50000"/>
                    <a:lumOff val="50000"/>
                  </a:schemeClr>
                </a:solidFill>
              </a:rPr>
              <a:t>Sudden, unexplained separation from a loved one</a:t>
            </a:r>
          </a:p>
          <a:p>
            <a:pPr marL="342900" indent="-342900">
              <a:buFont typeface="Arial" panose="020B0604020202020204" pitchFamily="34" charset="0"/>
              <a:buChar char="•"/>
            </a:pPr>
            <a:r>
              <a:rPr lang="en-US" sz="3100" dirty="0">
                <a:solidFill>
                  <a:schemeClr val="tx1">
                    <a:lumMod val="50000"/>
                    <a:lumOff val="50000"/>
                  </a:schemeClr>
                </a:solidFill>
              </a:rPr>
              <a:t>Violence in the community, war, or terrorism</a:t>
            </a:r>
          </a:p>
        </p:txBody>
      </p:sp>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5633375" y="153874"/>
            <a:ext cx="6558625" cy="1019318"/>
          </a:xfrm>
        </p:spPr>
        <p:txBody>
          <a:bodyPr vert="horz" lIns="91440" tIns="45720" rIns="91440" bIns="45720" rtlCol="0" anchor="ctr">
            <a:normAutofit/>
          </a:bodyPr>
          <a:lstStyle/>
          <a:p>
            <a:r>
              <a:rPr lang="en-US" sz="4000" dirty="0"/>
              <a:t>Traumatic Experiences:</a:t>
            </a:r>
            <a:endParaRPr lang="en-US" sz="4000" b="1" kern="1200" dirty="0"/>
          </a:p>
        </p:txBody>
      </p:sp>
    </p:spTree>
    <p:extLst>
      <p:ext uri="{BB962C8B-B14F-4D97-AF65-F5344CB8AC3E}">
        <p14:creationId xmlns:p14="http://schemas.microsoft.com/office/powerpoint/2010/main" val="337062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A86642-1CC0-411B-8F06-772071521782}"/>
              </a:ext>
            </a:extLst>
          </p:cNvPr>
          <p:cNvSpPr txBox="1">
            <a:spLocks/>
          </p:cNvSpPr>
          <p:nvPr/>
        </p:nvSpPr>
        <p:spPr>
          <a:xfrm>
            <a:off x="8877300" y="656011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486360-FF34-7B48-AD05-62F8407C4C7E}" type="slidenum">
              <a:rPr lang="en-US" smtClean="0"/>
              <a:pPr/>
              <a:t>35</a:t>
            </a:fld>
            <a:endParaRPr lang="en-US"/>
          </a:p>
        </p:txBody>
      </p:sp>
      <p:graphicFrame>
        <p:nvGraphicFramePr>
          <p:cNvPr id="3" name="Table 3">
            <a:extLst>
              <a:ext uri="{FF2B5EF4-FFF2-40B4-BE49-F238E27FC236}">
                <a16:creationId xmlns:a16="http://schemas.microsoft.com/office/drawing/2014/main" id="{A8F0345F-2713-E801-85AA-08BCFCFBB4E4}"/>
              </a:ext>
            </a:extLst>
          </p:cNvPr>
          <p:cNvGraphicFramePr>
            <a:graphicFrameLocks noGrp="1"/>
          </p:cNvGraphicFramePr>
          <p:nvPr/>
        </p:nvGraphicFramePr>
        <p:xfrm>
          <a:off x="-92542" y="891875"/>
          <a:ext cx="12284541" cy="5678819"/>
        </p:xfrm>
        <a:graphic>
          <a:graphicData uri="http://schemas.openxmlformats.org/drawingml/2006/table">
            <a:tbl>
              <a:tblPr firstRow="1" bandRow="1">
                <a:tableStyleId>{5C22544A-7EE6-4342-B048-85BDC9FD1C3A}</a:tableStyleId>
              </a:tblPr>
              <a:tblGrid>
                <a:gridCol w="4094847">
                  <a:extLst>
                    <a:ext uri="{9D8B030D-6E8A-4147-A177-3AD203B41FA5}">
                      <a16:colId xmlns:a16="http://schemas.microsoft.com/office/drawing/2014/main" val="182725294"/>
                    </a:ext>
                  </a:extLst>
                </a:gridCol>
                <a:gridCol w="4094847">
                  <a:extLst>
                    <a:ext uri="{9D8B030D-6E8A-4147-A177-3AD203B41FA5}">
                      <a16:colId xmlns:a16="http://schemas.microsoft.com/office/drawing/2014/main" val="3594966784"/>
                    </a:ext>
                  </a:extLst>
                </a:gridCol>
                <a:gridCol w="4094847">
                  <a:extLst>
                    <a:ext uri="{9D8B030D-6E8A-4147-A177-3AD203B41FA5}">
                      <a16:colId xmlns:a16="http://schemas.microsoft.com/office/drawing/2014/main" val="2541235402"/>
                    </a:ext>
                  </a:extLst>
                </a:gridCol>
              </a:tblGrid>
              <a:tr h="458460">
                <a:tc>
                  <a:txBody>
                    <a:bodyPr/>
                    <a:lstStyle/>
                    <a:p>
                      <a:pPr algn="ctr"/>
                      <a:r>
                        <a:rPr lang="en-US" sz="2400" b="1" dirty="0"/>
                        <a:t>PHYSICAL</a:t>
                      </a:r>
                      <a:endParaRPr lang="en-US" sz="2400" dirty="0"/>
                    </a:p>
                  </a:txBody>
                  <a:tcP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mn-lt"/>
                          <a:ea typeface="+mn-ea"/>
                          <a:cs typeface="+mn-cs"/>
                        </a:rPr>
                        <a:t>EMOTIONAL</a:t>
                      </a:r>
                      <a:endParaRPr lang="en-US" dirty="0"/>
                    </a:p>
                  </a:txBody>
                  <a:tcP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lt1"/>
                          </a:solidFill>
                          <a:latin typeface="+mn-lt"/>
                          <a:ea typeface="+mn-ea"/>
                          <a:cs typeface="+mn-cs"/>
                        </a:rPr>
                        <a:t>COGNITIVE</a:t>
                      </a:r>
                      <a:endParaRPr lang="en-US" dirty="0"/>
                    </a:p>
                  </a:txBody>
                  <a:tcPr>
                    <a:solidFill>
                      <a:schemeClr val="tx1">
                        <a:lumMod val="50000"/>
                        <a:lumOff val="50000"/>
                      </a:schemeClr>
                    </a:solidFill>
                  </a:tcPr>
                </a:tc>
                <a:extLst>
                  <a:ext uri="{0D108BD9-81ED-4DB2-BD59-A6C34878D82A}">
                    <a16:rowId xmlns:a16="http://schemas.microsoft.com/office/drawing/2014/main" val="3143496407"/>
                  </a:ext>
                </a:extLst>
              </a:tr>
              <a:tr h="5220359">
                <a:tc>
                  <a:txBody>
                    <a:bodyPr/>
                    <a:lstStyle/>
                    <a:p>
                      <a:pPr marL="285750" indent="-168275">
                        <a:spcBef>
                          <a:spcPts val="600"/>
                        </a:spcBef>
                        <a:spcAft>
                          <a:spcPts val="600"/>
                        </a:spcAft>
                        <a:buFont typeface="Arial" panose="020B0604020202020204" pitchFamily="34" charset="0"/>
                        <a:buChar char="•"/>
                      </a:pPr>
                      <a:r>
                        <a:rPr lang="en-US" sz="2400" dirty="0">
                          <a:solidFill>
                            <a:schemeClr val="bg1"/>
                          </a:solidFill>
                        </a:rPr>
                        <a:t>Nausea and/or gastrointestinal distress</a:t>
                      </a:r>
                    </a:p>
                    <a:p>
                      <a:pPr marL="285750" indent="-168275">
                        <a:spcBef>
                          <a:spcPts val="600"/>
                        </a:spcBef>
                        <a:spcAft>
                          <a:spcPts val="600"/>
                        </a:spcAft>
                        <a:buFont typeface="Arial" panose="020B0604020202020204" pitchFamily="34" charset="0"/>
                        <a:buChar char="•"/>
                      </a:pPr>
                      <a:r>
                        <a:rPr lang="en-US" sz="2400" dirty="0">
                          <a:solidFill>
                            <a:schemeClr val="bg1"/>
                          </a:solidFill>
                        </a:rPr>
                        <a:t>Sweating or shivering</a:t>
                      </a:r>
                    </a:p>
                    <a:p>
                      <a:pPr marL="285750" indent="-168275">
                        <a:spcBef>
                          <a:spcPts val="600"/>
                        </a:spcBef>
                        <a:spcAft>
                          <a:spcPts val="600"/>
                        </a:spcAft>
                        <a:buFont typeface="Arial" panose="020B0604020202020204" pitchFamily="34" charset="0"/>
                        <a:buChar char="•"/>
                      </a:pPr>
                      <a:r>
                        <a:rPr lang="en-US" sz="2400" dirty="0">
                          <a:solidFill>
                            <a:schemeClr val="bg1"/>
                          </a:solidFill>
                        </a:rPr>
                        <a:t>Faintness</a:t>
                      </a:r>
                    </a:p>
                    <a:p>
                      <a:pPr marL="285750" indent="-168275">
                        <a:spcBef>
                          <a:spcPts val="600"/>
                        </a:spcBef>
                        <a:spcAft>
                          <a:spcPts val="600"/>
                        </a:spcAft>
                        <a:buFont typeface="Arial" panose="020B0604020202020204" pitchFamily="34" charset="0"/>
                        <a:buChar char="•"/>
                      </a:pPr>
                      <a:r>
                        <a:rPr lang="en-US" sz="2400" dirty="0">
                          <a:solidFill>
                            <a:schemeClr val="bg1"/>
                          </a:solidFill>
                        </a:rPr>
                        <a:t>Muscle tremors or uncontrollable shaking</a:t>
                      </a:r>
                    </a:p>
                    <a:p>
                      <a:pPr marL="285750" indent="-168275">
                        <a:spcBef>
                          <a:spcPts val="600"/>
                        </a:spcBef>
                        <a:spcAft>
                          <a:spcPts val="600"/>
                        </a:spcAft>
                        <a:buFont typeface="Arial" panose="020B0604020202020204" pitchFamily="34" charset="0"/>
                        <a:buChar char="•"/>
                      </a:pPr>
                      <a:r>
                        <a:rPr lang="en-US" sz="2400" dirty="0">
                          <a:solidFill>
                            <a:schemeClr val="bg1"/>
                          </a:solidFill>
                        </a:rPr>
                        <a:t>Elevated heartbeat, respiration, and blood pressure</a:t>
                      </a:r>
                      <a:endParaRPr lang="en-US" dirty="0">
                        <a:solidFill>
                          <a:schemeClr val="bg1"/>
                        </a:solidFill>
                      </a:endParaRPr>
                    </a:p>
                  </a:txBody>
                  <a:tcPr>
                    <a:solidFill>
                      <a:schemeClr val="tx1">
                        <a:lumMod val="50000"/>
                        <a:lumOff val="50000"/>
                      </a:schemeClr>
                    </a:solidFill>
                  </a:tcPr>
                </a:tc>
                <a:tc>
                  <a:txBody>
                    <a:bodyPr/>
                    <a:lstStyle/>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Numbness and detachment</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Anxiety or severe fear</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Guilt (includes survivor guilt)</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Exhilaration as a result of surviving</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Anger</a:t>
                      </a:r>
                      <a:endParaRPr lang="en-US" dirty="0">
                        <a:solidFill>
                          <a:schemeClr val="bg1"/>
                        </a:solidFill>
                      </a:endParaRPr>
                    </a:p>
                  </a:txBody>
                  <a:tcPr>
                    <a:solidFill>
                      <a:schemeClr val="tx1">
                        <a:lumMod val="50000"/>
                        <a:lumOff val="50000"/>
                      </a:schemeClr>
                    </a:solidFill>
                  </a:tcPr>
                </a:tc>
                <a:tc>
                  <a:txBody>
                    <a:bodyPr/>
                    <a:lstStyle/>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Difficulty concentrating</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Rumination or racing thoughts </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Distortion of time</a:t>
                      </a:r>
                      <a:r>
                        <a:rPr lang="en-US" sz="2400" kern="1200" baseline="0" dirty="0">
                          <a:solidFill>
                            <a:schemeClr val="bg1"/>
                          </a:solidFill>
                          <a:latin typeface="+mn-lt"/>
                          <a:ea typeface="+mn-ea"/>
                          <a:cs typeface="+mn-cs"/>
                        </a:rPr>
                        <a:t> and </a:t>
                      </a:r>
                      <a:r>
                        <a:rPr lang="en-US" sz="2400" kern="1200" dirty="0">
                          <a:solidFill>
                            <a:schemeClr val="bg1"/>
                          </a:solidFill>
                          <a:latin typeface="+mn-lt"/>
                          <a:ea typeface="+mn-ea"/>
                          <a:cs typeface="+mn-cs"/>
                        </a:rPr>
                        <a:t>space</a:t>
                      </a:r>
                    </a:p>
                    <a:p>
                      <a:pPr marL="285750" indent="-168275" algn="l" defTabSz="914400" rtl="0" eaLnBrk="1" latinLnBrk="0" hangingPunct="1">
                        <a:spcBef>
                          <a:spcPts val="600"/>
                        </a:spcBef>
                        <a:spcAft>
                          <a:spcPts val="600"/>
                        </a:spcAft>
                        <a:buFont typeface="Arial" panose="020B0604020202020204" pitchFamily="34" charset="0"/>
                        <a:buChar char="•"/>
                      </a:pPr>
                      <a:r>
                        <a:rPr lang="en-US" sz="2400" kern="1200" dirty="0">
                          <a:solidFill>
                            <a:schemeClr val="bg1"/>
                          </a:solidFill>
                          <a:latin typeface="+mn-lt"/>
                          <a:ea typeface="+mn-ea"/>
                          <a:cs typeface="+mn-cs"/>
                        </a:rPr>
                        <a:t>Memory problems</a:t>
                      </a:r>
                      <a:endParaRPr lang="en-US"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889862241"/>
                  </a:ext>
                </a:extLst>
              </a:tr>
            </a:tbl>
          </a:graphicData>
        </a:graphic>
      </p:graphicFrame>
      <p:sp>
        <p:nvSpPr>
          <p:cNvPr id="2" name="Title 1">
            <a:extLst>
              <a:ext uri="{FF2B5EF4-FFF2-40B4-BE49-F238E27FC236}">
                <a16:creationId xmlns:a16="http://schemas.microsoft.com/office/drawing/2014/main" id="{15062758-F2AF-06F5-0661-24D6EE186801}"/>
              </a:ext>
            </a:extLst>
          </p:cNvPr>
          <p:cNvSpPr>
            <a:spLocks noGrp="1"/>
          </p:cNvSpPr>
          <p:nvPr>
            <p:ph type="title"/>
          </p:nvPr>
        </p:nvSpPr>
        <p:spPr>
          <a:xfrm>
            <a:off x="957916" y="0"/>
            <a:ext cx="10091084" cy="709053"/>
          </a:xfrm>
        </p:spPr>
        <p:txBody>
          <a:bodyPr>
            <a:normAutofit/>
          </a:bodyPr>
          <a:lstStyle/>
          <a:p>
            <a:pPr algn="ctr"/>
            <a:r>
              <a:rPr lang="en-US" dirty="0">
                <a:solidFill>
                  <a:srgbClr val="F58E3F"/>
                </a:solidFill>
              </a:rPr>
              <a:t>Common Responses to Trauma</a:t>
            </a:r>
          </a:p>
        </p:txBody>
      </p:sp>
    </p:spTree>
    <p:extLst>
      <p:ext uri="{BB962C8B-B14F-4D97-AF65-F5344CB8AC3E}">
        <p14:creationId xmlns:p14="http://schemas.microsoft.com/office/powerpoint/2010/main" val="171083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6AE8D0-EB62-5508-3D8E-381CB46C6299}"/>
              </a:ext>
            </a:extLst>
          </p:cNvPr>
          <p:cNvSpPr>
            <a:spLocks noGrp="1"/>
          </p:cNvSpPr>
          <p:nvPr>
            <p:ph type="sldNum" sz="quarter" idx="12"/>
          </p:nvPr>
        </p:nvSpPr>
        <p:spPr/>
        <p:txBody>
          <a:bodyPr/>
          <a:lstStyle/>
          <a:p>
            <a:fld id="{6D486360-FF34-7B48-AD05-62F8407C4C7E}" type="slidenum">
              <a:rPr lang="en-US" smtClean="0"/>
              <a:t>36</a:t>
            </a:fld>
            <a:endParaRPr lang="en-US"/>
          </a:p>
        </p:txBody>
      </p:sp>
      <p:graphicFrame>
        <p:nvGraphicFramePr>
          <p:cNvPr id="3" name="Table 3">
            <a:extLst>
              <a:ext uri="{FF2B5EF4-FFF2-40B4-BE49-F238E27FC236}">
                <a16:creationId xmlns:a16="http://schemas.microsoft.com/office/drawing/2014/main" id="{8406DB39-AE44-7417-E3F7-D08E38A99B41}"/>
              </a:ext>
            </a:extLst>
          </p:cNvPr>
          <p:cNvGraphicFramePr>
            <a:graphicFrameLocks noGrp="1"/>
          </p:cNvGraphicFramePr>
          <p:nvPr/>
        </p:nvGraphicFramePr>
        <p:xfrm>
          <a:off x="-109728" y="1132914"/>
          <a:ext cx="12301728" cy="5725086"/>
        </p:xfrm>
        <a:graphic>
          <a:graphicData uri="http://schemas.openxmlformats.org/drawingml/2006/table">
            <a:tbl>
              <a:tblPr firstRow="1" bandRow="1">
                <a:tableStyleId>{5C22544A-7EE6-4342-B048-85BDC9FD1C3A}</a:tableStyleId>
              </a:tblPr>
              <a:tblGrid>
                <a:gridCol w="5778871">
                  <a:extLst>
                    <a:ext uri="{9D8B030D-6E8A-4147-A177-3AD203B41FA5}">
                      <a16:colId xmlns:a16="http://schemas.microsoft.com/office/drawing/2014/main" val="220235342"/>
                    </a:ext>
                  </a:extLst>
                </a:gridCol>
                <a:gridCol w="6522857">
                  <a:extLst>
                    <a:ext uri="{9D8B030D-6E8A-4147-A177-3AD203B41FA5}">
                      <a16:colId xmlns:a16="http://schemas.microsoft.com/office/drawing/2014/main" val="3634428675"/>
                    </a:ext>
                  </a:extLst>
                </a:gridCol>
              </a:tblGrid>
              <a:tr h="458501">
                <a:tc>
                  <a:txBody>
                    <a:bodyPr/>
                    <a:lstStyle/>
                    <a:p>
                      <a:pPr algn="ctr"/>
                      <a:r>
                        <a:rPr lang="en-US" sz="2800" b="1" dirty="0">
                          <a:solidFill>
                            <a:schemeClr val="bg1"/>
                          </a:solidFill>
                        </a:rPr>
                        <a:t>BEHAVIORAL</a:t>
                      </a:r>
                      <a:endParaRPr lang="en-US" sz="2800" dirty="0">
                        <a:solidFill>
                          <a:schemeClr val="bg1"/>
                        </a:solidFill>
                      </a:endParaRPr>
                    </a:p>
                  </a:txBody>
                  <a:tcPr>
                    <a:solidFill>
                      <a:schemeClr val="tx1">
                        <a:lumMod val="50000"/>
                        <a:lumOff val="50000"/>
                      </a:schemeClr>
                    </a:solidFill>
                  </a:tcPr>
                </a:tc>
                <a:tc>
                  <a:txBody>
                    <a:bodyPr/>
                    <a:lstStyle/>
                    <a:p>
                      <a:pPr algn="ctr"/>
                      <a:r>
                        <a:rPr lang="en-US" sz="2800" b="1" dirty="0">
                          <a:solidFill>
                            <a:schemeClr val="bg1"/>
                          </a:solidFill>
                        </a:rPr>
                        <a:t>EXISTENTIAL</a:t>
                      </a:r>
                      <a:endParaRPr lang="en-US" sz="2800"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4286178744"/>
                  </a:ext>
                </a:extLst>
              </a:tr>
              <a:tr h="5206926">
                <a:tc>
                  <a:txBody>
                    <a:bodyPr/>
                    <a:lstStyle/>
                    <a:p>
                      <a:pPr marL="457200" indent="-223838" algn="l">
                        <a:lnSpc>
                          <a:spcPct val="100000"/>
                        </a:lnSpc>
                        <a:spcBef>
                          <a:spcPts val="600"/>
                        </a:spcBef>
                        <a:spcAft>
                          <a:spcPts val="600"/>
                        </a:spcAft>
                        <a:buFont typeface="Arial" panose="020B0604020202020204" pitchFamily="34" charset="0"/>
                        <a:buChar char="•"/>
                      </a:pPr>
                      <a:r>
                        <a:rPr lang="en-US" sz="2800" dirty="0">
                          <a:solidFill>
                            <a:schemeClr val="bg1"/>
                          </a:solidFill>
                        </a:rPr>
                        <a:t>Startled reaction</a:t>
                      </a:r>
                    </a:p>
                    <a:p>
                      <a:pPr marL="457200" indent="-223838" algn="l">
                        <a:lnSpc>
                          <a:spcPct val="100000"/>
                        </a:lnSpc>
                        <a:spcBef>
                          <a:spcPts val="600"/>
                        </a:spcBef>
                        <a:spcAft>
                          <a:spcPts val="600"/>
                        </a:spcAft>
                        <a:buFont typeface="Arial" panose="020B0604020202020204" pitchFamily="34" charset="0"/>
                        <a:buChar char="•"/>
                      </a:pPr>
                      <a:r>
                        <a:rPr lang="en-US" sz="2800" dirty="0">
                          <a:solidFill>
                            <a:schemeClr val="bg1"/>
                          </a:solidFill>
                        </a:rPr>
                        <a:t>Restlessness</a:t>
                      </a:r>
                    </a:p>
                    <a:p>
                      <a:pPr marL="457200" indent="-223838" algn="l">
                        <a:lnSpc>
                          <a:spcPct val="100000"/>
                        </a:lnSpc>
                        <a:spcBef>
                          <a:spcPts val="600"/>
                        </a:spcBef>
                        <a:spcAft>
                          <a:spcPts val="600"/>
                        </a:spcAft>
                        <a:buFont typeface="Arial" panose="020B0604020202020204" pitchFamily="34" charset="0"/>
                        <a:buChar char="•"/>
                      </a:pPr>
                      <a:r>
                        <a:rPr lang="en-US" sz="2800" dirty="0">
                          <a:solidFill>
                            <a:schemeClr val="bg1"/>
                          </a:solidFill>
                        </a:rPr>
                        <a:t>Difficulty expressing oneself</a:t>
                      </a:r>
                    </a:p>
                    <a:p>
                      <a:pPr marL="457200" indent="-223838" algn="l">
                        <a:lnSpc>
                          <a:spcPct val="100000"/>
                        </a:lnSpc>
                        <a:spcBef>
                          <a:spcPts val="600"/>
                        </a:spcBef>
                        <a:spcAft>
                          <a:spcPts val="600"/>
                        </a:spcAft>
                        <a:buFont typeface="Arial" panose="020B0604020202020204" pitchFamily="34" charset="0"/>
                        <a:buChar char="•"/>
                      </a:pPr>
                      <a:r>
                        <a:rPr lang="en-US" sz="2800" dirty="0">
                          <a:solidFill>
                            <a:schemeClr val="bg1"/>
                          </a:solidFill>
                        </a:rPr>
                        <a:t>Argumentative behavior</a:t>
                      </a:r>
                    </a:p>
                    <a:p>
                      <a:pPr marL="457200" indent="-223838" algn="l">
                        <a:lnSpc>
                          <a:spcPct val="100000"/>
                        </a:lnSpc>
                        <a:spcBef>
                          <a:spcPts val="600"/>
                        </a:spcBef>
                        <a:spcAft>
                          <a:spcPts val="600"/>
                        </a:spcAft>
                        <a:buFont typeface="Arial" panose="020B0604020202020204" pitchFamily="34" charset="0"/>
                        <a:buChar char="•"/>
                      </a:pPr>
                      <a:r>
                        <a:rPr lang="en-US" sz="2800" dirty="0">
                          <a:solidFill>
                            <a:schemeClr val="bg1"/>
                          </a:solidFill>
                        </a:rPr>
                        <a:t>Withdrawal and apathy</a:t>
                      </a:r>
                    </a:p>
                    <a:p>
                      <a:pPr marL="457200" marR="0" indent="-2238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chemeClr val="bg1"/>
                          </a:solidFill>
                        </a:rPr>
                        <a:t>Avoidant behaviors</a:t>
                      </a:r>
                    </a:p>
                    <a:p>
                      <a:pPr marL="457200" marR="0" indent="-2238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chemeClr val="bg1"/>
                          </a:solidFill>
                        </a:rPr>
                        <a:t>Sleep and appetite disturbances</a:t>
                      </a:r>
                    </a:p>
                    <a:p>
                      <a:pPr marL="457200" marR="0" indent="-223838"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800" dirty="0">
                          <a:solidFill>
                            <a:schemeClr val="bg1"/>
                          </a:solidFill>
                        </a:rPr>
                        <a:t>Increased use of alcohol, drugs, &amp; tobacco</a:t>
                      </a:r>
                      <a:endParaRPr lang="en-US" dirty="0">
                        <a:solidFill>
                          <a:schemeClr val="bg1"/>
                        </a:solidFill>
                      </a:endParaRPr>
                    </a:p>
                  </a:txBody>
                  <a:tcPr>
                    <a:solidFill>
                      <a:schemeClr val="tx1">
                        <a:lumMod val="50000"/>
                        <a:lumOff val="50000"/>
                      </a:schemeClr>
                    </a:solidFill>
                  </a:tcPr>
                </a:tc>
                <a:tc>
                  <a:txBody>
                    <a:bodyPr/>
                    <a:lstStyle/>
                    <a:p>
                      <a:pPr marL="285750" indent="-173038" algn="l" defTabSz="914400" rtl="0" eaLnBrk="1" latinLnBrk="0" hangingPunct="1">
                        <a:lnSpc>
                          <a:spcPct val="100000"/>
                        </a:lnSpc>
                        <a:spcBef>
                          <a:spcPts val="600"/>
                        </a:spcBef>
                        <a:spcAft>
                          <a:spcPts val="600"/>
                        </a:spcAft>
                        <a:buFont typeface="Arial" panose="020B0604020202020204" pitchFamily="34" charset="0"/>
                        <a:buChar char="•"/>
                      </a:pPr>
                      <a:r>
                        <a:rPr lang="en-US" sz="2800" kern="1200" dirty="0">
                          <a:solidFill>
                            <a:schemeClr val="bg1"/>
                          </a:solidFill>
                          <a:latin typeface="+mn-lt"/>
                          <a:ea typeface="+mn-ea"/>
                          <a:cs typeface="+mn-cs"/>
                        </a:rPr>
                        <a:t>Intense use of prayer</a:t>
                      </a:r>
                    </a:p>
                    <a:p>
                      <a:pPr marL="285750" indent="-173038" algn="l" defTabSz="914400" rtl="0" eaLnBrk="1" latinLnBrk="0" hangingPunct="1">
                        <a:lnSpc>
                          <a:spcPct val="100000"/>
                        </a:lnSpc>
                        <a:spcBef>
                          <a:spcPts val="600"/>
                        </a:spcBef>
                        <a:spcAft>
                          <a:spcPts val="600"/>
                        </a:spcAft>
                        <a:buFont typeface="Arial" panose="020B0604020202020204" pitchFamily="34" charset="0"/>
                        <a:buChar char="•"/>
                      </a:pPr>
                      <a:r>
                        <a:rPr lang="en-US" sz="2800" kern="1200" dirty="0">
                          <a:solidFill>
                            <a:schemeClr val="bg1"/>
                          </a:solidFill>
                          <a:latin typeface="+mn-lt"/>
                          <a:ea typeface="+mn-ea"/>
                          <a:cs typeface="+mn-cs"/>
                        </a:rPr>
                        <a:t>Restoration of faith in the goodness of others (E.G., Receiving help from others)</a:t>
                      </a:r>
                    </a:p>
                    <a:p>
                      <a:pPr marL="285750" indent="-173038" algn="l" defTabSz="914400" rtl="0" eaLnBrk="1" latinLnBrk="0" hangingPunct="1">
                        <a:lnSpc>
                          <a:spcPct val="100000"/>
                        </a:lnSpc>
                        <a:spcBef>
                          <a:spcPts val="600"/>
                        </a:spcBef>
                        <a:spcAft>
                          <a:spcPts val="600"/>
                        </a:spcAft>
                        <a:buFont typeface="Arial" panose="020B0604020202020204" pitchFamily="34" charset="0"/>
                        <a:buChar char="•"/>
                      </a:pPr>
                      <a:r>
                        <a:rPr lang="en-US" sz="2800" kern="1200" dirty="0">
                          <a:solidFill>
                            <a:schemeClr val="bg1"/>
                          </a:solidFill>
                          <a:latin typeface="+mn-lt"/>
                          <a:ea typeface="+mn-ea"/>
                          <a:cs typeface="+mn-cs"/>
                        </a:rPr>
                        <a:t>Loss of self-efficacy</a:t>
                      </a:r>
                    </a:p>
                    <a:p>
                      <a:pPr marL="285750" indent="-173038" algn="l" defTabSz="914400" rtl="0" eaLnBrk="1" latinLnBrk="0" hangingPunct="1">
                        <a:lnSpc>
                          <a:spcPct val="100000"/>
                        </a:lnSpc>
                        <a:spcBef>
                          <a:spcPts val="600"/>
                        </a:spcBef>
                        <a:spcAft>
                          <a:spcPts val="600"/>
                        </a:spcAft>
                        <a:buFont typeface="Arial" panose="020B0604020202020204" pitchFamily="34" charset="0"/>
                        <a:buChar char="•"/>
                      </a:pPr>
                      <a:r>
                        <a:rPr lang="en-US" sz="2800" kern="1200" dirty="0">
                          <a:solidFill>
                            <a:schemeClr val="bg1"/>
                          </a:solidFill>
                          <a:latin typeface="+mn-lt"/>
                          <a:ea typeface="+mn-ea"/>
                          <a:cs typeface="+mn-cs"/>
                        </a:rPr>
                        <a:t>Despair about humanity, particularly if the event was intentional</a:t>
                      </a:r>
                    </a:p>
                    <a:p>
                      <a:pPr marL="285750" indent="-173038" algn="l" defTabSz="914400" rtl="0" eaLnBrk="1" latinLnBrk="0" hangingPunct="1">
                        <a:lnSpc>
                          <a:spcPct val="100000"/>
                        </a:lnSpc>
                        <a:spcBef>
                          <a:spcPts val="600"/>
                        </a:spcBef>
                        <a:spcAft>
                          <a:spcPts val="600"/>
                        </a:spcAft>
                        <a:buFont typeface="Arial" panose="020B0604020202020204" pitchFamily="34" charset="0"/>
                        <a:buChar char="•"/>
                      </a:pPr>
                      <a:r>
                        <a:rPr lang="en-US" sz="2800" kern="1200" dirty="0">
                          <a:solidFill>
                            <a:schemeClr val="bg1"/>
                          </a:solidFill>
                          <a:latin typeface="+mn-lt"/>
                          <a:ea typeface="+mn-ea"/>
                          <a:cs typeface="+mn-cs"/>
                        </a:rPr>
                        <a:t>Immediate disruption of life assumptions (E.G., Fairness, safety, goodness, predictability of life)</a:t>
                      </a:r>
                      <a:endParaRPr lang="en-US" dirty="0">
                        <a:solidFill>
                          <a:schemeClr val="bg1"/>
                        </a:solidFill>
                      </a:endParaRPr>
                    </a:p>
                  </a:txBody>
                  <a:tcPr>
                    <a:solidFill>
                      <a:schemeClr val="tx1">
                        <a:lumMod val="50000"/>
                        <a:lumOff val="50000"/>
                      </a:schemeClr>
                    </a:solidFill>
                  </a:tcPr>
                </a:tc>
                <a:extLst>
                  <a:ext uri="{0D108BD9-81ED-4DB2-BD59-A6C34878D82A}">
                    <a16:rowId xmlns:a16="http://schemas.microsoft.com/office/drawing/2014/main" val="2395193165"/>
                  </a:ext>
                </a:extLst>
              </a:tr>
            </a:tbl>
          </a:graphicData>
        </a:graphic>
      </p:graphicFrame>
      <p:sp>
        <p:nvSpPr>
          <p:cNvPr id="2" name="Title 1">
            <a:extLst>
              <a:ext uri="{FF2B5EF4-FFF2-40B4-BE49-F238E27FC236}">
                <a16:creationId xmlns:a16="http://schemas.microsoft.com/office/drawing/2014/main" id="{C149A49B-6C93-A8A1-6EF4-E8E9C4F74748}"/>
              </a:ext>
            </a:extLst>
          </p:cNvPr>
          <p:cNvSpPr>
            <a:spLocks noGrp="1"/>
          </p:cNvSpPr>
          <p:nvPr>
            <p:ph type="title"/>
          </p:nvPr>
        </p:nvSpPr>
        <p:spPr>
          <a:xfrm>
            <a:off x="1262716" y="38728"/>
            <a:ext cx="10091084" cy="709053"/>
          </a:xfrm>
        </p:spPr>
        <p:txBody>
          <a:bodyPr>
            <a:normAutofit/>
          </a:bodyPr>
          <a:lstStyle/>
          <a:p>
            <a:r>
              <a:rPr lang="en-US" dirty="0">
                <a:solidFill>
                  <a:srgbClr val="F58E3F"/>
                </a:solidFill>
              </a:rPr>
              <a:t>Common Responses to Trauma</a:t>
            </a:r>
          </a:p>
        </p:txBody>
      </p:sp>
    </p:spTree>
    <p:extLst>
      <p:ext uri="{BB962C8B-B14F-4D97-AF65-F5344CB8AC3E}">
        <p14:creationId xmlns:p14="http://schemas.microsoft.com/office/powerpoint/2010/main" val="429298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612128-9C94-160A-0439-B5A3CB922174}"/>
              </a:ext>
            </a:extLst>
          </p:cNvPr>
          <p:cNvSpPr>
            <a:spLocks noGrp="1"/>
          </p:cNvSpPr>
          <p:nvPr>
            <p:ph type="sldNum" sz="quarter" idx="12"/>
          </p:nvPr>
        </p:nvSpPr>
        <p:spPr/>
        <p:txBody>
          <a:bodyPr/>
          <a:lstStyle/>
          <a:p>
            <a:fld id="{6D486360-FF34-7B48-AD05-62F8407C4C7E}" type="slidenum">
              <a:rPr lang="en-US" smtClean="0"/>
              <a:t>37</a:t>
            </a:fld>
            <a:endParaRPr lang="en-US"/>
          </a:p>
        </p:txBody>
      </p:sp>
      <p:sp>
        <p:nvSpPr>
          <p:cNvPr id="31" name="TextBox 30">
            <a:extLst>
              <a:ext uri="{FF2B5EF4-FFF2-40B4-BE49-F238E27FC236}">
                <a16:creationId xmlns:a16="http://schemas.microsoft.com/office/drawing/2014/main" id="{64FE8A7E-6847-17C5-0046-AA59117DA0E6}"/>
              </a:ext>
            </a:extLst>
          </p:cNvPr>
          <p:cNvSpPr txBox="1"/>
          <p:nvPr/>
        </p:nvSpPr>
        <p:spPr>
          <a:xfrm>
            <a:off x="4672493" y="5968909"/>
            <a:ext cx="7318029" cy="276999"/>
          </a:xfrm>
          <a:prstGeom prst="rect">
            <a:avLst/>
          </a:prstGeom>
          <a:noFill/>
        </p:spPr>
        <p:txBody>
          <a:bodyPr wrap="none" rtlCol="0">
            <a:spAutoFit/>
          </a:bodyPr>
          <a:lstStyle/>
          <a:p>
            <a:r>
              <a:rPr lang="en-US" sz="1200" dirty="0"/>
              <a:t>Resource: Relationship of Childhood Abuse and Household Dysfunction to Many Leading Causes of Death in Adults</a:t>
            </a:r>
          </a:p>
        </p:txBody>
      </p:sp>
      <p:graphicFrame>
        <p:nvGraphicFramePr>
          <p:cNvPr id="20" name="Table 20">
            <a:extLst>
              <a:ext uri="{FF2B5EF4-FFF2-40B4-BE49-F238E27FC236}">
                <a16:creationId xmlns:a16="http://schemas.microsoft.com/office/drawing/2014/main" id="{3CCB0263-5643-C930-EC88-4B4C5C632DE8}"/>
              </a:ext>
            </a:extLst>
          </p:cNvPr>
          <p:cNvGraphicFramePr>
            <a:graphicFrameLocks noGrp="1"/>
          </p:cNvGraphicFramePr>
          <p:nvPr/>
        </p:nvGraphicFramePr>
        <p:xfrm>
          <a:off x="4570547" y="989013"/>
          <a:ext cx="7419975" cy="4790248"/>
        </p:xfrm>
        <a:graphic>
          <a:graphicData uri="http://schemas.openxmlformats.org/drawingml/2006/table">
            <a:tbl>
              <a:tblPr firstRow="1" bandRow="1">
                <a:tableStyleId>{F5AB1C69-6EDB-4FF4-983F-18BD219EF322}</a:tableStyleId>
              </a:tblPr>
              <a:tblGrid>
                <a:gridCol w="2473325">
                  <a:extLst>
                    <a:ext uri="{9D8B030D-6E8A-4147-A177-3AD203B41FA5}">
                      <a16:colId xmlns:a16="http://schemas.microsoft.com/office/drawing/2014/main" val="2760588457"/>
                    </a:ext>
                  </a:extLst>
                </a:gridCol>
                <a:gridCol w="2473325">
                  <a:extLst>
                    <a:ext uri="{9D8B030D-6E8A-4147-A177-3AD203B41FA5}">
                      <a16:colId xmlns:a16="http://schemas.microsoft.com/office/drawing/2014/main" val="1375311873"/>
                    </a:ext>
                  </a:extLst>
                </a:gridCol>
                <a:gridCol w="2473325">
                  <a:extLst>
                    <a:ext uri="{9D8B030D-6E8A-4147-A177-3AD203B41FA5}">
                      <a16:colId xmlns:a16="http://schemas.microsoft.com/office/drawing/2014/main" val="2102775226"/>
                    </a:ext>
                  </a:extLst>
                </a:gridCol>
              </a:tblGrid>
              <a:tr h="239512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05104722"/>
                  </a:ext>
                </a:extLst>
              </a:tr>
              <a:tr h="2395124">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1794595"/>
                  </a:ext>
                </a:extLst>
              </a:tr>
            </a:tbl>
          </a:graphicData>
        </a:graphic>
      </p:graphicFrame>
      <p:sp>
        <p:nvSpPr>
          <p:cNvPr id="30" name="TextBox 29">
            <a:extLst>
              <a:ext uri="{FF2B5EF4-FFF2-40B4-BE49-F238E27FC236}">
                <a16:creationId xmlns:a16="http://schemas.microsoft.com/office/drawing/2014/main" id="{67F590E3-5A78-8E9E-7B81-4B3E42487545}"/>
              </a:ext>
            </a:extLst>
          </p:cNvPr>
          <p:cNvSpPr txBox="1"/>
          <p:nvPr/>
        </p:nvSpPr>
        <p:spPr>
          <a:xfrm>
            <a:off x="9846781" y="4721310"/>
            <a:ext cx="1912370" cy="954107"/>
          </a:xfrm>
          <a:prstGeom prst="rect">
            <a:avLst/>
          </a:prstGeom>
          <a:noFill/>
        </p:spPr>
        <p:txBody>
          <a:bodyPr wrap="square" rtlCol="0">
            <a:spAutoFit/>
          </a:bodyPr>
          <a:lstStyle/>
          <a:p>
            <a:pPr algn="ctr"/>
            <a:r>
              <a:rPr lang="en-US" sz="2000" b="1" dirty="0"/>
              <a:t>12 times</a:t>
            </a:r>
          </a:p>
          <a:p>
            <a:pPr algn="ctr"/>
            <a:r>
              <a:rPr lang="en-US" dirty="0"/>
              <a:t>as likely to have attempted suicide</a:t>
            </a:r>
          </a:p>
        </p:txBody>
      </p:sp>
      <p:pic>
        <p:nvPicPr>
          <p:cNvPr id="1058" name="Picture 34" descr="Sad mother crying vector drawing | Free SVG">
            <a:extLst>
              <a:ext uri="{FF2B5EF4-FFF2-40B4-BE49-F238E27FC236}">
                <a16:creationId xmlns:a16="http://schemas.microsoft.com/office/drawing/2014/main" id="{0D95ACB7-1A01-AAAF-0B26-21B0FDA306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45673" y="3487848"/>
            <a:ext cx="1139872" cy="113987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C51E932-47CC-DF3E-A410-F52888900A58}"/>
              </a:ext>
            </a:extLst>
          </p:cNvPr>
          <p:cNvSpPr txBox="1"/>
          <p:nvPr/>
        </p:nvSpPr>
        <p:spPr>
          <a:xfrm>
            <a:off x="7219180" y="4665843"/>
            <a:ext cx="2114586" cy="954107"/>
          </a:xfrm>
          <a:prstGeom prst="rect">
            <a:avLst/>
          </a:prstGeom>
          <a:noFill/>
        </p:spPr>
        <p:txBody>
          <a:bodyPr wrap="square" rtlCol="0">
            <a:spAutoFit/>
          </a:bodyPr>
          <a:lstStyle/>
          <a:p>
            <a:pPr algn="ctr"/>
            <a:r>
              <a:rPr lang="en-US" sz="2000" b="1" dirty="0"/>
              <a:t>10 times</a:t>
            </a:r>
          </a:p>
          <a:p>
            <a:pPr algn="ctr"/>
            <a:r>
              <a:rPr lang="en-US" dirty="0"/>
              <a:t>as likely to have injected street drugs</a:t>
            </a:r>
          </a:p>
        </p:txBody>
      </p:sp>
      <p:pic>
        <p:nvPicPr>
          <p:cNvPr id="1056" name="Picture 32" descr="Medical syringe icon vector clip art | Free SVG">
            <a:extLst>
              <a:ext uri="{FF2B5EF4-FFF2-40B4-BE49-F238E27FC236}">
                <a16:creationId xmlns:a16="http://schemas.microsoft.com/office/drawing/2014/main" id="{6DF13DF1-E136-B40B-F303-6D26CD1ACFB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33476" y="3487848"/>
            <a:ext cx="1094117" cy="109411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459F4BA-3648-8DC7-96BD-46B6F7B0B29C}"/>
              </a:ext>
            </a:extLst>
          </p:cNvPr>
          <p:cNvSpPr txBox="1"/>
          <p:nvPr/>
        </p:nvSpPr>
        <p:spPr>
          <a:xfrm>
            <a:off x="4756176" y="4610868"/>
            <a:ext cx="2277375" cy="1231106"/>
          </a:xfrm>
          <a:prstGeom prst="rect">
            <a:avLst/>
          </a:prstGeom>
          <a:noFill/>
        </p:spPr>
        <p:txBody>
          <a:bodyPr wrap="square" rtlCol="0">
            <a:spAutoFit/>
          </a:bodyPr>
          <a:lstStyle/>
          <a:p>
            <a:pPr algn="ctr"/>
            <a:r>
              <a:rPr lang="en-US" sz="2000" b="1" dirty="0"/>
              <a:t>7 times</a:t>
            </a:r>
          </a:p>
          <a:p>
            <a:pPr algn="ctr"/>
            <a:r>
              <a:rPr lang="en-US" dirty="0"/>
              <a:t>more likely to consider themselves an alcoholic</a:t>
            </a:r>
          </a:p>
        </p:txBody>
      </p:sp>
      <p:pic>
        <p:nvPicPr>
          <p:cNvPr id="1054" name="Picture 30" descr="Vector graphics of bottle of beer | Free SVG">
            <a:extLst>
              <a:ext uri="{FF2B5EF4-FFF2-40B4-BE49-F238E27FC236}">
                <a16:creationId xmlns:a16="http://schemas.microsoft.com/office/drawing/2014/main" id="{1CDAD389-D61A-6471-96A1-FEF5623C696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72176" y="3524804"/>
            <a:ext cx="1128623" cy="11286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CD34FF4-2EF1-185D-6629-08059E3F193A}"/>
              </a:ext>
            </a:extLst>
          </p:cNvPr>
          <p:cNvSpPr txBox="1"/>
          <p:nvPr/>
        </p:nvSpPr>
        <p:spPr>
          <a:xfrm>
            <a:off x="9748585" y="2141262"/>
            <a:ext cx="2134047" cy="1231106"/>
          </a:xfrm>
          <a:prstGeom prst="rect">
            <a:avLst/>
          </a:prstGeom>
          <a:noFill/>
        </p:spPr>
        <p:txBody>
          <a:bodyPr wrap="square" rtlCol="0">
            <a:spAutoFit/>
          </a:bodyPr>
          <a:lstStyle/>
          <a:p>
            <a:pPr algn="ctr"/>
            <a:r>
              <a:rPr lang="en-US" sz="2000" b="1" dirty="0"/>
              <a:t>4 times</a:t>
            </a:r>
          </a:p>
          <a:p>
            <a:pPr algn="ctr"/>
            <a:r>
              <a:rPr lang="en-US" dirty="0"/>
              <a:t>more likely to have chronic obstructive pulmonary disease</a:t>
            </a:r>
          </a:p>
        </p:txBody>
      </p:sp>
      <p:pic>
        <p:nvPicPr>
          <p:cNvPr id="1046" name="Picture 22" descr="Black Lung Icon | Free SVG">
            <a:extLst>
              <a:ext uri="{FF2B5EF4-FFF2-40B4-BE49-F238E27FC236}">
                <a16:creationId xmlns:a16="http://schemas.microsoft.com/office/drawing/2014/main" id="{4EDB127A-17F5-0E2F-7DBC-C505461724E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245673" y="1078739"/>
            <a:ext cx="1114586" cy="111458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2B59AFB-9F2E-3472-8F94-2990639ED401}"/>
              </a:ext>
            </a:extLst>
          </p:cNvPr>
          <p:cNvSpPr txBox="1"/>
          <p:nvPr/>
        </p:nvSpPr>
        <p:spPr>
          <a:xfrm>
            <a:off x="7033551" y="2131317"/>
            <a:ext cx="2482499" cy="1231106"/>
          </a:xfrm>
          <a:prstGeom prst="rect">
            <a:avLst/>
          </a:prstGeom>
          <a:noFill/>
        </p:spPr>
        <p:txBody>
          <a:bodyPr wrap="square" rtlCol="0">
            <a:spAutoFit/>
          </a:bodyPr>
          <a:lstStyle/>
          <a:p>
            <a:pPr algn="ctr"/>
            <a:r>
              <a:rPr lang="en-US" sz="2000" b="1" dirty="0"/>
              <a:t>2.5 times</a:t>
            </a:r>
          </a:p>
          <a:p>
            <a:pPr algn="ctr"/>
            <a:r>
              <a:rPr lang="en-US" dirty="0"/>
              <a:t>more likely to have sexually-</a:t>
            </a:r>
          </a:p>
          <a:p>
            <a:pPr algn="ctr"/>
            <a:r>
              <a:rPr lang="en-US" dirty="0"/>
              <a:t> transmitted infections</a:t>
            </a:r>
          </a:p>
        </p:txBody>
      </p:sp>
      <p:pic>
        <p:nvPicPr>
          <p:cNvPr id="1052" name="Picture 28" descr="Premium Photo | Coronavirus covid19 black bacteria or sars pathogen cell  medical research or pandemic prevention banner with microscopic disease  image virus on isolated white background realistic 3d illustration">
            <a:extLst>
              <a:ext uri="{FF2B5EF4-FFF2-40B4-BE49-F238E27FC236}">
                <a16:creationId xmlns:a16="http://schemas.microsoft.com/office/drawing/2014/main" id="{5B708745-C133-D8BA-0082-9B8346F9B02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40070" y="1136399"/>
            <a:ext cx="1469463" cy="92100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2ECD181-FC87-8DB1-D3A0-DF91516D32F2}"/>
              </a:ext>
            </a:extLst>
          </p:cNvPr>
          <p:cNvSpPr txBox="1"/>
          <p:nvPr/>
        </p:nvSpPr>
        <p:spPr>
          <a:xfrm>
            <a:off x="4924033" y="2408316"/>
            <a:ext cx="1823448" cy="677108"/>
          </a:xfrm>
          <a:prstGeom prst="rect">
            <a:avLst/>
          </a:prstGeom>
          <a:noFill/>
        </p:spPr>
        <p:txBody>
          <a:bodyPr wrap="none" rtlCol="0">
            <a:spAutoFit/>
          </a:bodyPr>
          <a:lstStyle/>
          <a:p>
            <a:pPr algn="ctr"/>
            <a:r>
              <a:rPr lang="en-US" sz="2000" b="1" dirty="0"/>
              <a:t>2 times</a:t>
            </a:r>
          </a:p>
          <a:p>
            <a:pPr algn="ctr"/>
            <a:r>
              <a:rPr lang="en-US" dirty="0"/>
              <a:t>as likely to smoke</a:t>
            </a:r>
          </a:p>
        </p:txBody>
      </p:sp>
      <p:pic>
        <p:nvPicPr>
          <p:cNvPr id="1042" name="Picture 18" descr="Aiga smoking sign | Free SVG">
            <a:extLst>
              <a:ext uri="{FF2B5EF4-FFF2-40B4-BE49-F238E27FC236}">
                <a16:creationId xmlns:a16="http://schemas.microsoft.com/office/drawing/2014/main" id="{2190014C-04A2-3A6C-1500-DA04C7F1605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70715" y="1078739"/>
            <a:ext cx="1130084" cy="113008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AD30EFA-AA4C-7210-74E6-06BEC85F1587}"/>
              </a:ext>
            </a:extLst>
          </p:cNvPr>
          <p:cNvSpPr>
            <a:spLocks noGrp="1"/>
          </p:cNvSpPr>
          <p:nvPr>
            <p:ph type="body" sz="half" idx="2"/>
          </p:nvPr>
        </p:nvSpPr>
        <p:spPr>
          <a:xfrm>
            <a:off x="1014332" y="3212456"/>
            <a:ext cx="3509309" cy="3559741"/>
          </a:xfrm>
        </p:spPr>
        <p:txBody>
          <a:bodyPr>
            <a:normAutofit/>
          </a:bodyPr>
          <a:lstStyle/>
          <a:p>
            <a:pPr marL="285750" indent="-285750">
              <a:buFont typeface="Arial" panose="020B0604020202020204" pitchFamily="34" charset="0"/>
              <a:buChar char="•"/>
            </a:pPr>
            <a:r>
              <a:rPr lang="en-US" sz="1800" dirty="0"/>
              <a:t>Extremely debilitating for children</a:t>
            </a:r>
          </a:p>
          <a:p>
            <a:pPr marL="285750" indent="-285750">
              <a:buFont typeface="Arial" panose="020B0604020202020204" pitchFamily="34" charset="0"/>
              <a:buChar char="•"/>
            </a:pPr>
            <a:r>
              <a:rPr lang="en-US" sz="1800" dirty="0"/>
              <a:t>Long-term effects that have huge implications as an adult</a:t>
            </a:r>
          </a:p>
        </p:txBody>
      </p:sp>
      <p:sp>
        <p:nvSpPr>
          <p:cNvPr id="2" name="Title 1">
            <a:extLst>
              <a:ext uri="{FF2B5EF4-FFF2-40B4-BE49-F238E27FC236}">
                <a16:creationId xmlns:a16="http://schemas.microsoft.com/office/drawing/2014/main" id="{FB1EB956-1ECE-0C04-7BDE-C7C4D34A23DA}"/>
              </a:ext>
            </a:extLst>
          </p:cNvPr>
          <p:cNvSpPr>
            <a:spLocks noGrp="1"/>
          </p:cNvSpPr>
          <p:nvPr>
            <p:ph type="title"/>
          </p:nvPr>
        </p:nvSpPr>
        <p:spPr>
          <a:xfrm>
            <a:off x="1106945" y="1090639"/>
            <a:ext cx="3509309" cy="1600200"/>
          </a:xfrm>
        </p:spPr>
        <p:txBody>
          <a:bodyPr>
            <a:noAutofit/>
          </a:bodyPr>
          <a:lstStyle/>
          <a:p>
            <a:r>
              <a:rPr lang="en-US" sz="4000" dirty="0"/>
              <a:t>Exposure to traumatic experiences:</a:t>
            </a:r>
          </a:p>
        </p:txBody>
      </p:sp>
    </p:spTree>
    <p:extLst>
      <p:ext uri="{BB962C8B-B14F-4D97-AF65-F5344CB8AC3E}">
        <p14:creationId xmlns:p14="http://schemas.microsoft.com/office/powerpoint/2010/main" val="1177807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D687-252A-FBC6-3B86-794FA9E17556}"/>
              </a:ext>
            </a:extLst>
          </p:cNvPr>
          <p:cNvSpPr>
            <a:spLocks noGrp="1"/>
          </p:cNvSpPr>
          <p:nvPr>
            <p:ph type="title"/>
          </p:nvPr>
        </p:nvSpPr>
        <p:spPr>
          <a:xfrm>
            <a:off x="833562" y="0"/>
            <a:ext cx="10091084" cy="709053"/>
          </a:xfrm>
        </p:spPr>
        <p:txBody>
          <a:bodyPr>
            <a:normAutofit fontScale="90000"/>
          </a:bodyPr>
          <a:lstStyle/>
          <a:p>
            <a:pPr algn="ctr"/>
            <a:r>
              <a:rPr lang="en-US" dirty="0"/>
              <a:t>Adverse Childhood Experiences (ACEs)</a:t>
            </a:r>
          </a:p>
        </p:txBody>
      </p:sp>
      <p:sp>
        <p:nvSpPr>
          <p:cNvPr id="3" name="Slide Number Placeholder 2">
            <a:extLst>
              <a:ext uri="{FF2B5EF4-FFF2-40B4-BE49-F238E27FC236}">
                <a16:creationId xmlns:a16="http://schemas.microsoft.com/office/drawing/2014/main" id="{0B457C72-0826-902B-DF85-790773B64B86}"/>
              </a:ext>
            </a:extLst>
          </p:cNvPr>
          <p:cNvSpPr>
            <a:spLocks noGrp="1"/>
          </p:cNvSpPr>
          <p:nvPr>
            <p:ph type="sldNum" sz="quarter" idx="12"/>
          </p:nvPr>
        </p:nvSpPr>
        <p:spPr/>
        <p:txBody>
          <a:bodyPr/>
          <a:lstStyle/>
          <a:p>
            <a:fld id="{6D486360-FF34-7B48-AD05-62F8407C4C7E}" type="slidenum">
              <a:rPr lang="en-US" smtClean="0"/>
              <a:t>38</a:t>
            </a:fld>
            <a:endParaRPr lang="en-US"/>
          </a:p>
        </p:txBody>
      </p:sp>
      <p:pic>
        <p:nvPicPr>
          <p:cNvPr id="8" name="Content Placeholder 7" descr="A whiteboard with words and blue sky&#10;&#10;Description automatically generated">
            <a:hlinkClick r:id="rId3"/>
            <a:extLst>
              <a:ext uri="{FF2B5EF4-FFF2-40B4-BE49-F238E27FC236}">
                <a16:creationId xmlns:a16="http://schemas.microsoft.com/office/drawing/2014/main" id="{CFFC6B3F-8DBE-AEEB-B9B0-7AC547DE7C3C}"/>
              </a:ext>
            </a:extLst>
          </p:cNvPr>
          <p:cNvPicPr>
            <a:picLocks noGrp="1" noChangeAspect="1"/>
          </p:cNvPicPr>
          <p:nvPr>
            <p:ph idx="1"/>
          </p:nvPr>
        </p:nvPicPr>
        <p:blipFill>
          <a:blip r:embed="rId4"/>
          <a:stretch>
            <a:fillRect/>
          </a:stretch>
        </p:blipFill>
        <p:spPr>
          <a:xfrm>
            <a:off x="2678709" y="1398587"/>
            <a:ext cx="7217348" cy="4060825"/>
          </a:xfrm>
        </p:spPr>
      </p:pic>
    </p:spTree>
    <p:extLst>
      <p:ext uri="{BB962C8B-B14F-4D97-AF65-F5344CB8AC3E}">
        <p14:creationId xmlns:p14="http://schemas.microsoft.com/office/powerpoint/2010/main" val="2527926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C3D2-1E9D-07CD-83C1-ABB8C15C6BB4}"/>
              </a:ext>
            </a:extLst>
          </p:cNvPr>
          <p:cNvSpPr>
            <a:spLocks noGrp="1"/>
          </p:cNvSpPr>
          <p:nvPr>
            <p:ph type="title"/>
          </p:nvPr>
        </p:nvSpPr>
        <p:spPr>
          <a:xfrm>
            <a:off x="900829" y="0"/>
            <a:ext cx="10091084" cy="709053"/>
          </a:xfrm>
        </p:spPr>
        <p:txBody>
          <a:bodyPr>
            <a:normAutofit fontScale="90000"/>
          </a:bodyPr>
          <a:lstStyle/>
          <a:p>
            <a:r>
              <a:rPr lang="en-US" dirty="0"/>
              <a:t>Adverse Childhood Experiences (ACE’s)</a:t>
            </a:r>
          </a:p>
        </p:txBody>
      </p:sp>
      <p:pic>
        <p:nvPicPr>
          <p:cNvPr id="4" name="Content Placeholder 3" descr="The ACEs pyramid">
            <a:extLst>
              <a:ext uri="{FF2B5EF4-FFF2-40B4-BE49-F238E27FC236}">
                <a16:creationId xmlns:a16="http://schemas.microsoft.com/office/drawing/2014/main" id="{EAC89645-5F25-A63F-0AC6-FD8791CF47E3}"/>
              </a:ext>
            </a:extLst>
          </p:cNvPr>
          <p:cNvPicPr>
            <a:picLocks noGrp="1" noChangeAspect="1"/>
          </p:cNvPicPr>
          <p:nvPr>
            <p:ph idx="1"/>
          </p:nvPr>
        </p:nvPicPr>
        <p:blipFill>
          <a:blip r:embed="rId3"/>
          <a:stretch>
            <a:fillRect/>
          </a:stretch>
        </p:blipFill>
        <p:spPr>
          <a:xfrm>
            <a:off x="1224952" y="582022"/>
            <a:ext cx="9213012" cy="6275978"/>
          </a:xfrm>
          <a:prstGeom prst="rect">
            <a:avLst/>
          </a:prstGeom>
        </p:spPr>
      </p:pic>
      <p:sp>
        <p:nvSpPr>
          <p:cNvPr id="3" name="Slide Number Placeholder 2">
            <a:extLst>
              <a:ext uri="{FF2B5EF4-FFF2-40B4-BE49-F238E27FC236}">
                <a16:creationId xmlns:a16="http://schemas.microsoft.com/office/drawing/2014/main" id="{94FAA3A9-7D32-A519-0170-C987689F224A}"/>
              </a:ext>
            </a:extLst>
          </p:cNvPr>
          <p:cNvSpPr>
            <a:spLocks noGrp="1"/>
          </p:cNvSpPr>
          <p:nvPr>
            <p:ph type="sldNum" sz="quarter" idx="12"/>
          </p:nvPr>
        </p:nvSpPr>
        <p:spPr/>
        <p:txBody>
          <a:bodyPr/>
          <a:lstStyle/>
          <a:p>
            <a:fld id="{6D486360-FF34-7B48-AD05-62F8407C4C7E}" type="slidenum">
              <a:rPr lang="en-US" smtClean="0"/>
              <a:t>39</a:t>
            </a:fld>
            <a:endParaRPr lang="en-US"/>
          </a:p>
        </p:txBody>
      </p:sp>
    </p:spTree>
    <p:extLst>
      <p:ext uri="{BB962C8B-B14F-4D97-AF65-F5344CB8AC3E}">
        <p14:creationId xmlns:p14="http://schemas.microsoft.com/office/powerpoint/2010/main" val="381891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6DBB52-850D-C0E7-DE13-0155B09F13BC}"/>
              </a:ext>
            </a:extLst>
          </p:cNvPr>
          <p:cNvSpPr>
            <a:spLocks noGrp="1"/>
          </p:cNvSpPr>
          <p:nvPr>
            <p:ph type="sldNum" sz="quarter" idx="12"/>
          </p:nvPr>
        </p:nvSpPr>
        <p:spPr>
          <a:xfrm>
            <a:off x="10621992" y="6535157"/>
            <a:ext cx="847277" cy="274320"/>
          </a:xfrm>
        </p:spPr>
        <p:txBody>
          <a:bodyPr>
            <a:normAutofit/>
          </a:bodyPr>
          <a:lstStyle/>
          <a:p>
            <a:pPr>
              <a:spcAft>
                <a:spcPts val="600"/>
              </a:spcAft>
            </a:pPr>
            <a:fld id="{6D486360-FF34-7B48-AD05-62F8407C4C7E}" type="slidenum">
              <a:rPr lang="en-US" sz="1050">
                <a:solidFill>
                  <a:schemeClr val="tx1">
                    <a:lumMod val="50000"/>
                    <a:lumOff val="50000"/>
                  </a:schemeClr>
                </a:solidFill>
              </a:rPr>
              <a:pPr>
                <a:spcAft>
                  <a:spcPts val="600"/>
                </a:spcAft>
              </a:pPr>
              <a:t>4</a:t>
            </a:fld>
            <a:endParaRPr lang="en-US" sz="1050">
              <a:solidFill>
                <a:schemeClr val="tx1">
                  <a:lumMod val="50000"/>
                  <a:lumOff val="50000"/>
                </a:schemeClr>
              </a:solidFill>
            </a:endParaRPr>
          </a:p>
        </p:txBody>
      </p:sp>
      <p:sp>
        <p:nvSpPr>
          <p:cNvPr id="1037" name="Rectangle 10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6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Woman in distress&#10;">
            <a:extLst>
              <a:ext uri="{FF2B5EF4-FFF2-40B4-BE49-F238E27FC236}">
                <a16:creationId xmlns:a16="http://schemas.microsoft.com/office/drawing/2014/main" id="{95532CD9-8600-42BD-4E4D-46AA4535F101}"/>
              </a:ext>
            </a:extLst>
          </p:cNvPr>
          <p:cNvPicPr>
            <a:picLocks noChangeAspect="1" noChangeArrowheads="1"/>
          </p:cNvPicPr>
          <p:nvPr/>
        </p:nvPicPr>
        <p:blipFill rotWithShape="1">
          <a:blip r:embed="rId3">
            <a:grayscl/>
            <a:extLst>
              <a:ext uri="{28A0092B-C50C-407E-A947-70E740481C1C}">
                <a14:useLocalDpi xmlns:a14="http://schemas.microsoft.com/office/drawing/2010/main"/>
              </a:ext>
            </a:extLst>
          </a:blip>
          <a:srcRect b="-2"/>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nd, man, hair, alone, heart, sadness, human, ear, skull, hairstyle, mouth, close up, human body, sad, face, loneliness, psychology, eye, head, skin, crisis, expression, emotional, dramatic, pain, organ, psyche, emotions, soul, closure, leave, emotion, depression, feelings, unhappy, despair, ego, therapy, psychiatry, ernst, interaction, disease, problems, being alone, psychotherapy, headaches, headache, burnout, frustration, exhausted, sense, emotionally, kummer, psychiatric, mentally, facial hair, psycholgie, archetype, archetypes">
            <a:extLst>
              <a:ext uri="{FF2B5EF4-FFF2-40B4-BE49-F238E27FC236}">
                <a16:creationId xmlns:a16="http://schemas.microsoft.com/office/drawing/2014/main" id="{1ABB74C4-D4C1-D507-A300-3E4157E5D8AE}"/>
              </a:ext>
            </a:extLst>
          </p:cNvPr>
          <p:cNvPicPr>
            <a:picLocks noChangeAspect="1" noChangeArrowheads="1"/>
          </p:cNvPicPr>
          <p:nvPr/>
        </p:nvPicPr>
        <p:blipFill rotWithShape="1">
          <a:blip r:embed="rId4">
            <a:grayscl/>
            <a:extLst>
              <a:ext uri="{28A0092B-C50C-407E-A947-70E740481C1C}">
                <a14:useLocalDpi xmlns:a14="http://schemas.microsoft.com/office/drawing/2010/main"/>
              </a:ext>
            </a:extLst>
          </a:blip>
          <a:srcRect/>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mergency - Free of Charge Creative Commons Highway Sign image">
            <a:extLst>
              <a:ext uri="{FF2B5EF4-FFF2-40B4-BE49-F238E27FC236}">
                <a16:creationId xmlns:a16="http://schemas.microsoft.com/office/drawing/2014/main" id="{D2CE8353-F10E-7BDB-36FE-30C449930841}"/>
              </a:ext>
            </a:extLst>
          </p:cNvPr>
          <p:cNvPicPr>
            <a:picLocks noChangeAspect="1"/>
          </p:cNvPicPr>
          <p:nvPr/>
        </p:nvPicPr>
        <p:blipFill rotWithShape="1">
          <a:blip r:embed="rId5">
            <a:grayscl/>
            <a:extLst>
              <a:ext uri="{28A0092B-C50C-407E-A947-70E740481C1C}">
                <a14:useLocalDpi xmlns:a14="http://schemas.microsoft.com/office/drawing/2010/main"/>
              </a:ext>
            </a:extLst>
          </a:blip>
          <a:srcRect r="-3"/>
          <a:stretch/>
        </p:blipFill>
        <p:spPr>
          <a:xfrm>
            <a:off x="3937775" y="4572003"/>
            <a:ext cx="3447288" cy="1956816"/>
          </a:xfrm>
          <a:prstGeom prst="rect">
            <a:avLst/>
          </a:prstGeom>
        </p:spPr>
      </p:pic>
      <p:sp>
        <p:nvSpPr>
          <p:cNvPr id="1039" name="Rectangle 10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B66BE61-6386-A144-24BE-5A65D8DE98E5}"/>
              </a:ext>
            </a:extLst>
          </p:cNvPr>
          <p:cNvSpPr>
            <a:spLocks noGrp="1"/>
          </p:cNvSpPr>
          <p:nvPr>
            <p:ph idx="1"/>
          </p:nvPr>
        </p:nvSpPr>
        <p:spPr>
          <a:xfrm>
            <a:off x="7957973" y="763523"/>
            <a:ext cx="3511296" cy="5330952"/>
          </a:xfrm>
        </p:spPr>
        <p:txBody>
          <a:bodyPr vert="horz" lIns="91440" tIns="45720" rIns="91440" bIns="45720" rtlCol="0" anchor="ctr">
            <a:normAutofit/>
          </a:bodyPr>
          <a:lstStyle/>
          <a:p>
            <a:r>
              <a:rPr lang="en-US" sz="2400" dirty="0">
                <a:solidFill>
                  <a:srgbClr val="FFFFFF"/>
                </a:solidFill>
                <a:ea typeface="+mn-lt"/>
                <a:cs typeface="+mn-lt"/>
              </a:rPr>
              <a:t>Crisis Response System</a:t>
            </a:r>
            <a:endParaRPr lang="en-US" sz="2400" dirty="0">
              <a:solidFill>
                <a:srgbClr val="FFFFFF"/>
              </a:solidFill>
              <a:cs typeface="Calibri" panose="020F0502020204030204"/>
            </a:endParaRPr>
          </a:p>
          <a:p>
            <a:r>
              <a:rPr lang="en-US" sz="2400" dirty="0">
                <a:solidFill>
                  <a:srgbClr val="FFFFFF"/>
                </a:solidFill>
                <a:ea typeface="+mn-lt"/>
                <a:cs typeface="+mn-lt"/>
              </a:rPr>
              <a:t>Suicide Prevention</a:t>
            </a:r>
          </a:p>
          <a:p>
            <a:r>
              <a:rPr lang="en-US" sz="2400" dirty="0">
                <a:solidFill>
                  <a:srgbClr val="FFFFFF"/>
                </a:solidFill>
                <a:ea typeface="+mn-lt"/>
                <a:cs typeface="+mn-lt"/>
              </a:rPr>
              <a:t>Suicide and Substance Abuse</a:t>
            </a:r>
            <a:endParaRPr lang="en-US" sz="2400" dirty="0">
              <a:solidFill>
                <a:srgbClr val="FFFFFF"/>
              </a:solidFill>
              <a:cs typeface="Calibri" panose="020F0502020204030204"/>
            </a:endParaRPr>
          </a:p>
          <a:p>
            <a:r>
              <a:rPr lang="en-US" sz="2400" dirty="0">
                <a:solidFill>
                  <a:srgbClr val="FFFFFF"/>
                </a:solidFill>
                <a:ea typeface="+mn-lt"/>
                <a:cs typeface="+mn-lt"/>
              </a:rPr>
              <a:t>Trauma</a:t>
            </a:r>
            <a:endParaRPr lang="en-US" sz="2400" dirty="0">
              <a:solidFill>
                <a:srgbClr val="FFFFFF"/>
              </a:solidFill>
              <a:cs typeface="Calibri"/>
            </a:endParaRPr>
          </a:p>
          <a:p>
            <a:r>
              <a:rPr lang="en-US" sz="2400" dirty="0">
                <a:solidFill>
                  <a:srgbClr val="FFFFFF"/>
                </a:solidFill>
                <a:ea typeface="+mn-lt"/>
                <a:cs typeface="+mn-lt"/>
              </a:rPr>
              <a:t>Cultural Considerations </a:t>
            </a:r>
            <a:endParaRPr lang="en-US" sz="2400" dirty="0">
              <a:solidFill>
                <a:srgbClr val="FFFFFF"/>
              </a:solidFill>
            </a:endParaRPr>
          </a:p>
          <a:p>
            <a:r>
              <a:rPr lang="en-US" sz="2400" dirty="0">
                <a:solidFill>
                  <a:srgbClr val="FFFFFF"/>
                </a:solidFill>
                <a:cs typeface="Calibri"/>
              </a:rPr>
              <a:t>Compassion Fatigue and </a:t>
            </a:r>
            <a:r>
              <a:rPr lang="en-US" sz="2200" dirty="0">
                <a:solidFill>
                  <a:srgbClr val="FFFFFF"/>
                </a:solidFill>
                <a:cs typeface="Calibri"/>
              </a:rPr>
              <a:t>Self Care</a:t>
            </a:r>
          </a:p>
        </p:txBody>
      </p:sp>
      <p:sp>
        <p:nvSpPr>
          <p:cNvPr id="2" name="Title 1">
            <a:extLst>
              <a:ext uri="{FF2B5EF4-FFF2-40B4-BE49-F238E27FC236}">
                <a16:creationId xmlns:a16="http://schemas.microsoft.com/office/drawing/2014/main" id="{1D336400-C8BB-B7F0-23A4-96ACDEAEE36E}"/>
              </a:ext>
            </a:extLst>
          </p:cNvPr>
          <p:cNvSpPr>
            <a:spLocks noGrp="1"/>
          </p:cNvSpPr>
          <p:nvPr>
            <p:ph type="title"/>
          </p:nvPr>
        </p:nvSpPr>
        <p:spPr>
          <a:xfrm>
            <a:off x="524256" y="491260"/>
            <a:ext cx="6594189" cy="1625210"/>
          </a:xfrm>
        </p:spPr>
        <p:txBody>
          <a:bodyPr>
            <a:normAutofit/>
          </a:bodyPr>
          <a:lstStyle/>
          <a:p>
            <a:r>
              <a:rPr lang="en-US" dirty="0">
                <a:solidFill>
                  <a:srgbClr val="FFFFFF"/>
                </a:solidFill>
                <a:latin typeface="Arial"/>
                <a:cs typeface="Arial"/>
              </a:rPr>
              <a:t>Topics</a:t>
            </a:r>
            <a:endParaRPr lang="en-US" dirty="0">
              <a:solidFill>
                <a:srgbClr val="FFFFFF"/>
              </a:solidFill>
            </a:endParaRPr>
          </a:p>
        </p:txBody>
      </p:sp>
    </p:spTree>
    <p:extLst>
      <p:ext uri="{BB962C8B-B14F-4D97-AF65-F5344CB8AC3E}">
        <p14:creationId xmlns:p14="http://schemas.microsoft.com/office/powerpoint/2010/main" val="176159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24" y="375602"/>
            <a:ext cx="10923807" cy="3304932"/>
          </a:xfrm>
        </p:spPr>
        <p:txBody>
          <a:bodyPr>
            <a:normAutofit fontScale="90000"/>
          </a:bodyPr>
          <a:lstStyle/>
          <a:p>
            <a:pPr algn="ctr">
              <a:lnSpc>
                <a:spcPct val="100000"/>
              </a:lnSpc>
            </a:pPr>
            <a:r>
              <a:rPr lang="en-US" b="1" dirty="0">
                <a:latin typeface="Arial"/>
                <a:cs typeface="Arial"/>
              </a:rPr>
              <a:t>Vicarious Traumatization:</a:t>
            </a:r>
            <a:br>
              <a:rPr lang="en-US" b="1" dirty="0">
                <a:latin typeface="Arial"/>
              </a:rPr>
            </a:br>
            <a:br>
              <a:rPr lang="en-US" b="1" dirty="0">
                <a:latin typeface="Arial"/>
              </a:rPr>
            </a:br>
            <a:r>
              <a:rPr lang="en-US" sz="4000" b="0" dirty="0">
                <a:solidFill>
                  <a:srgbClr val="ED7D31"/>
                </a:solidFill>
                <a:latin typeface="+mn-lt"/>
                <a:cs typeface="Arial"/>
              </a:rPr>
              <a:t>Refers to </a:t>
            </a:r>
            <a:r>
              <a:rPr lang="en-US" sz="4000" b="0" dirty="0">
                <a:latin typeface="+mn-lt"/>
                <a:cs typeface="Arial"/>
              </a:rPr>
              <a:t>a </a:t>
            </a:r>
            <a:r>
              <a:rPr lang="en-US" sz="4000" b="0" dirty="0">
                <a:solidFill>
                  <a:srgbClr val="7F7F7F"/>
                </a:solidFill>
                <a:latin typeface="+mn-lt"/>
                <a:cs typeface="Arial"/>
              </a:rPr>
              <a:t>transformation in cognitive schemas and belief systems </a:t>
            </a:r>
            <a:r>
              <a:rPr lang="en-US" sz="4000" b="0" dirty="0">
                <a:solidFill>
                  <a:srgbClr val="ED7D31"/>
                </a:solidFill>
                <a:latin typeface="+mn-lt"/>
                <a:cs typeface="Arial"/>
              </a:rPr>
              <a:t>resulting from </a:t>
            </a:r>
            <a:r>
              <a:rPr lang="en-US" sz="4000" b="0" dirty="0">
                <a:latin typeface="+mn-lt"/>
                <a:cs typeface="Arial"/>
              </a:rPr>
              <a:t>empathic engagement with clients’ traumatic experiences that </a:t>
            </a:r>
            <a:r>
              <a:rPr lang="en-US" sz="4000" b="0" dirty="0">
                <a:solidFill>
                  <a:srgbClr val="ED7D31"/>
                </a:solidFill>
                <a:latin typeface="+mn-lt"/>
                <a:cs typeface="Arial"/>
              </a:rPr>
              <a:t>may result in </a:t>
            </a:r>
            <a:r>
              <a:rPr lang="en-US" sz="4000" b="0" dirty="0">
                <a:latin typeface="+mn-lt"/>
                <a:cs typeface="Arial"/>
              </a:rPr>
              <a:t>‘‘significant disruptions” in:</a:t>
            </a:r>
          </a:p>
        </p:txBody>
      </p:sp>
      <p:sp>
        <p:nvSpPr>
          <p:cNvPr id="3" name="Content Placeholder 2"/>
          <p:cNvSpPr>
            <a:spLocks noGrp="1"/>
          </p:cNvSpPr>
          <p:nvPr>
            <p:ph idx="1"/>
          </p:nvPr>
        </p:nvSpPr>
        <p:spPr>
          <a:xfrm>
            <a:off x="1082040" y="3794760"/>
            <a:ext cx="11109960" cy="2286000"/>
          </a:xfrm>
        </p:spPr>
        <p:txBody>
          <a:bodyPr>
            <a:normAutofit/>
          </a:bodyPr>
          <a:lstStyle/>
          <a:p>
            <a:pPr marL="457200" lvl="1" indent="-457200">
              <a:lnSpc>
                <a:spcPct val="100000"/>
              </a:lnSpc>
              <a:spcBef>
                <a:spcPts val="0"/>
              </a:spcBef>
              <a:spcAft>
                <a:spcPts val="1200"/>
              </a:spcAft>
              <a:buClr>
                <a:schemeClr val="tx1">
                  <a:lumMod val="50000"/>
                  <a:lumOff val="50000"/>
                </a:schemeClr>
              </a:buClr>
              <a:buSzPct val="80000"/>
            </a:pPr>
            <a:r>
              <a:rPr lang="en-US" sz="2800" dirty="0"/>
              <a:t>One’s sense of meaning, connection, identity, and world view</a:t>
            </a:r>
          </a:p>
          <a:p>
            <a:pPr marL="457200" lvl="1" indent="-457200">
              <a:lnSpc>
                <a:spcPct val="100000"/>
              </a:lnSpc>
              <a:spcBef>
                <a:spcPts val="0"/>
              </a:spcBef>
              <a:spcAft>
                <a:spcPts val="1200"/>
              </a:spcAft>
              <a:buClr>
                <a:schemeClr val="tx1">
                  <a:lumMod val="50000"/>
                  <a:lumOff val="50000"/>
                </a:schemeClr>
              </a:buClr>
              <a:buSzPct val="80000"/>
            </a:pPr>
            <a:r>
              <a:rPr lang="en-US" sz="2800" dirty="0"/>
              <a:t>One’s affect tolerance, psychological needs, beliefs about self and others, interpersonal relationships, and sensory memory’’ </a:t>
            </a:r>
            <a:r>
              <a:rPr lang="en-US" sz="2800" b="1" dirty="0"/>
              <a:t>		</a:t>
            </a:r>
            <a:r>
              <a:rPr lang="en-US" sz="1000" b="1" dirty="0"/>
              <a:t>					</a:t>
            </a:r>
          </a:p>
          <a:p>
            <a:pPr marL="457200" lvl="2" indent="0">
              <a:lnSpc>
                <a:spcPct val="100000"/>
              </a:lnSpc>
              <a:spcBef>
                <a:spcPts val="0"/>
              </a:spcBef>
              <a:spcAft>
                <a:spcPts val="1200"/>
              </a:spcAft>
              <a:buClr>
                <a:schemeClr val="tx1">
                  <a:lumMod val="50000"/>
                  <a:lumOff val="50000"/>
                </a:schemeClr>
              </a:buClr>
              <a:buSzPct val="80000"/>
              <a:buNone/>
            </a:pPr>
            <a:r>
              <a:rPr lang="en-US" sz="1000" b="1" dirty="0"/>
              <a:t>									Pearlman &amp; </a:t>
            </a:r>
            <a:r>
              <a:rPr lang="en-US" sz="1000" b="1" dirty="0" err="1"/>
              <a:t>Saakvitne</a:t>
            </a:r>
            <a:r>
              <a:rPr lang="en-US" sz="1000" b="1" dirty="0"/>
              <a:t>, 1995, p. 151</a:t>
            </a:r>
          </a:p>
        </p:txBody>
      </p:sp>
      <p:sp>
        <p:nvSpPr>
          <p:cNvPr id="4" name="Slide Number Placeholder 3">
            <a:extLst>
              <a:ext uri="{FF2B5EF4-FFF2-40B4-BE49-F238E27FC236}">
                <a16:creationId xmlns:a16="http://schemas.microsoft.com/office/drawing/2014/main" id="{C4B0023C-AD83-10F9-5CEE-D043D44B3917}"/>
              </a:ext>
            </a:extLst>
          </p:cNvPr>
          <p:cNvSpPr>
            <a:spLocks noGrp="1"/>
          </p:cNvSpPr>
          <p:nvPr>
            <p:ph type="sldNum" sz="quarter" idx="12"/>
          </p:nvPr>
        </p:nvSpPr>
        <p:spPr/>
        <p:txBody>
          <a:bodyPr/>
          <a:lstStyle/>
          <a:p>
            <a:fld id="{6D486360-FF34-7B48-AD05-62F8407C4C7E}" type="slidenum">
              <a:rPr lang="en-US" smtClean="0"/>
              <a:t>40</a:t>
            </a:fld>
            <a:endParaRPr lang="en-US"/>
          </a:p>
        </p:txBody>
      </p:sp>
    </p:spTree>
    <p:extLst>
      <p:ext uri="{BB962C8B-B14F-4D97-AF65-F5344CB8AC3E}">
        <p14:creationId xmlns:p14="http://schemas.microsoft.com/office/powerpoint/2010/main" val="1079638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BE8ECE-331D-1562-8FC3-DB52CE68C2CE}"/>
              </a:ext>
            </a:extLst>
          </p:cNvPr>
          <p:cNvSpPr>
            <a:spLocks noGrp="1"/>
          </p:cNvSpPr>
          <p:nvPr>
            <p:ph type="sldNum" sz="quarter" idx="12"/>
          </p:nvPr>
        </p:nvSpPr>
        <p:spPr/>
        <p:txBody>
          <a:bodyPr/>
          <a:lstStyle/>
          <a:p>
            <a:fld id="{6D486360-FF34-7B48-AD05-62F8407C4C7E}" type="slidenum">
              <a:rPr lang="en-US" smtClean="0"/>
              <a:t>41</a:t>
            </a:fld>
            <a:endParaRPr lang="en-US"/>
          </a:p>
        </p:txBody>
      </p:sp>
      <p:sp>
        <p:nvSpPr>
          <p:cNvPr id="2" name="Title 1">
            <a:extLst>
              <a:ext uri="{FF2B5EF4-FFF2-40B4-BE49-F238E27FC236}">
                <a16:creationId xmlns:a16="http://schemas.microsoft.com/office/drawing/2014/main" id="{C4AC6E7A-33C9-458A-285D-3C1C0C53F931}"/>
              </a:ext>
            </a:extLst>
          </p:cNvPr>
          <p:cNvSpPr>
            <a:spLocks noGrp="1"/>
          </p:cNvSpPr>
          <p:nvPr>
            <p:ph type="title"/>
          </p:nvPr>
        </p:nvSpPr>
        <p:spPr>
          <a:xfrm>
            <a:off x="818708" y="167780"/>
            <a:ext cx="11373292" cy="927715"/>
          </a:xfrm>
        </p:spPr>
        <p:txBody>
          <a:bodyPr>
            <a:noAutofit/>
          </a:bodyPr>
          <a:lstStyle/>
          <a:p>
            <a:pPr algn="ctr"/>
            <a:r>
              <a:rPr lang="en-US" sz="2800" dirty="0"/>
              <a:t>Gabor </a:t>
            </a:r>
            <a:r>
              <a:rPr lang="en-US" sz="2800" dirty="0" err="1"/>
              <a:t>Maté</a:t>
            </a:r>
            <a:r>
              <a:rPr lang="en-US" sz="2800" dirty="0"/>
              <a:t>: The Best Explanation of Addiction I’ve Ever Heard</a:t>
            </a:r>
          </a:p>
        </p:txBody>
      </p:sp>
      <p:pic>
        <p:nvPicPr>
          <p:cNvPr id="6" name="Picture 5" descr="A manhole cover on the street&#10;&#10;Description automatically generated">
            <a:hlinkClick r:id="rId3"/>
            <a:extLst>
              <a:ext uri="{FF2B5EF4-FFF2-40B4-BE49-F238E27FC236}">
                <a16:creationId xmlns:a16="http://schemas.microsoft.com/office/drawing/2014/main" id="{F14E37CB-18DC-9AEF-5FEF-2A1BAA2791BA}"/>
              </a:ext>
            </a:extLst>
          </p:cNvPr>
          <p:cNvPicPr>
            <a:picLocks noChangeAspect="1"/>
          </p:cNvPicPr>
          <p:nvPr/>
        </p:nvPicPr>
        <p:blipFill>
          <a:blip r:embed="rId4"/>
          <a:stretch>
            <a:fillRect/>
          </a:stretch>
        </p:blipFill>
        <p:spPr>
          <a:xfrm>
            <a:off x="2619154" y="1254070"/>
            <a:ext cx="7772400" cy="4349859"/>
          </a:xfrm>
          <a:prstGeom prst="rect">
            <a:avLst/>
          </a:prstGeom>
        </p:spPr>
      </p:pic>
    </p:spTree>
    <p:extLst>
      <p:ext uri="{BB962C8B-B14F-4D97-AF65-F5344CB8AC3E}">
        <p14:creationId xmlns:p14="http://schemas.microsoft.com/office/powerpoint/2010/main" val="4184058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1720C0-81A4-00A2-8A85-36C4E7D10A4B}"/>
              </a:ext>
            </a:extLst>
          </p:cNvPr>
          <p:cNvSpPr>
            <a:spLocks noGrp="1"/>
          </p:cNvSpPr>
          <p:nvPr>
            <p:ph type="sldNum" sz="quarter" idx="12"/>
          </p:nvPr>
        </p:nvSpPr>
        <p:spPr/>
        <p:txBody>
          <a:bodyPr/>
          <a:lstStyle/>
          <a:p>
            <a:fld id="{6D486360-FF34-7B48-AD05-62F8407C4C7E}" type="slidenum">
              <a:rPr lang="en-US" smtClean="0"/>
              <a:pPr/>
              <a:t>42</a:t>
            </a:fld>
            <a:endParaRPr lang="en-US"/>
          </a:p>
        </p:txBody>
      </p:sp>
      <p:sp>
        <p:nvSpPr>
          <p:cNvPr id="4" name="Title 3">
            <a:extLst>
              <a:ext uri="{FF2B5EF4-FFF2-40B4-BE49-F238E27FC236}">
                <a16:creationId xmlns:a16="http://schemas.microsoft.com/office/drawing/2014/main" id="{C2005580-6ABF-4B44-B4A3-9A22AC55356E}"/>
              </a:ext>
            </a:extLst>
          </p:cNvPr>
          <p:cNvSpPr>
            <a:spLocks noGrp="1"/>
          </p:cNvSpPr>
          <p:nvPr>
            <p:ph type="title"/>
          </p:nvPr>
        </p:nvSpPr>
        <p:spPr/>
        <p:txBody>
          <a:bodyPr/>
          <a:lstStyle/>
          <a:p>
            <a:r>
              <a:rPr lang="en-US" dirty="0"/>
              <a:t>Culture</a:t>
            </a:r>
          </a:p>
        </p:txBody>
      </p:sp>
      <p:pic>
        <p:nvPicPr>
          <p:cNvPr id="2052" name="Picture 4" descr="Culture | A word cloud featuring &quot;Culture&quot;. This image is li… | Flickr">
            <a:extLst>
              <a:ext uri="{FF2B5EF4-FFF2-40B4-BE49-F238E27FC236}">
                <a16:creationId xmlns:a16="http://schemas.microsoft.com/office/drawing/2014/main" id="{19D3968C-B2B2-01BB-CF7E-74B82622770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4393" y="230052"/>
            <a:ext cx="11307607" cy="568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2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BAB46F-FA52-9CA4-2E5D-48AC870AFD56}"/>
              </a:ext>
            </a:extLst>
          </p:cNvPr>
          <p:cNvSpPr>
            <a:spLocks noGrp="1"/>
          </p:cNvSpPr>
          <p:nvPr>
            <p:ph type="sldNum" sz="quarter" idx="12"/>
          </p:nvPr>
        </p:nvSpPr>
        <p:spPr/>
        <p:txBody>
          <a:bodyPr/>
          <a:lstStyle/>
          <a:p>
            <a:fld id="{6D486360-FF34-7B48-AD05-62F8407C4C7E}" type="slidenum">
              <a:rPr lang="en-US" smtClean="0"/>
              <a:t>43</a:t>
            </a:fld>
            <a:endParaRPr lang="en-US"/>
          </a:p>
        </p:txBody>
      </p:sp>
      <p:sp>
        <p:nvSpPr>
          <p:cNvPr id="4" name="TextBox 3">
            <a:extLst>
              <a:ext uri="{FF2B5EF4-FFF2-40B4-BE49-F238E27FC236}">
                <a16:creationId xmlns:a16="http://schemas.microsoft.com/office/drawing/2014/main" id="{CCD75B69-9126-B752-B2FE-DB55628ECC7E}"/>
              </a:ext>
            </a:extLst>
          </p:cNvPr>
          <p:cNvSpPr txBox="1"/>
          <p:nvPr/>
        </p:nvSpPr>
        <p:spPr>
          <a:xfrm>
            <a:off x="3853536" y="6114718"/>
            <a:ext cx="6498767" cy="400110"/>
          </a:xfrm>
          <a:prstGeom prst="rect">
            <a:avLst/>
          </a:prstGeom>
          <a:noFill/>
        </p:spPr>
        <p:txBody>
          <a:bodyPr wrap="none" rtlCol="0">
            <a:spAutoFit/>
          </a:bodyPr>
          <a:lstStyle/>
          <a:p>
            <a:r>
              <a:rPr lang="en-US" sz="2000" dirty="0">
                <a:solidFill>
                  <a:schemeClr val="bg1">
                    <a:lumMod val="50000"/>
                  </a:schemeClr>
                </a:solidFill>
              </a:rPr>
              <a:t>National Center of Cultural Competence, Georgetown (2005)</a:t>
            </a:r>
          </a:p>
        </p:txBody>
      </p:sp>
      <p:sp>
        <p:nvSpPr>
          <p:cNvPr id="3" name="TextBox 2">
            <a:extLst>
              <a:ext uri="{FF2B5EF4-FFF2-40B4-BE49-F238E27FC236}">
                <a16:creationId xmlns:a16="http://schemas.microsoft.com/office/drawing/2014/main" id="{FABC5341-8C69-D3F3-4FDE-E652AEB16609}"/>
              </a:ext>
            </a:extLst>
          </p:cNvPr>
          <p:cNvSpPr txBox="1"/>
          <p:nvPr/>
        </p:nvSpPr>
        <p:spPr>
          <a:xfrm>
            <a:off x="934080" y="823233"/>
            <a:ext cx="11257920" cy="5262979"/>
          </a:xfrm>
          <a:prstGeom prst="rect">
            <a:avLst/>
          </a:prstGeom>
          <a:noFill/>
        </p:spPr>
        <p:txBody>
          <a:bodyPr wrap="square" rtlCol="0">
            <a:spAutoFit/>
          </a:bodyPr>
          <a:lstStyle/>
          <a:p>
            <a:pPr>
              <a:lnSpc>
                <a:spcPct val="150000"/>
              </a:lnSpc>
            </a:pPr>
            <a:r>
              <a:rPr lang="en-US" sz="2800" b="1" i="1" dirty="0">
                <a:solidFill>
                  <a:srgbClr val="ED7D31"/>
                </a:solidFill>
                <a:effectLst/>
              </a:rPr>
              <a:t>Culture is the learned and shared knowledge that specific groups use to generate their behavior and interpret their experience of the world.</a:t>
            </a:r>
            <a:r>
              <a:rPr lang="en-US" sz="2800" b="1" i="1" dirty="0">
                <a:solidFill>
                  <a:schemeClr val="bg1">
                    <a:lumMod val="50000"/>
                  </a:schemeClr>
                </a:solidFill>
                <a:effectLst/>
              </a:rPr>
              <a:t> </a:t>
            </a:r>
            <a:r>
              <a:rPr lang="en-US" sz="2800" b="0" i="0" dirty="0">
                <a:solidFill>
                  <a:schemeClr val="bg1">
                    <a:lumMod val="50000"/>
                  </a:schemeClr>
                </a:solidFill>
                <a:effectLst/>
              </a:rPr>
              <a:t>I</a:t>
            </a:r>
          </a:p>
          <a:p>
            <a:pPr>
              <a:lnSpc>
                <a:spcPct val="150000"/>
              </a:lnSpc>
            </a:pPr>
            <a:r>
              <a:rPr lang="en-US" sz="2800" dirty="0">
                <a:solidFill>
                  <a:schemeClr val="bg1">
                    <a:lumMod val="50000"/>
                  </a:schemeClr>
                </a:solidFill>
              </a:rPr>
              <a:t>I</a:t>
            </a:r>
            <a:r>
              <a:rPr lang="en-US" sz="2800" b="0" i="0" dirty="0">
                <a:solidFill>
                  <a:schemeClr val="bg1">
                    <a:lumMod val="50000"/>
                  </a:schemeClr>
                </a:solidFill>
                <a:effectLst/>
              </a:rPr>
              <a:t>t comprises beliefs about reality, how people should interact with each other, what they “know” about the world, and how they should respond to the social and material environments in which they find themselves. It is reflected in their religions, morals, customs, technologies, and survival strategies. It affects how they work, parent, love, marry, and understand health, mental health, wellness, illness, disability, and death.</a:t>
            </a:r>
            <a:endParaRPr lang="en-US" sz="2800" dirty="0">
              <a:solidFill>
                <a:schemeClr val="bg1">
                  <a:lumMod val="50000"/>
                </a:schemeClr>
              </a:solidFill>
            </a:endParaRPr>
          </a:p>
        </p:txBody>
      </p:sp>
      <p:sp>
        <p:nvSpPr>
          <p:cNvPr id="2" name="Title 1">
            <a:extLst>
              <a:ext uri="{FF2B5EF4-FFF2-40B4-BE49-F238E27FC236}">
                <a16:creationId xmlns:a16="http://schemas.microsoft.com/office/drawing/2014/main" id="{2CA39CD3-D74E-1FDA-75E1-342D9825CDE8}"/>
              </a:ext>
            </a:extLst>
          </p:cNvPr>
          <p:cNvSpPr>
            <a:spLocks noGrp="1"/>
          </p:cNvSpPr>
          <p:nvPr>
            <p:ph type="title"/>
          </p:nvPr>
        </p:nvSpPr>
        <p:spPr>
          <a:xfrm>
            <a:off x="934080" y="0"/>
            <a:ext cx="10091084" cy="709053"/>
          </a:xfrm>
        </p:spPr>
        <p:txBody>
          <a:bodyPr>
            <a:normAutofit/>
          </a:bodyPr>
          <a:lstStyle/>
          <a:p>
            <a:r>
              <a:rPr lang="en-US" sz="4000" dirty="0"/>
              <a:t>What is Culture? </a:t>
            </a:r>
          </a:p>
        </p:txBody>
      </p:sp>
    </p:spTree>
    <p:extLst>
      <p:ext uri="{BB962C8B-B14F-4D97-AF65-F5344CB8AC3E}">
        <p14:creationId xmlns:p14="http://schemas.microsoft.com/office/powerpoint/2010/main" val="3559419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32108D-2690-C569-41D9-F37343D8FE23}"/>
              </a:ext>
            </a:extLst>
          </p:cNvPr>
          <p:cNvSpPr>
            <a:spLocks noGrp="1"/>
          </p:cNvSpPr>
          <p:nvPr>
            <p:ph type="sldNum" sz="quarter" idx="12"/>
          </p:nvPr>
        </p:nvSpPr>
        <p:spPr/>
        <p:txBody>
          <a:bodyPr/>
          <a:lstStyle/>
          <a:p>
            <a:fld id="{6D486360-FF34-7B48-AD05-62F8407C4C7E}" type="slidenum">
              <a:rPr lang="en-US" smtClean="0"/>
              <a:t>44</a:t>
            </a:fld>
            <a:endParaRPr lang="en-US"/>
          </a:p>
        </p:txBody>
      </p:sp>
      <p:sp>
        <p:nvSpPr>
          <p:cNvPr id="3" name="TextBox 2">
            <a:extLst>
              <a:ext uri="{FF2B5EF4-FFF2-40B4-BE49-F238E27FC236}">
                <a16:creationId xmlns:a16="http://schemas.microsoft.com/office/drawing/2014/main" id="{9F33AE63-0B25-978D-EB00-D98071EDD6E9}"/>
              </a:ext>
            </a:extLst>
          </p:cNvPr>
          <p:cNvSpPr txBox="1"/>
          <p:nvPr/>
        </p:nvSpPr>
        <p:spPr>
          <a:xfrm>
            <a:off x="942108" y="776378"/>
            <a:ext cx="11249892" cy="4572000"/>
          </a:xfrm>
          <a:prstGeom prst="rect">
            <a:avLst/>
          </a:prstGeom>
        </p:spPr>
        <p:txBody>
          <a:bodyPr vert="horz" lIns="91440" tIns="45720" rIns="91440" bIns="45720" rtlCol="0" anchor="ctr">
            <a:normAutofit/>
          </a:bodyPr>
          <a:lstStyle/>
          <a:p>
            <a:pPr marL="742950" indent="-742950">
              <a:lnSpc>
                <a:spcPct val="150000"/>
              </a:lnSpc>
              <a:spcAft>
                <a:spcPts val="600"/>
              </a:spcAft>
              <a:buFont typeface="+mj-lt"/>
              <a:buAutoNum type="arabicPeriod"/>
            </a:pPr>
            <a:r>
              <a:rPr lang="en-US" sz="4000" b="0" i="0" dirty="0">
                <a:solidFill>
                  <a:schemeClr val="bg1">
                    <a:lumMod val="50000"/>
                  </a:schemeClr>
                </a:solidFill>
                <a:effectLst/>
              </a:rPr>
              <a:t>Cultures generally contain </a:t>
            </a:r>
            <a:r>
              <a:rPr lang="en-US" sz="4000" b="1" i="1" dirty="0">
                <a:solidFill>
                  <a:srgbClr val="ED7D31"/>
                </a:solidFill>
                <a:effectLst/>
              </a:rPr>
              <a:t>subcultures.</a:t>
            </a:r>
            <a:r>
              <a:rPr lang="en-US" sz="4000" b="0" i="0" dirty="0">
                <a:solidFill>
                  <a:schemeClr val="bg1">
                    <a:lumMod val="50000"/>
                  </a:schemeClr>
                </a:solidFill>
                <a:effectLst/>
              </a:rPr>
              <a:t> </a:t>
            </a:r>
            <a:r>
              <a:rPr lang="en-US" sz="4000" dirty="0">
                <a:solidFill>
                  <a:srgbClr val="7F7F7F"/>
                </a:solidFill>
              </a:rPr>
              <a:t>. </a:t>
            </a:r>
          </a:p>
          <a:p>
            <a:pPr>
              <a:spcAft>
                <a:spcPts val="600"/>
              </a:spcAft>
            </a:pPr>
            <a:endParaRPr lang="en-US" sz="4000" dirty="0">
              <a:solidFill>
                <a:srgbClr val="7F7F7F"/>
              </a:solidFill>
            </a:endParaRPr>
          </a:p>
        </p:txBody>
      </p:sp>
      <p:sp>
        <p:nvSpPr>
          <p:cNvPr id="2" name="Title 1">
            <a:extLst>
              <a:ext uri="{FF2B5EF4-FFF2-40B4-BE49-F238E27FC236}">
                <a16:creationId xmlns:a16="http://schemas.microsoft.com/office/drawing/2014/main" id="{7A9C7A77-4619-1C90-5FD1-7AC4349960AE}"/>
              </a:ext>
            </a:extLst>
          </p:cNvPr>
          <p:cNvSpPr>
            <a:spLocks noGrp="1"/>
          </p:cNvSpPr>
          <p:nvPr>
            <p:ph type="title"/>
          </p:nvPr>
        </p:nvSpPr>
        <p:spPr>
          <a:xfrm>
            <a:off x="942108" y="0"/>
            <a:ext cx="5541819" cy="641978"/>
          </a:xfrm>
        </p:spPr>
        <p:txBody>
          <a:bodyPr vert="horz" lIns="91440" tIns="45720" rIns="91440" bIns="45720" rtlCol="0" anchor="ctr">
            <a:normAutofit fontScale="90000"/>
          </a:bodyPr>
          <a:lstStyle/>
          <a:p>
            <a:r>
              <a:rPr lang="en-US" kern="1200" dirty="0">
                <a:solidFill>
                  <a:schemeClr val="bg1">
                    <a:lumMod val="50000"/>
                  </a:schemeClr>
                </a:solidFill>
              </a:rPr>
              <a:t>What is Subculture?</a:t>
            </a:r>
          </a:p>
        </p:txBody>
      </p:sp>
    </p:spTree>
    <p:extLst>
      <p:ext uri="{BB962C8B-B14F-4D97-AF65-F5344CB8AC3E}">
        <p14:creationId xmlns:p14="http://schemas.microsoft.com/office/powerpoint/2010/main" val="448937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32108D-2690-C569-41D9-F37343D8FE23}"/>
              </a:ext>
            </a:extLst>
          </p:cNvPr>
          <p:cNvSpPr>
            <a:spLocks noGrp="1"/>
          </p:cNvSpPr>
          <p:nvPr>
            <p:ph type="sldNum" sz="quarter" idx="12"/>
          </p:nvPr>
        </p:nvSpPr>
        <p:spPr/>
        <p:txBody>
          <a:bodyPr/>
          <a:lstStyle/>
          <a:p>
            <a:fld id="{6D486360-FF34-7B48-AD05-62F8407C4C7E}" type="slidenum">
              <a:rPr lang="en-US" smtClean="0"/>
              <a:t>45</a:t>
            </a:fld>
            <a:endParaRPr lang="en-US"/>
          </a:p>
        </p:txBody>
      </p:sp>
      <p:sp>
        <p:nvSpPr>
          <p:cNvPr id="3" name="TextBox 2">
            <a:extLst>
              <a:ext uri="{FF2B5EF4-FFF2-40B4-BE49-F238E27FC236}">
                <a16:creationId xmlns:a16="http://schemas.microsoft.com/office/drawing/2014/main" id="{9F33AE63-0B25-978D-EB00-D98071EDD6E9}"/>
              </a:ext>
            </a:extLst>
          </p:cNvPr>
          <p:cNvSpPr txBox="1"/>
          <p:nvPr/>
        </p:nvSpPr>
        <p:spPr>
          <a:xfrm>
            <a:off x="942108" y="776378"/>
            <a:ext cx="11249892" cy="4572000"/>
          </a:xfrm>
          <a:prstGeom prst="rect">
            <a:avLst/>
          </a:prstGeom>
        </p:spPr>
        <p:txBody>
          <a:bodyPr vert="horz" lIns="91440" tIns="45720" rIns="91440" bIns="45720" rtlCol="0" anchor="ctr">
            <a:normAutofit/>
          </a:bodyPr>
          <a:lstStyle/>
          <a:p>
            <a:pPr marL="742950" indent="-742950">
              <a:lnSpc>
                <a:spcPct val="150000"/>
              </a:lnSpc>
              <a:spcAft>
                <a:spcPts val="600"/>
              </a:spcAft>
              <a:buFont typeface="+mj-lt"/>
              <a:buAutoNum type="arabicPeriod"/>
            </a:pPr>
            <a:r>
              <a:rPr lang="en-US" sz="4000" b="0" i="0" dirty="0">
                <a:solidFill>
                  <a:schemeClr val="bg1">
                    <a:lumMod val="50000"/>
                  </a:schemeClr>
                </a:solidFill>
                <a:effectLst/>
              </a:rPr>
              <a:t>Cultures generally contain </a:t>
            </a:r>
            <a:r>
              <a:rPr lang="en-US" sz="4000" b="1" i="1" dirty="0">
                <a:solidFill>
                  <a:srgbClr val="ED7D31"/>
                </a:solidFill>
                <a:effectLst/>
              </a:rPr>
              <a:t>subcultures.</a:t>
            </a:r>
            <a:r>
              <a:rPr lang="en-US" sz="4000" b="0" i="0" dirty="0">
                <a:solidFill>
                  <a:schemeClr val="bg1">
                    <a:lumMod val="50000"/>
                  </a:schemeClr>
                </a:solidFill>
                <a:effectLst/>
              </a:rPr>
              <a:t> </a:t>
            </a:r>
          </a:p>
          <a:p>
            <a:pPr marL="742950" indent="-742950">
              <a:spcAft>
                <a:spcPts val="600"/>
              </a:spcAft>
              <a:buFont typeface="+mj-lt"/>
              <a:buAutoNum type="arabicPeriod"/>
            </a:pPr>
            <a:r>
              <a:rPr lang="en-US" sz="4000" b="0" i="0" dirty="0">
                <a:solidFill>
                  <a:schemeClr val="bg1">
                    <a:lumMod val="50000"/>
                  </a:schemeClr>
                </a:solidFill>
                <a:effectLst/>
              </a:rPr>
              <a:t>These subcultures revolve around such things as gender, age, class, race, religion, occupation, or </a:t>
            </a:r>
            <a:r>
              <a:rPr lang="en-US" sz="4000" b="0" i="0" dirty="0">
                <a:solidFill>
                  <a:srgbClr val="7F7F7F"/>
                </a:solidFill>
                <a:effectLst/>
              </a:rPr>
              <a:t>sexual </a:t>
            </a:r>
            <a:r>
              <a:rPr lang="en-US" sz="4000" i="0" dirty="0">
                <a:solidFill>
                  <a:srgbClr val="7F7F7F"/>
                </a:solidFill>
                <a:effectLst/>
              </a:rPr>
              <a:t>orientation and </a:t>
            </a:r>
            <a:r>
              <a:rPr lang="en-US" sz="4000" i="1" dirty="0">
                <a:solidFill>
                  <a:srgbClr val="7F7F7F"/>
                </a:solidFill>
                <a:effectLst/>
              </a:rPr>
              <a:t>identity</a:t>
            </a:r>
            <a:r>
              <a:rPr lang="en-US" sz="4000" i="0" dirty="0">
                <a:solidFill>
                  <a:srgbClr val="7F7F7F"/>
                </a:solidFill>
                <a:effectLst/>
              </a:rPr>
              <a:t>. </a:t>
            </a:r>
          </a:p>
          <a:p>
            <a:pPr>
              <a:spcAft>
                <a:spcPts val="600"/>
              </a:spcAft>
            </a:pPr>
            <a:endParaRPr lang="en-US" sz="4000" dirty="0">
              <a:solidFill>
                <a:srgbClr val="7F7F7F"/>
              </a:solidFill>
            </a:endParaRPr>
          </a:p>
        </p:txBody>
      </p:sp>
      <p:sp>
        <p:nvSpPr>
          <p:cNvPr id="2" name="Title 1">
            <a:extLst>
              <a:ext uri="{FF2B5EF4-FFF2-40B4-BE49-F238E27FC236}">
                <a16:creationId xmlns:a16="http://schemas.microsoft.com/office/drawing/2014/main" id="{7A9C7A77-4619-1C90-5FD1-7AC4349960AE}"/>
              </a:ext>
            </a:extLst>
          </p:cNvPr>
          <p:cNvSpPr>
            <a:spLocks noGrp="1"/>
          </p:cNvSpPr>
          <p:nvPr>
            <p:ph type="title"/>
          </p:nvPr>
        </p:nvSpPr>
        <p:spPr>
          <a:xfrm>
            <a:off x="942108" y="0"/>
            <a:ext cx="5541819" cy="641978"/>
          </a:xfrm>
        </p:spPr>
        <p:txBody>
          <a:bodyPr vert="horz" lIns="91440" tIns="45720" rIns="91440" bIns="45720" rtlCol="0" anchor="ctr">
            <a:normAutofit fontScale="90000"/>
          </a:bodyPr>
          <a:lstStyle/>
          <a:p>
            <a:r>
              <a:rPr lang="en-US" kern="1200" dirty="0">
                <a:solidFill>
                  <a:schemeClr val="bg1">
                    <a:lumMod val="50000"/>
                  </a:schemeClr>
                </a:solidFill>
              </a:rPr>
              <a:t>What is Subculture?</a:t>
            </a:r>
          </a:p>
        </p:txBody>
      </p:sp>
    </p:spTree>
    <p:extLst>
      <p:ext uri="{BB962C8B-B14F-4D97-AF65-F5344CB8AC3E}">
        <p14:creationId xmlns:p14="http://schemas.microsoft.com/office/powerpoint/2010/main" val="206617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32108D-2690-C569-41D9-F37343D8FE23}"/>
              </a:ext>
            </a:extLst>
          </p:cNvPr>
          <p:cNvSpPr>
            <a:spLocks noGrp="1"/>
          </p:cNvSpPr>
          <p:nvPr>
            <p:ph type="sldNum" sz="quarter" idx="12"/>
          </p:nvPr>
        </p:nvSpPr>
        <p:spPr/>
        <p:txBody>
          <a:bodyPr/>
          <a:lstStyle/>
          <a:p>
            <a:fld id="{6D486360-FF34-7B48-AD05-62F8407C4C7E}" type="slidenum">
              <a:rPr lang="en-US" smtClean="0"/>
              <a:t>46</a:t>
            </a:fld>
            <a:endParaRPr lang="en-US"/>
          </a:p>
        </p:txBody>
      </p:sp>
      <p:sp>
        <p:nvSpPr>
          <p:cNvPr id="3" name="TextBox 2">
            <a:extLst>
              <a:ext uri="{FF2B5EF4-FFF2-40B4-BE49-F238E27FC236}">
                <a16:creationId xmlns:a16="http://schemas.microsoft.com/office/drawing/2014/main" id="{9F33AE63-0B25-978D-EB00-D98071EDD6E9}"/>
              </a:ext>
            </a:extLst>
          </p:cNvPr>
          <p:cNvSpPr txBox="1"/>
          <p:nvPr/>
        </p:nvSpPr>
        <p:spPr>
          <a:xfrm>
            <a:off x="942108" y="776378"/>
            <a:ext cx="11249892" cy="4572000"/>
          </a:xfrm>
          <a:prstGeom prst="rect">
            <a:avLst/>
          </a:prstGeom>
        </p:spPr>
        <p:txBody>
          <a:bodyPr vert="horz" lIns="91440" tIns="45720" rIns="91440" bIns="45720" rtlCol="0" anchor="ctr">
            <a:normAutofit/>
          </a:bodyPr>
          <a:lstStyle/>
          <a:p>
            <a:pPr marL="742950" indent="-742950">
              <a:lnSpc>
                <a:spcPct val="150000"/>
              </a:lnSpc>
              <a:spcAft>
                <a:spcPts val="600"/>
              </a:spcAft>
              <a:buFont typeface="+mj-lt"/>
              <a:buAutoNum type="arabicPeriod"/>
            </a:pPr>
            <a:r>
              <a:rPr lang="en-US" sz="4000" b="0" i="0" dirty="0">
                <a:solidFill>
                  <a:schemeClr val="bg1">
                    <a:lumMod val="50000"/>
                  </a:schemeClr>
                </a:solidFill>
                <a:effectLst/>
              </a:rPr>
              <a:t>Cultures generally contain </a:t>
            </a:r>
            <a:r>
              <a:rPr lang="en-US" sz="4000" b="1" i="1" dirty="0">
                <a:solidFill>
                  <a:srgbClr val="ED7D31"/>
                </a:solidFill>
                <a:effectLst/>
              </a:rPr>
              <a:t>subcultures.</a:t>
            </a:r>
            <a:r>
              <a:rPr lang="en-US" sz="4000" b="0" i="0" dirty="0">
                <a:solidFill>
                  <a:schemeClr val="bg1">
                    <a:lumMod val="50000"/>
                  </a:schemeClr>
                </a:solidFill>
                <a:effectLst/>
              </a:rPr>
              <a:t> </a:t>
            </a:r>
          </a:p>
          <a:p>
            <a:pPr marL="742950" indent="-742950">
              <a:lnSpc>
                <a:spcPct val="110000"/>
              </a:lnSpc>
              <a:spcAft>
                <a:spcPts val="600"/>
              </a:spcAft>
              <a:buFont typeface="+mj-lt"/>
              <a:buAutoNum type="arabicPeriod"/>
            </a:pPr>
            <a:r>
              <a:rPr lang="en-US" sz="4000" b="0" i="0" dirty="0">
                <a:solidFill>
                  <a:schemeClr val="bg1">
                    <a:lumMod val="50000"/>
                  </a:schemeClr>
                </a:solidFill>
                <a:effectLst/>
              </a:rPr>
              <a:t>These subcultures revolve around such things as gender, age, class, race, religion, occupation, or </a:t>
            </a:r>
            <a:r>
              <a:rPr lang="en-US" sz="4000" b="0" i="0" dirty="0">
                <a:solidFill>
                  <a:srgbClr val="7F7F7F"/>
                </a:solidFill>
                <a:effectLst/>
              </a:rPr>
              <a:t>sexual </a:t>
            </a:r>
            <a:r>
              <a:rPr lang="en-US" sz="4000" i="0" dirty="0">
                <a:solidFill>
                  <a:srgbClr val="7F7F7F"/>
                </a:solidFill>
                <a:effectLst/>
              </a:rPr>
              <a:t>orientation and </a:t>
            </a:r>
            <a:r>
              <a:rPr lang="en-US" sz="4000" i="1" dirty="0">
                <a:solidFill>
                  <a:srgbClr val="7F7F7F"/>
                </a:solidFill>
                <a:effectLst/>
              </a:rPr>
              <a:t>identity</a:t>
            </a:r>
            <a:r>
              <a:rPr lang="en-US" sz="4000" i="0" dirty="0">
                <a:solidFill>
                  <a:srgbClr val="7F7F7F"/>
                </a:solidFill>
                <a:effectLst/>
              </a:rPr>
              <a:t>. </a:t>
            </a:r>
            <a:endParaRPr lang="en-US" sz="4000" dirty="0">
              <a:solidFill>
                <a:srgbClr val="7F7F7F"/>
              </a:solidFill>
            </a:endParaRPr>
          </a:p>
          <a:p>
            <a:pPr marL="742950" indent="-742950">
              <a:spcAft>
                <a:spcPts val="600"/>
              </a:spcAft>
              <a:buFont typeface="+mj-lt"/>
              <a:buAutoNum type="arabicPeriod"/>
            </a:pPr>
            <a:r>
              <a:rPr lang="en-US" sz="4000" dirty="0">
                <a:solidFill>
                  <a:srgbClr val="7F7F7F"/>
                </a:solidFill>
              </a:rPr>
              <a:t>They tend to have their own norms, beliefs, and language that differs from the larger culture. </a:t>
            </a:r>
          </a:p>
          <a:p>
            <a:pPr>
              <a:spcAft>
                <a:spcPts val="600"/>
              </a:spcAft>
            </a:pPr>
            <a:endParaRPr lang="en-US" sz="4000" dirty="0">
              <a:solidFill>
                <a:srgbClr val="7F7F7F"/>
              </a:solidFill>
            </a:endParaRPr>
          </a:p>
        </p:txBody>
      </p:sp>
      <p:sp>
        <p:nvSpPr>
          <p:cNvPr id="2" name="Title 1">
            <a:extLst>
              <a:ext uri="{FF2B5EF4-FFF2-40B4-BE49-F238E27FC236}">
                <a16:creationId xmlns:a16="http://schemas.microsoft.com/office/drawing/2014/main" id="{7A9C7A77-4619-1C90-5FD1-7AC4349960AE}"/>
              </a:ext>
            </a:extLst>
          </p:cNvPr>
          <p:cNvSpPr>
            <a:spLocks noGrp="1"/>
          </p:cNvSpPr>
          <p:nvPr>
            <p:ph type="title"/>
          </p:nvPr>
        </p:nvSpPr>
        <p:spPr>
          <a:xfrm>
            <a:off x="942108" y="0"/>
            <a:ext cx="5541819" cy="641978"/>
          </a:xfrm>
        </p:spPr>
        <p:txBody>
          <a:bodyPr vert="horz" lIns="91440" tIns="45720" rIns="91440" bIns="45720" rtlCol="0" anchor="ctr">
            <a:normAutofit fontScale="90000"/>
          </a:bodyPr>
          <a:lstStyle/>
          <a:p>
            <a:r>
              <a:rPr lang="en-US" kern="1200" dirty="0">
                <a:solidFill>
                  <a:schemeClr val="bg1">
                    <a:lumMod val="50000"/>
                  </a:schemeClr>
                </a:solidFill>
              </a:rPr>
              <a:t>What is Subculture?</a:t>
            </a:r>
          </a:p>
        </p:txBody>
      </p:sp>
    </p:spTree>
    <p:extLst>
      <p:ext uri="{BB962C8B-B14F-4D97-AF65-F5344CB8AC3E}">
        <p14:creationId xmlns:p14="http://schemas.microsoft.com/office/powerpoint/2010/main" val="1196169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CC3E9-FC42-E2B0-D595-A47D06AB827A}"/>
              </a:ext>
            </a:extLst>
          </p:cNvPr>
          <p:cNvSpPr>
            <a:spLocks noGrp="1"/>
          </p:cNvSpPr>
          <p:nvPr>
            <p:ph type="sldNum" sz="quarter" idx="12"/>
          </p:nvPr>
        </p:nvSpPr>
        <p:spPr/>
        <p:txBody>
          <a:bodyPr/>
          <a:lstStyle/>
          <a:p>
            <a:fld id="{6D486360-FF34-7B48-AD05-62F8407C4C7E}" type="slidenum">
              <a:rPr lang="en-US" smtClean="0"/>
              <a:t>47</a:t>
            </a:fld>
            <a:endParaRPr lang="en-US"/>
          </a:p>
        </p:txBody>
      </p:sp>
      <p:sp>
        <p:nvSpPr>
          <p:cNvPr id="3" name="TextBox 2">
            <a:extLst>
              <a:ext uri="{FF2B5EF4-FFF2-40B4-BE49-F238E27FC236}">
                <a16:creationId xmlns:a16="http://schemas.microsoft.com/office/drawing/2014/main" id="{9B43437D-1C30-E9E5-F814-E244335D957E}"/>
              </a:ext>
            </a:extLst>
          </p:cNvPr>
          <p:cNvSpPr txBox="1"/>
          <p:nvPr/>
        </p:nvSpPr>
        <p:spPr>
          <a:xfrm>
            <a:off x="1057359" y="1000047"/>
            <a:ext cx="11324422" cy="5492273"/>
          </a:xfrm>
          <a:prstGeom prst="rect">
            <a:avLst/>
          </a:prstGeom>
          <a:noFill/>
        </p:spPr>
        <p:txBody>
          <a:bodyPr wrap="square" rtlCol="0">
            <a:spAutoFit/>
          </a:bodyPr>
          <a:lstStyle/>
          <a:p>
            <a:pPr algn="l">
              <a:lnSpc>
                <a:spcPct val="150000"/>
              </a:lnSpc>
            </a:pPr>
            <a:r>
              <a:rPr lang="en-US" sz="3600" b="0" i="0" dirty="0">
                <a:solidFill>
                  <a:schemeClr val="bg1">
                    <a:lumMod val="50000"/>
                  </a:schemeClr>
                </a:solidFill>
                <a:effectLst/>
              </a:rPr>
              <a:t>These cultural meanings can influence how the patient: </a:t>
            </a:r>
          </a:p>
          <a:p>
            <a:pPr marL="1257300" lvl="2" indent="-342900">
              <a:lnSpc>
                <a:spcPct val="150000"/>
              </a:lnSpc>
              <a:buFont typeface="Arial" panose="020B0604020202020204" pitchFamily="34" charset="0"/>
              <a:buChar char="•"/>
            </a:pPr>
            <a:r>
              <a:rPr lang="en-US" sz="3600" dirty="0">
                <a:solidFill>
                  <a:schemeClr val="bg1">
                    <a:lumMod val="50000"/>
                  </a:schemeClr>
                </a:solidFill>
                <a:effectLst/>
              </a:rPr>
              <a:t>Seeks or avoids treatment</a:t>
            </a:r>
          </a:p>
          <a:p>
            <a:pPr marL="1257300" lvl="2" indent="-342900">
              <a:lnSpc>
                <a:spcPct val="150000"/>
              </a:lnSpc>
              <a:buFont typeface="Arial" panose="020B0604020202020204" pitchFamily="34" charset="0"/>
              <a:buChar char="•"/>
            </a:pPr>
            <a:r>
              <a:rPr lang="en-US" sz="3600" dirty="0">
                <a:solidFill>
                  <a:schemeClr val="bg1">
                    <a:lumMod val="50000"/>
                  </a:schemeClr>
                </a:solidFill>
                <a:effectLst/>
              </a:rPr>
              <a:t>Perceives and expresses symptoms</a:t>
            </a:r>
          </a:p>
          <a:p>
            <a:pPr marL="1257300" lvl="2" indent="-342900">
              <a:lnSpc>
                <a:spcPct val="150000"/>
              </a:lnSpc>
              <a:buFont typeface="Arial" panose="020B0604020202020204" pitchFamily="34" charset="0"/>
              <a:buChar char="•"/>
            </a:pPr>
            <a:r>
              <a:rPr lang="en-US" sz="3600" dirty="0">
                <a:solidFill>
                  <a:schemeClr val="bg1">
                    <a:lumMod val="50000"/>
                  </a:schemeClr>
                </a:solidFill>
                <a:effectLst/>
              </a:rPr>
              <a:t>Copes with stress and capacity to manage crisis</a:t>
            </a:r>
          </a:p>
          <a:p>
            <a:pPr marL="1257300" lvl="2" indent="-342900">
              <a:lnSpc>
                <a:spcPct val="150000"/>
              </a:lnSpc>
              <a:buFont typeface="Arial" panose="020B0604020202020204" pitchFamily="34" charset="0"/>
              <a:buChar char="•"/>
            </a:pPr>
            <a:r>
              <a:rPr lang="en-US" sz="3600" dirty="0">
                <a:solidFill>
                  <a:schemeClr val="bg1">
                    <a:lumMod val="50000"/>
                  </a:schemeClr>
                </a:solidFill>
                <a:effectLst/>
              </a:rPr>
              <a:t>Adheres to treatment plans</a:t>
            </a:r>
          </a:p>
          <a:p>
            <a:pPr marL="1257300" lvl="2" indent="-342900">
              <a:lnSpc>
                <a:spcPct val="150000"/>
              </a:lnSpc>
              <a:buFont typeface="Arial" panose="020B0604020202020204" pitchFamily="34" charset="0"/>
              <a:buChar char="•"/>
            </a:pPr>
            <a:r>
              <a:rPr lang="en-US" sz="3600" dirty="0">
                <a:solidFill>
                  <a:schemeClr val="bg1">
                    <a:lumMod val="50000"/>
                  </a:schemeClr>
                </a:solidFill>
                <a:effectLst/>
              </a:rPr>
              <a:t>Attaches stigma to mental illness crisis</a:t>
            </a:r>
          </a:p>
          <a:p>
            <a:pPr>
              <a:lnSpc>
                <a:spcPct val="150000"/>
              </a:lnSpc>
            </a:pPr>
            <a:endParaRPr lang="en-US" sz="2000" dirty="0">
              <a:solidFill>
                <a:schemeClr val="bg1">
                  <a:lumMod val="50000"/>
                </a:schemeClr>
              </a:solidFill>
            </a:endParaRPr>
          </a:p>
        </p:txBody>
      </p:sp>
      <p:sp>
        <p:nvSpPr>
          <p:cNvPr id="2" name="Title 1">
            <a:extLst>
              <a:ext uri="{FF2B5EF4-FFF2-40B4-BE49-F238E27FC236}">
                <a16:creationId xmlns:a16="http://schemas.microsoft.com/office/drawing/2014/main" id="{95D94113-27AD-8679-EF28-23DD14CA6CB2}"/>
              </a:ext>
            </a:extLst>
          </p:cNvPr>
          <p:cNvSpPr>
            <a:spLocks noGrp="1"/>
          </p:cNvSpPr>
          <p:nvPr>
            <p:ph type="title"/>
          </p:nvPr>
        </p:nvSpPr>
        <p:spPr>
          <a:xfrm>
            <a:off x="867578" y="0"/>
            <a:ext cx="10091084" cy="709053"/>
          </a:xfrm>
        </p:spPr>
        <p:txBody>
          <a:bodyPr>
            <a:normAutofit fontScale="90000"/>
          </a:bodyPr>
          <a:lstStyle/>
          <a:p>
            <a:r>
              <a:rPr lang="en-US" dirty="0"/>
              <a:t>Cultural Impact on Mental Health Crisis</a:t>
            </a:r>
          </a:p>
        </p:txBody>
      </p:sp>
    </p:spTree>
    <p:extLst>
      <p:ext uri="{BB962C8B-B14F-4D97-AF65-F5344CB8AC3E}">
        <p14:creationId xmlns:p14="http://schemas.microsoft.com/office/powerpoint/2010/main" val="2175819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DEF2C0-6A0D-3163-8C03-5DE8942CB2CF}"/>
              </a:ext>
            </a:extLst>
          </p:cNvPr>
          <p:cNvSpPr>
            <a:spLocks noGrp="1"/>
          </p:cNvSpPr>
          <p:nvPr>
            <p:ph type="sldNum" sz="quarter" idx="12"/>
          </p:nvPr>
        </p:nvSpPr>
        <p:spPr/>
        <p:txBody>
          <a:bodyPr/>
          <a:lstStyle/>
          <a:p>
            <a:fld id="{6D486360-FF34-7B48-AD05-62F8407C4C7E}" type="slidenum">
              <a:rPr lang="en-US" smtClean="0"/>
              <a:t>48</a:t>
            </a:fld>
            <a:endParaRPr lang="en-US"/>
          </a:p>
        </p:txBody>
      </p:sp>
      <p:sp>
        <p:nvSpPr>
          <p:cNvPr id="3" name="TextBox 2">
            <a:extLst>
              <a:ext uri="{FF2B5EF4-FFF2-40B4-BE49-F238E27FC236}">
                <a16:creationId xmlns:a16="http://schemas.microsoft.com/office/drawing/2014/main" id="{4918F7AB-15D6-B935-721B-62C48ADF54EE}"/>
              </a:ext>
            </a:extLst>
          </p:cNvPr>
          <p:cNvSpPr txBox="1"/>
          <p:nvPr/>
        </p:nvSpPr>
        <p:spPr>
          <a:xfrm>
            <a:off x="1230200" y="659717"/>
            <a:ext cx="10335315" cy="5415329"/>
          </a:xfrm>
          <a:prstGeom prst="rect">
            <a:avLst/>
          </a:prstGeom>
          <a:noFill/>
        </p:spPr>
        <p:txBody>
          <a:bodyPr wrap="square" rtlCol="0">
            <a:spAutoFit/>
          </a:bodyPr>
          <a:lstStyle/>
          <a:p>
            <a:pPr marL="342900" indent="-342900" algn="l">
              <a:spcBef>
                <a:spcPts val="600"/>
              </a:spcBef>
              <a:spcAft>
                <a:spcPts val="600"/>
              </a:spcAft>
              <a:buFont typeface="Arial" panose="020B0604020202020204" pitchFamily="34" charset="0"/>
              <a:buChar char="•"/>
            </a:pPr>
            <a:r>
              <a:rPr lang="en-US" sz="2400" b="0" i="0" dirty="0">
                <a:solidFill>
                  <a:schemeClr val="bg1">
                    <a:lumMod val="50000"/>
                  </a:schemeClr>
                </a:solidFill>
                <a:effectLst/>
              </a:rPr>
              <a:t>Having a </a:t>
            </a:r>
            <a:r>
              <a:rPr lang="en-US" sz="2400" b="0" i="0" dirty="0">
                <a:solidFill>
                  <a:srgbClr val="F58E3F"/>
                </a:solidFill>
                <a:effectLst/>
              </a:rPr>
              <a:t>firm grasp of what culture is </a:t>
            </a:r>
            <a:r>
              <a:rPr lang="en-US" sz="2400" b="0" i="0" dirty="0">
                <a:solidFill>
                  <a:schemeClr val="bg1">
                    <a:lumMod val="50000"/>
                  </a:schemeClr>
                </a:solidFill>
                <a:effectLst/>
              </a:rPr>
              <a:t>and what it is not</a:t>
            </a:r>
          </a:p>
          <a:p>
            <a:pPr marL="342900" indent="-342900" algn="l">
              <a:spcBef>
                <a:spcPts val="600"/>
              </a:spcBef>
              <a:spcAft>
                <a:spcPts val="600"/>
              </a:spcAft>
              <a:buFont typeface="Arial" panose="020B0604020202020204" pitchFamily="34" charset="0"/>
              <a:buChar char="•"/>
            </a:pPr>
            <a:r>
              <a:rPr lang="en-US" sz="2400" b="0" i="0" dirty="0">
                <a:solidFill>
                  <a:schemeClr val="bg1">
                    <a:lumMod val="50000"/>
                  </a:schemeClr>
                </a:solidFill>
                <a:effectLst/>
              </a:rPr>
              <a:t>Having </a:t>
            </a:r>
            <a:r>
              <a:rPr lang="en-US" sz="2400" b="0" i="0" dirty="0">
                <a:solidFill>
                  <a:srgbClr val="F58E3F"/>
                </a:solidFill>
                <a:effectLst/>
              </a:rPr>
              <a:t>insight into </a:t>
            </a:r>
            <a:r>
              <a:rPr lang="en-US" sz="2400" b="0" i="1" dirty="0">
                <a:solidFill>
                  <a:srgbClr val="F58E3F"/>
                </a:solidFill>
                <a:effectLst/>
              </a:rPr>
              <a:t>intracultural</a:t>
            </a:r>
            <a:r>
              <a:rPr lang="en-US" sz="2400" b="0" i="0" dirty="0">
                <a:solidFill>
                  <a:schemeClr val="bg1">
                    <a:lumMod val="50000"/>
                  </a:schemeClr>
                </a:solidFill>
                <a:effectLst/>
              </a:rPr>
              <a:t> variation</a:t>
            </a:r>
          </a:p>
          <a:p>
            <a:pPr marL="342900" indent="-342900" algn="l">
              <a:spcBef>
                <a:spcPts val="600"/>
              </a:spcBef>
              <a:spcAft>
                <a:spcPts val="600"/>
              </a:spcAft>
              <a:buClr>
                <a:srgbClr val="7F7F7F"/>
              </a:buClr>
              <a:buFont typeface="Arial" panose="020B0604020202020204" pitchFamily="34" charset="0"/>
              <a:buChar char="•"/>
            </a:pPr>
            <a:r>
              <a:rPr lang="en-US" sz="2400" b="0" i="0" dirty="0">
                <a:solidFill>
                  <a:srgbClr val="F58E3F"/>
                </a:solidFill>
                <a:effectLst/>
              </a:rPr>
              <a:t>Understanding how people acquire their cultures </a:t>
            </a:r>
            <a:r>
              <a:rPr lang="en-US" sz="2400" b="0" i="0" dirty="0">
                <a:solidFill>
                  <a:schemeClr val="bg1">
                    <a:lumMod val="50000"/>
                  </a:schemeClr>
                </a:solidFill>
                <a:effectLst/>
              </a:rPr>
              <a:t>and culture’s important role in personal identities, life ways, and mental and physical health of individuals and communities;</a:t>
            </a:r>
          </a:p>
          <a:p>
            <a:pPr marL="342900" indent="-342900" algn="l">
              <a:spcBef>
                <a:spcPts val="600"/>
              </a:spcBef>
              <a:spcAft>
                <a:spcPts val="600"/>
              </a:spcAft>
              <a:buFont typeface="Arial" panose="020B0604020202020204" pitchFamily="34" charset="0"/>
              <a:buChar char="•"/>
            </a:pPr>
            <a:r>
              <a:rPr lang="en-US" sz="2400" b="0" i="0" dirty="0">
                <a:solidFill>
                  <a:schemeClr val="bg1">
                    <a:lumMod val="50000"/>
                  </a:schemeClr>
                </a:solidFill>
                <a:effectLst/>
              </a:rPr>
              <a:t>Being </a:t>
            </a:r>
            <a:r>
              <a:rPr lang="en-US" sz="2400" b="0" i="0" dirty="0">
                <a:solidFill>
                  <a:srgbClr val="F58E3F"/>
                </a:solidFill>
                <a:effectLst/>
              </a:rPr>
              <a:t>conscious of one’s own culturally </a:t>
            </a:r>
            <a:r>
              <a:rPr lang="en-US" sz="2400" b="0" i="0" dirty="0">
                <a:solidFill>
                  <a:schemeClr val="bg1">
                    <a:lumMod val="50000"/>
                  </a:schemeClr>
                </a:solidFill>
                <a:effectLst/>
              </a:rPr>
              <a:t>shaped values, beliefs, perceptions, and biases</a:t>
            </a:r>
          </a:p>
          <a:p>
            <a:pPr marL="342900" indent="-342900" algn="l">
              <a:spcBef>
                <a:spcPts val="600"/>
              </a:spcBef>
              <a:spcAft>
                <a:spcPts val="600"/>
              </a:spcAft>
              <a:buFont typeface="Arial" panose="020B0604020202020204" pitchFamily="34" charset="0"/>
              <a:buChar char="•"/>
            </a:pPr>
            <a:r>
              <a:rPr lang="en-US" sz="2400" b="0" i="0" dirty="0">
                <a:solidFill>
                  <a:srgbClr val="F58E3F"/>
                </a:solidFill>
                <a:effectLst/>
              </a:rPr>
              <a:t>Observing one’s reactions </a:t>
            </a:r>
            <a:r>
              <a:rPr lang="en-US" sz="2400" b="0" i="0" dirty="0">
                <a:solidFill>
                  <a:schemeClr val="bg1">
                    <a:lumMod val="50000"/>
                  </a:schemeClr>
                </a:solidFill>
                <a:effectLst/>
              </a:rPr>
              <a:t>to people whose cultures differ from one’s own and reflecting upon these responses</a:t>
            </a:r>
          </a:p>
          <a:p>
            <a:pPr marL="342900" indent="-342900" algn="l">
              <a:spcBef>
                <a:spcPts val="600"/>
              </a:spcBef>
              <a:spcAft>
                <a:spcPts val="600"/>
              </a:spcAft>
              <a:buFont typeface="Arial" panose="020B0604020202020204" pitchFamily="34" charset="0"/>
              <a:buChar char="•"/>
            </a:pPr>
            <a:r>
              <a:rPr lang="en-US" sz="2400" b="0" i="0" dirty="0">
                <a:solidFill>
                  <a:srgbClr val="F58E3F"/>
                </a:solidFill>
                <a:effectLst/>
              </a:rPr>
              <a:t>Seeking</a:t>
            </a:r>
            <a:r>
              <a:rPr lang="en-US" sz="2400" b="0" i="0" dirty="0">
                <a:solidFill>
                  <a:schemeClr val="bg1">
                    <a:lumMod val="50000"/>
                  </a:schemeClr>
                </a:solidFill>
                <a:effectLst/>
              </a:rPr>
              <a:t> and </a:t>
            </a:r>
            <a:r>
              <a:rPr lang="en-US" sz="2400" b="0" i="0" dirty="0">
                <a:solidFill>
                  <a:srgbClr val="F58E3F"/>
                </a:solidFill>
                <a:effectLst/>
              </a:rPr>
              <a:t>participating</a:t>
            </a:r>
            <a:r>
              <a:rPr lang="en-US" sz="2400" b="0" i="0" dirty="0">
                <a:solidFill>
                  <a:schemeClr val="bg1">
                    <a:lumMod val="50000"/>
                  </a:schemeClr>
                </a:solidFill>
                <a:effectLst/>
              </a:rPr>
              <a:t> in </a:t>
            </a:r>
            <a:r>
              <a:rPr lang="en-US" sz="2400" b="0" i="0" dirty="0">
                <a:solidFill>
                  <a:srgbClr val="F58E3F"/>
                </a:solidFill>
                <a:effectLst/>
              </a:rPr>
              <a:t>meaningful interactions </a:t>
            </a:r>
            <a:r>
              <a:rPr lang="en-US" sz="2400" b="0" i="0" dirty="0">
                <a:solidFill>
                  <a:schemeClr val="bg1">
                    <a:lumMod val="50000"/>
                  </a:schemeClr>
                </a:solidFill>
                <a:effectLst/>
              </a:rPr>
              <a:t>with people of differing cultural backgrounds.</a:t>
            </a:r>
          </a:p>
          <a:p>
            <a:pPr marL="285750" indent="-285750">
              <a:lnSpc>
                <a:spcPct val="150000"/>
              </a:lnSpc>
              <a:buFont typeface="Wingdings" pitchFamily="2" charset="2"/>
              <a:buChar char="v"/>
            </a:pPr>
            <a:endParaRPr lang="en-US" sz="2000" dirty="0">
              <a:solidFill>
                <a:schemeClr val="bg1">
                  <a:lumMod val="50000"/>
                </a:schemeClr>
              </a:solidFill>
            </a:endParaRPr>
          </a:p>
        </p:txBody>
      </p:sp>
      <p:sp>
        <p:nvSpPr>
          <p:cNvPr id="2" name="Title 1">
            <a:extLst>
              <a:ext uri="{FF2B5EF4-FFF2-40B4-BE49-F238E27FC236}">
                <a16:creationId xmlns:a16="http://schemas.microsoft.com/office/drawing/2014/main" id="{B12265B7-4F2D-EF39-CB9D-653E078A056F}"/>
              </a:ext>
            </a:extLst>
          </p:cNvPr>
          <p:cNvSpPr>
            <a:spLocks noGrp="1"/>
          </p:cNvSpPr>
          <p:nvPr>
            <p:ph type="title"/>
          </p:nvPr>
        </p:nvSpPr>
        <p:spPr>
          <a:xfrm>
            <a:off x="867578" y="0"/>
            <a:ext cx="10091084" cy="709053"/>
          </a:xfrm>
        </p:spPr>
        <p:txBody>
          <a:bodyPr>
            <a:normAutofit/>
          </a:bodyPr>
          <a:lstStyle/>
          <a:p>
            <a:r>
              <a:rPr lang="en-US" sz="4000" dirty="0"/>
              <a:t>Cultural Awareness</a:t>
            </a:r>
          </a:p>
        </p:txBody>
      </p:sp>
    </p:spTree>
    <p:extLst>
      <p:ext uri="{BB962C8B-B14F-4D97-AF65-F5344CB8AC3E}">
        <p14:creationId xmlns:p14="http://schemas.microsoft.com/office/powerpoint/2010/main" val="82231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80F91-488B-484C-BB56-C6F6C1C73E0E}"/>
              </a:ext>
            </a:extLst>
          </p:cNvPr>
          <p:cNvSpPr>
            <a:spLocks noGrp="1"/>
          </p:cNvSpPr>
          <p:nvPr>
            <p:ph type="sldNum" sz="quarter" idx="12"/>
          </p:nvPr>
        </p:nvSpPr>
        <p:spPr/>
        <p:txBody>
          <a:bodyPr/>
          <a:lstStyle/>
          <a:p>
            <a:fld id="{6D486360-FF34-7B48-AD05-62F8407C4C7E}" type="slidenum">
              <a:rPr lang="en-US" smtClean="0"/>
              <a:t>49</a:t>
            </a:fld>
            <a:endParaRPr lang="en-US"/>
          </a:p>
        </p:txBody>
      </p:sp>
      <p:pic>
        <p:nvPicPr>
          <p:cNvPr id="6146" name="Picture 2">
            <a:extLst>
              <a:ext uri="{FF2B5EF4-FFF2-40B4-BE49-F238E27FC236}">
                <a16:creationId xmlns:a16="http://schemas.microsoft.com/office/drawing/2014/main" id="{4011E96A-8527-1E9D-039C-F201E88471F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1366" y="1047423"/>
            <a:ext cx="4830634" cy="2717231"/>
          </a:xfrm>
          <a:prstGeom prst="rect">
            <a:avLst/>
          </a:prstGeom>
          <a:noFill/>
          <a:effectLst>
            <a:softEdge rad="367406"/>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61815A-2348-FC8A-C7EF-92D4374C9894}"/>
              </a:ext>
            </a:extLst>
          </p:cNvPr>
          <p:cNvSpPr txBox="1"/>
          <p:nvPr/>
        </p:nvSpPr>
        <p:spPr>
          <a:xfrm>
            <a:off x="1020725" y="1047423"/>
            <a:ext cx="6953694" cy="5147563"/>
          </a:xfrm>
          <a:prstGeom prst="rect">
            <a:avLst/>
          </a:prstGeom>
          <a:noFill/>
        </p:spPr>
        <p:txBody>
          <a:bodyPr wrap="square" rtlCol="0">
            <a:spAutoFit/>
          </a:bodyPr>
          <a:lstStyle/>
          <a:p>
            <a:pPr algn="l">
              <a:lnSpc>
                <a:spcPct val="150000"/>
              </a:lnSpc>
            </a:pPr>
            <a:r>
              <a:rPr lang="en-US" sz="2300" b="1" i="1" dirty="0">
                <a:solidFill>
                  <a:srgbClr val="F58E3F"/>
                </a:solidFill>
                <a:effectLst/>
              </a:rPr>
              <a:t>Cultural awareness </a:t>
            </a:r>
            <a:r>
              <a:rPr lang="en-US" sz="2300" b="1" i="1" dirty="0">
                <a:solidFill>
                  <a:schemeClr val="bg1">
                    <a:lumMod val="50000"/>
                  </a:schemeClr>
                </a:solidFill>
                <a:effectLst/>
              </a:rPr>
              <a:t>is a critical feature of effective health and mental health policy, planning, resource allocation, and service delivery across the entire spectrum of care, including health promotion and prevention.</a:t>
            </a:r>
            <a:endParaRPr lang="en-US" sz="2300" b="0" i="0" dirty="0">
              <a:solidFill>
                <a:schemeClr val="bg1">
                  <a:lumMod val="50000"/>
                </a:schemeClr>
              </a:solidFill>
              <a:effectLst/>
            </a:endParaRPr>
          </a:p>
          <a:p>
            <a:pPr algn="l">
              <a:lnSpc>
                <a:spcPct val="150000"/>
              </a:lnSpc>
            </a:pPr>
            <a:r>
              <a:rPr lang="en-US" sz="2300" b="0" i="0" dirty="0">
                <a:solidFill>
                  <a:schemeClr val="bg1">
                    <a:lumMod val="50000"/>
                  </a:schemeClr>
                </a:solidFill>
                <a:effectLst/>
              </a:rPr>
              <a:t>This is so because cultural perspectives inform people’s identification and interpretation of symptoms and define the diseases, illnesses, and disabilities they recognize. Culture also shapes their ideas of appropriate treatment.</a:t>
            </a:r>
          </a:p>
          <a:p>
            <a:endParaRPr lang="en-US" dirty="0"/>
          </a:p>
        </p:txBody>
      </p:sp>
      <p:sp>
        <p:nvSpPr>
          <p:cNvPr id="2" name="Title 1">
            <a:extLst>
              <a:ext uri="{FF2B5EF4-FFF2-40B4-BE49-F238E27FC236}">
                <a16:creationId xmlns:a16="http://schemas.microsoft.com/office/drawing/2014/main" id="{8E73C40A-FA3A-6B8D-AE41-DA2C1696AFD5}"/>
              </a:ext>
            </a:extLst>
          </p:cNvPr>
          <p:cNvSpPr>
            <a:spLocks noGrp="1"/>
          </p:cNvSpPr>
          <p:nvPr>
            <p:ph type="title"/>
          </p:nvPr>
        </p:nvSpPr>
        <p:spPr>
          <a:xfrm>
            <a:off x="917454" y="85789"/>
            <a:ext cx="10091084" cy="709053"/>
          </a:xfrm>
        </p:spPr>
        <p:txBody>
          <a:bodyPr>
            <a:normAutofit/>
          </a:bodyPr>
          <a:lstStyle/>
          <a:p>
            <a:r>
              <a:rPr lang="en-US" sz="4000" dirty="0"/>
              <a:t>Importance of Cultural Awareness</a:t>
            </a:r>
          </a:p>
        </p:txBody>
      </p:sp>
    </p:spTree>
    <p:extLst>
      <p:ext uri="{BB962C8B-B14F-4D97-AF65-F5344CB8AC3E}">
        <p14:creationId xmlns:p14="http://schemas.microsoft.com/office/powerpoint/2010/main" val="45248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F302-9111-E8DA-9263-44FB5D73B1DF}"/>
              </a:ext>
            </a:extLst>
          </p:cNvPr>
          <p:cNvSpPr>
            <a:spLocks noGrp="1"/>
          </p:cNvSpPr>
          <p:nvPr>
            <p:ph type="title"/>
          </p:nvPr>
        </p:nvSpPr>
        <p:spPr>
          <a:xfrm>
            <a:off x="1262716" y="531520"/>
            <a:ext cx="10091084" cy="709053"/>
          </a:xfrm>
        </p:spPr>
        <p:txBody>
          <a:bodyPr vert="horz" lIns="91440" tIns="45720" rIns="91440" bIns="45720" rtlCol="0" anchor="ctr">
            <a:normAutofit/>
          </a:bodyPr>
          <a:lstStyle/>
          <a:p>
            <a:pPr algn="ctr"/>
            <a:r>
              <a:rPr lang="en-US" i="1" dirty="0">
                <a:latin typeface="Arial"/>
                <a:cs typeface="Arial"/>
              </a:rPr>
              <a:t>Disclaimer</a:t>
            </a:r>
            <a:endParaRPr lang="en-US" i="1" dirty="0"/>
          </a:p>
        </p:txBody>
      </p:sp>
      <p:sp>
        <p:nvSpPr>
          <p:cNvPr id="3" name="Content Placeholder 2">
            <a:extLst>
              <a:ext uri="{FF2B5EF4-FFF2-40B4-BE49-F238E27FC236}">
                <a16:creationId xmlns:a16="http://schemas.microsoft.com/office/drawing/2014/main" id="{3E337E44-92A8-6717-F67C-1B9A6F2DCC67}"/>
              </a:ext>
            </a:extLst>
          </p:cNvPr>
          <p:cNvSpPr>
            <a:spLocks noGrp="1"/>
          </p:cNvSpPr>
          <p:nvPr>
            <p:ph idx="1"/>
          </p:nvPr>
        </p:nvSpPr>
        <p:spPr>
          <a:xfrm>
            <a:off x="838018" y="1076632"/>
            <a:ext cx="11353982" cy="5663381"/>
          </a:xfrm>
        </p:spPr>
        <p:txBody>
          <a:bodyPr vert="horz" lIns="91440" tIns="45720" rIns="91440" bIns="45720" rtlCol="0" anchor="t">
            <a:noAutofit/>
          </a:bodyPr>
          <a:lstStyle/>
          <a:p>
            <a:pPr marL="0" indent="0">
              <a:lnSpc>
                <a:spcPct val="100000"/>
              </a:lnSpc>
              <a:buNone/>
            </a:pPr>
            <a:r>
              <a:rPr lang="en-US" sz="4800" dirty="0">
                <a:ea typeface="+mn-lt"/>
                <a:cs typeface="+mn-lt"/>
              </a:rPr>
              <a:t>This presentation may include readings, media, and discussion around topics such as suicide, trauma, and crisis intervention and may be difficult. </a:t>
            </a:r>
          </a:p>
          <a:p>
            <a:pPr marL="0" indent="0">
              <a:lnSpc>
                <a:spcPct val="100000"/>
              </a:lnSpc>
              <a:buNone/>
            </a:pPr>
            <a:endParaRPr lang="en-US" sz="1000" dirty="0">
              <a:ea typeface="+mn-lt"/>
              <a:cs typeface="+mn-lt"/>
            </a:endParaRPr>
          </a:p>
          <a:p>
            <a:pPr marL="0" indent="0">
              <a:lnSpc>
                <a:spcPct val="100000"/>
              </a:lnSpc>
              <a:buNone/>
            </a:pPr>
            <a:r>
              <a:rPr lang="en-US" sz="4800" dirty="0">
                <a:ea typeface="+mn-lt"/>
                <a:cs typeface="+mn-lt"/>
              </a:rPr>
              <a:t>Please listen to yourself and reach out if you are having difficulty with these topics.</a:t>
            </a:r>
            <a:endParaRPr lang="en-US" sz="4800" dirty="0">
              <a:cs typeface="Calibri"/>
            </a:endParaRPr>
          </a:p>
        </p:txBody>
      </p:sp>
      <p:sp>
        <p:nvSpPr>
          <p:cNvPr id="4" name="Slide Number Placeholder 3">
            <a:extLst>
              <a:ext uri="{FF2B5EF4-FFF2-40B4-BE49-F238E27FC236}">
                <a16:creationId xmlns:a16="http://schemas.microsoft.com/office/drawing/2014/main" id="{7D138B9D-F6DC-6A3B-C57A-1B0A90704012}"/>
              </a:ext>
            </a:extLst>
          </p:cNvPr>
          <p:cNvSpPr>
            <a:spLocks noGrp="1"/>
          </p:cNvSpPr>
          <p:nvPr>
            <p:ph type="sldNum" sz="quarter" idx="12"/>
          </p:nvPr>
        </p:nvSpPr>
        <p:spPr/>
        <p:txBody>
          <a:bodyPr/>
          <a:lstStyle/>
          <a:p>
            <a:fld id="{6D486360-FF34-7B48-AD05-62F8407C4C7E}" type="slidenum">
              <a:rPr lang="en-US" smtClean="0"/>
              <a:t>5</a:t>
            </a:fld>
            <a:endParaRPr lang="en-US"/>
          </a:p>
        </p:txBody>
      </p:sp>
    </p:spTree>
    <p:extLst>
      <p:ext uri="{BB962C8B-B14F-4D97-AF65-F5344CB8AC3E}">
        <p14:creationId xmlns:p14="http://schemas.microsoft.com/office/powerpoint/2010/main" val="3715451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486360-FF34-7B48-AD05-62F8407C4C7E}" type="slidenum">
              <a:rPr lang="en-US" smtClean="0"/>
              <a:t>50</a:t>
            </a:fld>
            <a:endParaRPr lang="en-US"/>
          </a:p>
        </p:txBody>
      </p:sp>
      <p:sp>
        <p:nvSpPr>
          <p:cNvPr id="9" name="Slide Number Placeholder 4">
            <a:extLst>
              <a:ext uri="{FF2B5EF4-FFF2-40B4-BE49-F238E27FC236}">
                <a16:creationId xmlns:a16="http://schemas.microsoft.com/office/drawing/2014/main" id="{AD0D1DC6-C776-421D-8F24-AC5D5107A2B7}"/>
              </a:ext>
            </a:extLst>
          </p:cNvPr>
          <p:cNvSpPr txBox="1">
            <a:spLocks/>
          </p:cNvSpPr>
          <p:nvPr/>
        </p:nvSpPr>
        <p:spPr>
          <a:xfrm>
            <a:off x="8610600" y="629435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486360-FF34-7B48-AD05-62F8407C4C7E}" type="slidenum">
              <a:rPr lang="en-US" smtClean="0"/>
              <a:pPr/>
              <a:t>50</a:t>
            </a:fld>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22876" y="1121343"/>
            <a:ext cx="6367840" cy="5637511"/>
          </a:xfrm>
          <a:prstGeom prst="rect">
            <a:avLst/>
          </a:prstGeom>
        </p:spPr>
      </p:pic>
      <p:sp>
        <p:nvSpPr>
          <p:cNvPr id="6" name="Content Placeholder 5"/>
          <p:cNvSpPr>
            <a:spLocks noGrp="1"/>
          </p:cNvSpPr>
          <p:nvPr>
            <p:ph sz="half" idx="1"/>
          </p:nvPr>
        </p:nvSpPr>
        <p:spPr>
          <a:xfrm>
            <a:off x="1021176" y="1460500"/>
            <a:ext cx="4601700" cy="4351338"/>
          </a:xfrm>
        </p:spPr>
        <p:txBody>
          <a:bodyPr>
            <a:normAutofit lnSpcReduction="10000"/>
          </a:bodyPr>
          <a:lstStyle/>
          <a:p>
            <a:pPr marL="0" indent="0">
              <a:buNone/>
            </a:pPr>
            <a:endParaRPr lang="en-US" dirty="0"/>
          </a:p>
          <a:p>
            <a:pPr marL="0" indent="0">
              <a:buNone/>
            </a:pPr>
            <a:r>
              <a:rPr lang="en-US" sz="4800" b="1" dirty="0">
                <a:solidFill>
                  <a:srgbClr val="ED7D31"/>
                </a:solidFill>
              </a:rPr>
              <a:t>Cultural… </a:t>
            </a:r>
          </a:p>
          <a:p>
            <a:pPr marL="465138" indent="-241300"/>
            <a:r>
              <a:rPr lang="en-US" sz="4800" dirty="0"/>
              <a:t>Awareness</a:t>
            </a:r>
          </a:p>
          <a:p>
            <a:pPr marL="465138" indent="-241300"/>
            <a:r>
              <a:rPr lang="en-US" sz="4800" dirty="0"/>
              <a:t>Sensitivity</a:t>
            </a:r>
          </a:p>
          <a:p>
            <a:pPr marL="465138" indent="-241300"/>
            <a:r>
              <a:rPr lang="en-US" sz="4800" dirty="0"/>
              <a:t>Competence</a:t>
            </a:r>
          </a:p>
          <a:p>
            <a:pPr marL="465138" indent="-241300"/>
            <a:r>
              <a:rPr lang="en-US" sz="4800" dirty="0"/>
              <a:t>Humility</a:t>
            </a:r>
          </a:p>
          <a:p>
            <a:pPr marL="0" indent="0">
              <a:buNone/>
            </a:pPr>
            <a:endParaRPr lang="en-US" dirty="0"/>
          </a:p>
        </p:txBody>
      </p:sp>
      <p:sp>
        <p:nvSpPr>
          <p:cNvPr id="2" name="Title 1"/>
          <p:cNvSpPr>
            <a:spLocks noGrp="1"/>
          </p:cNvSpPr>
          <p:nvPr>
            <p:ph type="title"/>
          </p:nvPr>
        </p:nvSpPr>
        <p:spPr>
          <a:xfrm>
            <a:off x="1262716" y="273817"/>
            <a:ext cx="10091084" cy="709053"/>
          </a:xfrm>
        </p:spPr>
        <p:txBody>
          <a:bodyPr/>
          <a:lstStyle/>
          <a:p>
            <a:pPr algn="ctr"/>
            <a:r>
              <a:rPr lang="en-US" dirty="0"/>
              <a:t>DISCUSSION </a:t>
            </a:r>
          </a:p>
        </p:txBody>
      </p:sp>
    </p:spTree>
    <p:extLst>
      <p:ext uri="{BB962C8B-B14F-4D97-AF65-F5344CB8AC3E}">
        <p14:creationId xmlns:p14="http://schemas.microsoft.com/office/powerpoint/2010/main" val="1025866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erson laying head down on the desk">
            <a:extLst>
              <a:ext uri="{FF2B5EF4-FFF2-40B4-BE49-F238E27FC236}">
                <a16:creationId xmlns:a16="http://schemas.microsoft.com/office/drawing/2014/main" id="{37527E68-6256-4BBB-8920-04CD0647C2A6}"/>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a:stretch/>
        </p:blipFill>
        <p:spPr>
          <a:xfrm>
            <a:off x="9354201" y="4771505"/>
            <a:ext cx="2799696" cy="2086494"/>
          </a:xfrm>
        </p:spPr>
      </p:pic>
      <p:sp>
        <p:nvSpPr>
          <p:cNvPr id="2" name="Title 1"/>
          <p:cNvSpPr>
            <a:spLocks noGrp="1"/>
          </p:cNvSpPr>
          <p:nvPr>
            <p:ph type="title"/>
          </p:nvPr>
        </p:nvSpPr>
        <p:spPr>
          <a:xfrm>
            <a:off x="931025" y="23903"/>
            <a:ext cx="10515600" cy="855743"/>
          </a:xfrm>
        </p:spPr>
        <p:txBody>
          <a:bodyPr>
            <a:normAutofit/>
          </a:bodyPr>
          <a:lstStyle/>
          <a:p>
            <a:r>
              <a:rPr lang="en-US" sz="4000" b="1" dirty="0"/>
              <a:t>Compassion Fatigue</a:t>
            </a:r>
          </a:p>
        </p:txBody>
      </p:sp>
      <p:sp>
        <p:nvSpPr>
          <p:cNvPr id="3" name="Content Placeholder 2"/>
          <p:cNvSpPr>
            <a:spLocks noGrp="1"/>
          </p:cNvSpPr>
          <p:nvPr>
            <p:ph sz="half" idx="1"/>
          </p:nvPr>
        </p:nvSpPr>
        <p:spPr>
          <a:xfrm>
            <a:off x="931025" y="958014"/>
            <a:ext cx="10956175" cy="5871409"/>
          </a:xfrm>
        </p:spPr>
        <p:txBody>
          <a:bodyPr>
            <a:normAutofit/>
          </a:bodyPr>
          <a:lstStyle/>
          <a:p>
            <a:pPr marL="352425" indent="-352425">
              <a:lnSpc>
                <a:spcPct val="100000"/>
              </a:lnSpc>
              <a:spcBef>
                <a:spcPts val="0"/>
              </a:spcBef>
              <a:spcAft>
                <a:spcPts val="600"/>
              </a:spcAft>
              <a:buClr>
                <a:schemeClr val="tx1">
                  <a:lumMod val="50000"/>
                  <a:lumOff val="50000"/>
                </a:schemeClr>
              </a:buClr>
              <a:buSzPct val="80000"/>
            </a:pPr>
            <a:r>
              <a:rPr lang="en-US" dirty="0">
                <a:solidFill>
                  <a:schemeClr val="tx1">
                    <a:lumMod val="50000"/>
                    <a:lumOff val="50000"/>
                  </a:schemeClr>
                </a:solidFill>
              </a:rPr>
              <a:t>is the emotional and physical fatigue experienced by professionals due to their chronic use of empathy in helping others in distress</a:t>
            </a:r>
          </a:p>
          <a:p>
            <a:pPr marL="352425" indent="-352425">
              <a:lnSpc>
                <a:spcPct val="100000"/>
              </a:lnSpc>
              <a:spcBef>
                <a:spcPts val="0"/>
              </a:spcBef>
              <a:spcAft>
                <a:spcPts val="600"/>
              </a:spcAft>
              <a:buClr>
                <a:schemeClr val="tx1">
                  <a:lumMod val="50000"/>
                  <a:lumOff val="50000"/>
                </a:schemeClr>
              </a:buClr>
              <a:buSzPct val="80000"/>
            </a:pPr>
            <a:r>
              <a:rPr lang="en-US" dirty="0">
                <a:solidFill>
                  <a:schemeClr val="tx1">
                    <a:lumMod val="50000"/>
                    <a:lumOff val="50000"/>
                  </a:schemeClr>
                </a:solidFill>
              </a:rPr>
              <a:t>Figley and colleagues introduced compassion fatigue as a more ‘‘user-friendly’’ term to describe the phenomena of secondary traumatic stress. </a:t>
            </a:r>
          </a:p>
          <a:p>
            <a:pPr marL="352425" indent="-352425">
              <a:lnSpc>
                <a:spcPct val="100000"/>
              </a:lnSpc>
              <a:spcBef>
                <a:spcPts val="0"/>
              </a:spcBef>
              <a:spcAft>
                <a:spcPts val="600"/>
              </a:spcAft>
              <a:buClr>
                <a:schemeClr val="tx1">
                  <a:lumMod val="50000"/>
                  <a:lumOff val="50000"/>
                </a:schemeClr>
              </a:buClr>
              <a:buSzPct val="80000"/>
            </a:pPr>
            <a:r>
              <a:rPr lang="en-US" dirty="0">
                <a:solidFill>
                  <a:schemeClr val="tx1">
                    <a:lumMod val="50000"/>
                    <a:lumOff val="50000"/>
                  </a:schemeClr>
                </a:solidFill>
              </a:rPr>
              <a:t>There are some distinctions between these terms, but all three terms refer to the negative impact of clinical work with traumatized clients.</a:t>
            </a:r>
          </a:p>
          <a:p>
            <a:pPr marL="352425" indent="0">
              <a:buClr>
                <a:schemeClr val="tx1">
                  <a:lumMod val="50000"/>
                  <a:lumOff val="50000"/>
                </a:schemeClr>
              </a:buClr>
              <a:buNone/>
            </a:pPr>
            <a:r>
              <a:rPr lang="en-US" sz="1400" b="1" dirty="0">
                <a:solidFill>
                  <a:schemeClr val="tx1">
                    <a:lumMod val="50000"/>
                    <a:lumOff val="50000"/>
                  </a:schemeClr>
                </a:solidFill>
              </a:rPr>
              <a:t>Figley et al., 1995, 1996, 2002; Newell et al., 2016; </a:t>
            </a:r>
            <a:r>
              <a:rPr lang="en-US" sz="1400" b="1" dirty="0" err="1">
                <a:solidFill>
                  <a:schemeClr val="tx1">
                    <a:lumMod val="50000"/>
                    <a:lumOff val="50000"/>
                  </a:schemeClr>
                </a:solidFill>
              </a:rPr>
              <a:t>Stamm</a:t>
            </a:r>
            <a:r>
              <a:rPr lang="en-US" sz="1400" b="1" dirty="0">
                <a:solidFill>
                  <a:schemeClr val="tx1">
                    <a:lumMod val="50000"/>
                    <a:lumOff val="50000"/>
                  </a:schemeClr>
                </a:solidFill>
              </a:rPr>
              <a:t>, 2010 Turgoose &amp; Maddox, 2017</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655C6FF-0578-CE69-C276-97F75EA2D7D8}"/>
              </a:ext>
            </a:extLst>
          </p:cNvPr>
          <p:cNvSpPr>
            <a:spLocks noGrp="1"/>
          </p:cNvSpPr>
          <p:nvPr>
            <p:ph type="sldNum" sz="quarter" idx="12"/>
          </p:nvPr>
        </p:nvSpPr>
        <p:spPr>
          <a:xfrm>
            <a:off x="8924925" y="6464298"/>
            <a:ext cx="2743200" cy="365125"/>
          </a:xfrm>
        </p:spPr>
        <p:txBody>
          <a:bodyPr/>
          <a:lstStyle/>
          <a:p>
            <a:fld id="{6D486360-FF34-7B48-AD05-62F8407C4C7E}" type="slidenum">
              <a:rPr lang="en-US" smtClean="0"/>
              <a:t>51</a:t>
            </a:fld>
            <a:endParaRPr lang="en-US" dirty="0"/>
          </a:p>
        </p:txBody>
      </p:sp>
    </p:spTree>
    <p:extLst>
      <p:ext uri="{BB962C8B-B14F-4D97-AF65-F5344CB8AC3E}">
        <p14:creationId xmlns:p14="http://schemas.microsoft.com/office/powerpoint/2010/main" val="2903085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E257C1-A922-A61A-FC49-5A772E089EBE}"/>
              </a:ext>
            </a:extLst>
          </p:cNvPr>
          <p:cNvSpPr>
            <a:spLocks noGrp="1"/>
          </p:cNvSpPr>
          <p:nvPr>
            <p:ph type="sldNum" sz="quarter" idx="12"/>
          </p:nvPr>
        </p:nvSpPr>
        <p:spPr/>
        <p:txBody>
          <a:bodyPr/>
          <a:lstStyle/>
          <a:p>
            <a:fld id="{6D486360-FF34-7B48-AD05-62F8407C4C7E}" type="slidenum">
              <a:rPr lang="en-US" smtClean="0"/>
              <a:t>52</a:t>
            </a:fld>
            <a:endParaRPr lang="en-US"/>
          </a:p>
        </p:txBody>
      </p:sp>
      <p:pic>
        <p:nvPicPr>
          <p:cNvPr id="2050" name="Picture 2" descr="Figure 1">
            <a:extLst>
              <a:ext uri="{FF2B5EF4-FFF2-40B4-BE49-F238E27FC236}">
                <a16:creationId xmlns:a16="http://schemas.microsoft.com/office/drawing/2014/main" id="{3FFF5CFD-6401-638A-927B-3671C198480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54954" y="862896"/>
            <a:ext cx="8994709" cy="56972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224BD8-6555-EC2D-0636-8C355EEC9908}"/>
              </a:ext>
            </a:extLst>
          </p:cNvPr>
          <p:cNvSpPr>
            <a:spLocks noGrp="1"/>
          </p:cNvSpPr>
          <p:nvPr>
            <p:ph type="title"/>
          </p:nvPr>
        </p:nvSpPr>
        <p:spPr>
          <a:xfrm>
            <a:off x="329655" y="121893"/>
            <a:ext cx="10091084" cy="709053"/>
          </a:xfrm>
        </p:spPr>
        <p:txBody>
          <a:bodyPr>
            <a:normAutofit/>
          </a:bodyPr>
          <a:lstStyle/>
          <a:p>
            <a:r>
              <a:rPr lang="en-US" sz="4000" dirty="0"/>
              <a:t>Empathy Based Stress</a:t>
            </a:r>
          </a:p>
        </p:txBody>
      </p:sp>
    </p:spTree>
    <p:extLst>
      <p:ext uri="{BB962C8B-B14F-4D97-AF65-F5344CB8AC3E}">
        <p14:creationId xmlns:p14="http://schemas.microsoft.com/office/powerpoint/2010/main" val="2542759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anger sign">
            <a:extLst>
              <a:ext uri="{FF2B5EF4-FFF2-40B4-BE49-F238E27FC236}">
                <a16:creationId xmlns:a16="http://schemas.microsoft.com/office/drawing/2014/main" id="{66894503-DF52-4B49-8776-3C7BBFA81576}"/>
              </a:ext>
            </a:extLst>
          </p:cNvPr>
          <p:cNvPicPr>
            <a:picLocks noGrp="1" noChangeAspect="1"/>
          </p:cNvPicPr>
          <p:nvPr>
            <p:ph sz="half" idx="4294967295"/>
          </p:nvPr>
        </p:nvPicPr>
        <p:blipFill>
          <a:blip r:embed="rId3">
            <a:extLst>
              <a:ext uri="{28A0092B-C50C-407E-A947-70E740481C1C}">
                <a14:useLocalDpi xmlns:a14="http://schemas.microsoft.com/office/drawing/2010/main"/>
              </a:ext>
            </a:extLst>
          </a:blip>
          <a:stretch>
            <a:fillRect/>
          </a:stretch>
        </p:blipFill>
        <p:spPr>
          <a:xfrm>
            <a:off x="1401763" y="-107409"/>
            <a:ext cx="8961437" cy="7050088"/>
          </a:xfrm>
        </p:spPr>
      </p:pic>
      <p:sp>
        <p:nvSpPr>
          <p:cNvPr id="2" name="Title 1"/>
          <p:cNvSpPr>
            <a:spLocks noGrp="1"/>
          </p:cNvSpPr>
          <p:nvPr>
            <p:ph type="title"/>
          </p:nvPr>
        </p:nvSpPr>
        <p:spPr>
          <a:xfrm>
            <a:off x="342901" y="2308050"/>
            <a:ext cx="11401424" cy="2748840"/>
          </a:xfrm>
        </p:spPr>
        <p:txBody>
          <a:bodyPr>
            <a:noAutofit/>
          </a:bodyPr>
          <a:lstStyle/>
          <a:p>
            <a:pPr algn="ctr"/>
            <a:r>
              <a:rPr lang="en-US" sz="4000" b="1" dirty="0">
                <a:solidFill>
                  <a:schemeClr val="tx1">
                    <a:lumMod val="50000"/>
                    <a:lumOff val="50000"/>
                  </a:schemeClr>
                </a:solidFill>
                <a:latin typeface="+mn-lt"/>
              </a:rPr>
              <a:t>It is </a:t>
            </a:r>
            <a:r>
              <a:rPr lang="en-US" sz="4000" b="1" dirty="0">
                <a:solidFill>
                  <a:srgbClr val="F58E3F"/>
                </a:solidFill>
                <a:latin typeface="+mn-lt"/>
              </a:rPr>
              <a:t>essential</a:t>
            </a:r>
            <a:r>
              <a:rPr lang="en-US" sz="4000" b="1" dirty="0">
                <a:solidFill>
                  <a:schemeClr val="tx1">
                    <a:lumMod val="50000"/>
                    <a:lumOff val="50000"/>
                  </a:schemeClr>
                </a:solidFill>
                <a:latin typeface="+mn-lt"/>
              </a:rPr>
              <a:t> that students as part of their training learn how </a:t>
            </a:r>
            <a:r>
              <a:rPr lang="en-US" sz="4000" b="1" dirty="0">
                <a:solidFill>
                  <a:srgbClr val="F58E3F"/>
                </a:solidFill>
                <a:latin typeface="+mn-lt"/>
              </a:rPr>
              <a:t>to prevent </a:t>
            </a:r>
            <a:r>
              <a:rPr lang="en-US" sz="4000" b="1" dirty="0">
                <a:solidFill>
                  <a:schemeClr val="tx1">
                    <a:lumMod val="50000"/>
                    <a:lumOff val="50000"/>
                  </a:schemeClr>
                </a:solidFill>
                <a:latin typeface="+mn-lt"/>
              </a:rPr>
              <a:t>and manage </a:t>
            </a:r>
            <a:r>
              <a:rPr lang="en-US" sz="4000" b="1" dirty="0">
                <a:solidFill>
                  <a:srgbClr val="F58E3F"/>
                </a:solidFill>
                <a:latin typeface="+mn-lt"/>
              </a:rPr>
              <a:t>workplace</a:t>
            </a:r>
            <a:r>
              <a:rPr lang="en-US" sz="4000" b="1" dirty="0">
                <a:solidFill>
                  <a:schemeClr val="tx1">
                    <a:lumMod val="50000"/>
                    <a:lumOff val="50000"/>
                  </a:schemeClr>
                </a:solidFill>
                <a:latin typeface="+mn-lt"/>
              </a:rPr>
              <a:t> </a:t>
            </a:r>
            <a:r>
              <a:rPr lang="en-US" sz="4000" b="1" dirty="0">
                <a:solidFill>
                  <a:srgbClr val="F58E3F"/>
                </a:solidFill>
                <a:latin typeface="+mn-lt"/>
              </a:rPr>
              <a:t>stress</a:t>
            </a:r>
            <a:r>
              <a:rPr lang="en-US" sz="4000" b="1" dirty="0">
                <a:solidFill>
                  <a:schemeClr val="tx1">
                    <a:lumMod val="50000"/>
                    <a:lumOff val="50000"/>
                  </a:schemeClr>
                </a:solidFill>
                <a:latin typeface="+mn-lt"/>
              </a:rPr>
              <a:t> and </a:t>
            </a:r>
            <a:r>
              <a:rPr lang="en-US" sz="4000" b="1" dirty="0">
                <a:solidFill>
                  <a:srgbClr val="F58E3F"/>
                </a:solidFill>
                <a:latin typeface="+mn-lt"/>
              </a:rPr>
              <a:t>compassion fatigue</a:t>
            </a:r>
          </a:p>
        </p:txBody>
      </p:sp>
      <p:sp>
        <p:nvSpPr>
          <p:cNvPr id="4" name="Slide Number Placeholder 3">
            <a:extLst>
              <a:ext uri="{FF2B5EF4-FFF2-40B4-BE49-F238E27FC236}">
                <a16:creationId xmlns:a16="http://schemas.microsoft.com/office/drawing/2014/main" id="{0E14E94A-0066-C3C2-4D48-8E6B89B97014}"/>
              </a:ext>
            </a:extLst>
          </p:cNvPr>
          <p:cNvSpPr>
            <a:spLocks noGrp="1"/>
          </p:cNvSpPr>
          <p:nvPr>
            <p:ph type="sldNum" sz="quarter" idx="12"/>
          </p:nvPr>
        </p:nvSpPr>
        <p:spPr/>
        <p:txBody>
          <a:bodyPr/>
          <a:lstStyle/>
          <a:p>
            <a:fld id="{6D486360-FF34-7B48-AD05-62F8407C4C7E}" type="slidenum">
              <a:rPr lang="en-US" smtClean="0"/>
              <a:t>53</a:t>
            </a:fld>
            <a:endParaRPr lang="en-US" dirty="0"/>
          </a:p>
        </p:txBody>
      </p:sp>
      <p:sp>
        <p:nvSpPr>
          <p:cNvPr id="3" name="Content Placeholder 2"/>
          <p:cNvSpPr>
            <a:spLocks noGrp="1"/>
          </p:cNvSpPr>
          <p:nvPr>
            <p:ph sz="half" idx="4294967295"/>
          </p:nvPr>
        </p:nvSpPr>
        <p:spPr>
          <a:xfrm>
            <a:off x="570154" y="4881401"/>
            <a:ext cx="11306287" cy="1489075"/>
          </a:xfrm>
        </p:spPr>
        <p:txBody>
          <a:bodyPr>
            <a:normAutofit/>
          </a:bodyPr>
          <a:lstStyle/>
          <a:p>
            <a:pPr marL="0" indent="0" algn="ctr">
              <a:buNone/>
            </a:pPr>
            <a:r>
              <a:rPr lang="en-US" b="1" i="1" dirty="0">
                <a:solidFill>
                  <a:schemeClr val="tx1">
                    <a:lumMod val="50000"/>
                    <a:lumOff val="50000"/>
                  </a:schemeClr>
                </a:solidFill>
              </a:rPr>
              <a:t>‘Students unprepared to address the emotional challenges of social work practice may be at risk of experiencing occupational stress conditions….’</a:t>
            </a:r>
          </a:p>
          <a:p>
            <a:pPr marL="0" indent="0" algn="r">
              <a:buNone/>
            </a:pPr>
            <a:r>
              <a:rPr lang="en-US" sz="1400" b="1" dirty="0">
                <a:solidFill>
                  <a:schemeClr val="tx1">
                    <a:lumMod val="50000"/>
                    <a:lumOff val="50000"/>
                  </a:schemeClr>
                </a:solidFill>
              </a:rPr>
              <a:t>Courtois, 2002; Dunkley &amp; Whelan, 2006; Figley, 2002, p.428</a:t>
            </a:r>
          </a:p>
        </p:txBody>
      </p:sp>
    </p:spTree>
    <p:extLst>
      <p:ext uri="{BB962C8B-B14F-4D97-AF65-F5344CB8AC3E}">
        <p14:creationId xmlns:p14="http://schemas.microsoft.com/office/powerpoint/2010/main" val="3707929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B5C7-1982-EA6E-DAC2-9708C2138819}"/>
              </a:ext>
            </a:extLst>
          </p:cNvPr>
          <p:cNvSpPr>
            <a:spLocks noGrp="1"/>
          </p:cNvSpPr>
          <p:nvPr>
            <p:ph type="title"/>
          </p:nvPr>
        </p:nvSpPr>
        <p:spPr>
          <a:xfrm>
            <a:off x="901238" y="0"/>
            <a:ext cx="11174384" cy="964450"/>
          </a:xfrm>
        </p:spPr>
        <p:txBody>
          <a:bodyPr>
            <a:normAutofit/>
          </a:bodyPr>
          <a:lstStyle/>
          <a:p>
            <a:r>
              <a:rPr lang="en-US" sz="4000" dirty="0"/>
              <a:t>Self Care – Powerful Study Motivation (2020)</a:t>
            </a:r>
          </a:p>
        </p:txBody>
      </p:sp>
      <p:sp>
        <p:nvSpPr>
          <p:cNvPr id="3" name="Slide Number Placeholder 2">
            <a:extLst>
              <a:ext uri="{FF2B5EF4-FFF2-40B4-BE49-F238E27FC236}">
                <a16:creationId xmlns:a16="http://schemas.microsoft.com/office/drawing/2014/main" id="{4EC7A54E-B3BE-9080-3123-6C2C1B3A1571}"/>
              </a:ext>
            </a:extLst>
          </p:cNvPr>
          <p:cNvSpPr>
            <a:spLocks noGrp="1"/>
          </p:cNvSpPr>
          <p:nvPr>
            <p:ph type="sldNum" sz="quarter" idx="12"/>
          </p:nvPr>
        </p:nvSpPr>
        <p:spPr/>
        <p:txBody>
          <a:bodyPr/>
          <a:lstStyle/>
          <a:p>
            <a:fld id="{6D486360-FF34-7B48-AD05-62F8407C4C7E}" type="slidenum">
              <a:rPr lang="en-US" smtClean="0"/>
              <a:t>54</a:t>
            </a:fld>
            <a:endParaRPr lang="en-US"/>
          </a:p>
        </p:txBody>
      </p:sp>
      <p:pic>
        <p:nvPicPr>
          <p:cNvPr id="8" name="Content Placeholder 7" descr="A person standing on a desk&#10;&#10;Description automatically generated">
            <a:hlinkClick r:id="rId3"/>
            <a:extLst>
              <a:ext uri="{FF2B5EF4-FFF2-40B4-BE49-F238E27FC236}">
                <a16:creationId xmlns:a16="http://schemas.microsoft.com/office/drawing/2014/main" id="{E4911401-E7BE-4F77-70F0-41E8B82F75F3}"/>
              </a:ext>
            </a:extLst>
          </p:cNvPr>
          <p:cNvPicPr>
            <a:picLocks noGrp="1" noChangeAspect="1"/>
          </p:cNvPicPr>
          <p:nvPr>
            <p:ph idx="1"/>
          </p:nvPr>
        </p:nvPicPr>
        <p:blipFill>
          <a:blip r:embed="rId4"/>
          <a:stretch>
            <a:fillRect/>
          </a:stretch>
        </p:blipFill>
        <p:spPr>
          <a:xfrm>
            <a:off x="1922659" y="1816100"/>
            <a:ext cx="8770544" cy="4060825"/>
          </a:xfrm>
        </p:spPr>
      </p:pic>
    </p:spTree>
    <p:extLst>
      <p:ext uri="{BB962C8B-B14F-4D97-AF65-F5344CB8AC3E}">
        <p14:creationId xmlns:p14="http://schemas.microsoft.com/office/powerpoint/2010/main" val="3100124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480D-0383-4C82-8FA7-29BCCBAF3450}"/>
              </a:ext>
            </a:extLst>
          </p:cNvPr>
          <p:cNvSpPr>
            <a:spLocks noGrp="1"/>
          </p:cNvSpPr>
          <p:nvPr>
            <p:ph type="title"/>
          </p:nvPr>
        </p:nvSpPr>
        <p:spPr/>
        <p:txBody>
          <a:bodyPr>
            <a:normAutofit fontScale="90000"/>
          </a:bodyPr>
          <a:lstStyle/>
          <a:p>
            <a:pPr algn="ctr"/>
            <a:r>
              <a:rPr lang="en-US" dirty="0"/>
              <a:t>Now, Let’s Circle This Discussion Back Around To </a:t>
            </a:r>
            <a:r>
              <a:rPr lang="en-US" dirty="0">
                <a:solidFill>
                  <a:schemeClr val="accent4">
                    <a:lumMod val="75000"/>
                  </a:schemeClr>
                </a:solidFill>
              </a:rPr>
              <a:t>Compassion Fatigue </a:t>
            </a:r>
            <a:r>
              <a:rPr lang="en-US" dirty="0"/>
              <a:t>And Tie It In To </a:t>
            </a:r>
            <a:r>
              <a:rPr lang="en-US" dirty="0">
                <a:solidFill>
                  <a:schemeClr val="accent4">
                    <a:lumMod val="75000"/>
                  </a:schemeClr>
                </a:solidFill>
              </a:rPr>
              <a:t>Self Care</a:t>
            </a:r>
            <a:r>
              <a:rPr lang="en-US" dirty="0"/>
              <a:t>. </a:t>
            </a:r>
          </a:p>
        </p:txBody>
      </p:sp>
      <p:sp>
        <p:nvSpPr>
          <p:cNvPr id="4" name="Slide Number Placeholder 3">
            <a:extLst>
              <a:ext uri="{FF2B5EF4-FFF2-40B4-BE49-F238E27FC236}">
                <a16:creationId xmlns:a16="http://schemas.microsoft.com/office/drawing/2014/main" id="{CCFE8632-CBA2-4206-866F-917334C98C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86360-FF34-7B48-AD05-62F8407C4C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654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049" y="3132223"/>
            <a:ext cx="10621595" cy="1075911"/>
          </a:xfrm>
        </p:spPr>
        <p:txBody>
          <a:bodyPr vert="horz" lIns="91440" tIns="45720" rIns="91440" bIns="45720" rtlCol="0" anchor="ctr">
            <a:noAutofit/>
          </a:bodyPr>
          <a:lstStyle/>
          <a:p>
            <a:r>
              <a:rPr lang="en-US" sz="4000" b="1" dirty="0">
                <a:solidFill>
                  <a:schemeClr val="tx1">
                    <a:lumMod val="50000"/>
                    <a:lumOff val="50000"/>
                  </a:schemeClr>
                </a:solidFill>
              </a:rPr>
              <a:t>Ethics, Compassion Fatigue, and Self Care</a:t>
            </a:r>
          </a:p>
        </p:txBody>
      </p:sp>
      <p:pic>
        <p:nvPicPr>
          <p:cNvPr id="4" name="Content Placeholder 3" descr="Ethics book"/>
          <p:cNvPicPr>
            <a:picLocks noGrp="1" noChangeAspect="1"/>
          </p:cNvPicPr>
          <p:nvPr>
            <p:ph sz="half" idx="1"/>
          </p:nvPr>
        </p:nvPicPr>
        <p:blipFill rotWithShape="1">
          <a:blip r:embed="rId3" cstate="print">
            <a:grayscl/>
            <a:extLst>
              <a:ext uri="{28A0092B-C50C-407E-A947-70E740481C1C}">
                <a14:useLocalDpi xmlns:a14="http://schemas.microsoft.com/office/drawing/2010/main"/>
              </a:ext>
            </a:extLst>
          </a:blip>
          <a:srcRect/>
          <a:stretch/>
        </p:blipFill>
        <p:spPr>
          <a:xfrm>
            <a:off x="20" y="11"/>
            <a:ext cx="12191980" cy="34289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ADC3BD5A-DA27-4A4F-8DE9-184E1CF98A14}"/>
              </a:ext>
            </a:extLst>
          </p:cNvPr>
          <p:cNvSpPr>
            <a:spLocks noGrp="1"/>
          </p:cNvSpPr>
          <p:nvPr>
            <p:ph sz="half" idx="2"/>
          </p:nvPr>
        </p:nvSpPr>
        <p:spPr>
          <a:xfrm>
            <a:off x="1432874" y="4164779"/>
            <a:ext cx="9671902" cy="2351977"/>
          </a:xfrm>
        </p:spPr>
        <p:txBody>
          <a:bodyPr vert="horz" lIns="91440" tIns="45720" rIns="91440" bIns="45720" rtlCol="0" anchor="ctr">
            <a:normAutofit/>
          </a:bodyPr>
          <a:lstStyle/>
          <a:p>
            <a:pPr marL="0" indent="0" algn="ctr">
              <a:spcBef>
                <a:spcPts val="0"/>
              </a:spcBef>
              <a:spcAft>
                <a:spcPts val="600"/>
              </a:spcAft>
              <a:buNone/>
            </a:pPr>
            <a:r>
              <a:rPr lang="en-US" sz="2400" dirty="0">
                <a:solidFill>
                  <a:schemeClr val="tx1">
                    <a:lumMod val="50000"/>
                    <a:lumOff val="50000"/>
                  </a:schemeClr>
                </a:solidFill>
              </a:rPr>
              <a:t>Ethical principles state: </a:t>
            </a:r>
            <a:r>
              <a:rPr lang="en-US" sz="2400" dirty="0">
                <a:solidFill>
                  <a:srgbClr val="F58E3F"/>
                </a:solidFill>
              </a:rPr>
              <a:t>“First, do no harm” </a:t>
            </a:r>
            <a:r>
              <a:rPr lang="en-US" sz="2400" dirty="0">
                <a:solidFill>
                  <a:schemeClr val="tx1">
                    <a:lumMod val="50000"/>
                    <a:lumOff val="50000"/>
                  </a:schemeClr>
                </a:solidFill>
              </a:rPr>
              <a:t>and </a:t>
            </a:r>
            <a:r>
              <a:rPr lang="en-US" sz="2400" dirty="0">
                <a:solidFill>
                  <a:srgbClr val="F58E3F"/>
                </a:solidFill>
              </a:rPr>
              <a:t>“Do Good”. </a:t>
            </a:r>
          </a:p>
          <a:p>
            <a:pPr marL="0" indent="0" algn="ctr">
              <a:spcBef>
                <a:spcPts val="0"/>
              </a:spcBef>
              <a:spcAft>
                <a:spcPts val="600"/>
              </a:spcAft>
              <a:buNone/>
            </a:pPr>
            <a:r>
              <a:rPr lang="en-US" sz="2400" dirty="0">
                <a:solidFill>
                  <a:schemeClr val="tx1">
                    <a:lumMod val="50000"/>
                    <a:lumOff val="50000"/>
                  </a:schemeClr>
                </a:solidFill>
              </a:rPr>
              <a:t>In order to do no harm and to provide effective services behavioral health professionals should care for themselves to ensure quality, ethical services. </a:t>
            </a:r>
            <a:r>
              <a:rPr lang="en-US" sz="1000" dirty="0">
                <a:solidFill>
                  <a:schemeClr val="tx1">
                    <a:lumMod val="50000"/>
                    <a:lumOff val="50000"/>
                  </a:schemeClr>
                </a:solidFill>
              </a:rPr>
              <a:t>(Figley, </a:t>
            </a:r>
            <a:r>
              <a:rPr lang="en-US" sz="1000" dirty="0" err="1">
                <a:solidFill>
                  <a:schemeClr val="tx1">
                    <a:lumMod val="50000"/>
                    <a:lumOff val="50000"/>
                  </a:schemeClr>
                </a:solidFill>
              </a:rPr>
              <a:t>Huggard</a:t>
            </a:r>
            <a:r>
              <a:rPr lang="en-US" sz="1000" dirty="0">
                <a:solidFill>
                  <a:schemeClr val="tx1">
                    <a:lumMod val="50000"/>
                    <a:lumOff val="50000"/>
                  </a:schemeClr>
                </a:solidFill>
              </a:rPr>
              <a:t>, &amp; Rees, 2013)</a:t>
            </a:r>
          </a:p>
          <a:p>
            <a:pPr marL="0"/>
            <a:endParaRPr lang="en-US" sz="1800" b="1" dirty="0">
              <a:solidFill>
                <a:schemeClr val="tx1"/>
              </a:solidFill>
            </a:endParaRPr>
          </a:p>
        </p:txBody>
      </p:sp>
      <p:sp>
        <p:nvSpPr>
          <p:cNvPr id="3" name="Slide Number Placeholder 2">
            <a:extLst>
              <a:ext uri="{FF2B5EF4-FFF2-40B4-BE49-F238E27FC236}">
                <a16:creationId xmlns:a16="http://schemas.microsoft.com/office/drawing/2014/main" id="{EB63E304-DAA5-D849-B544-30DB854B34EA}"/>
              </a:ext>
            </a:extLst>
          </p:cNvPr>
          <p:cNvSpPr>
            <a:spLocks noGrp="1"/>
          </p:cNvSpPr>
          <p:nvPr>
            <p:ph type="sldNum" sz="quarter" idx="12"/>
          </p:nvPr>
        </p:nvSpPr>
        <p:spPr/>
        <p:txBody>
          <a:bodyPr/>
          <a:lstStyle/>
          <a:p>
            <a:fld id="{6D486360-FF34-7B48-AD05-62F8407C4C7E}" type="slidenum">
              <a:rPr lang="en-US" smtClean="0"/>
              <a:t>56</a:t>
            </a:fld>
            <a:endParaRPr lang="en-US"/>
          </a:p>
        </p:txBody>
      </p:sp>
    </p:spTree>
    <p:extLst>
      <p:ext uri="{BB962C8B-B14F-4D97-AF65-F5344CB8AC3E}">
        <p14:creationId xmlns:p14="http://schemas.microsoft.com/office/powerpoint/2010/main" val="1931956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erson laying head down on the desk">
            <a:extLst>
              <a:ext uri="{FF2B5EF4-FFF2-40B4-BE49-F238E27FC236}">
                <a16:creationId xmlns:a16="http://schemas.microsoft.com/office/drawing/2014/main" id="{A5D5BA06-F1D3-4429-BAF3-A7134E393F1A}"/>
              </a:ext>
            </a:extLst>
          </p:cNvPr>
          <p:cNvPicPr>
            <a:picLocks noGrp="1" noChangeAspect="1"/>
          </p:cNvPicPr>
          <p:nvPr>
            <p:ph sz="half" idx="4294967295"/>
          </p:nvPr>
        </p:nvPicPr>
        <p:blipFill rotWithShape="1">
          <a:blip r:embed="rId3">
            <a:extLst>
              <a:ext uri="{28A0092B-C50C-407E-A947-70E740481C1C}">
                <a14:useLocalDpi xmlns:a14="http://schemas.microsoft.com/office/drawing/2010/main"/>
              </a:ext>
            </a:extLst>
          </a:blip>
          <a:srcRect/>
          <a:stretch/>
        </p:blipFill>
        <p:spPr>
          <a:xfrm>
            <a:off x="9854662" y="5003092"/>
            <a:ext cx="2168525" cy="1681162"/>
          </a:xfrm>
        </p:spPr>
      </p:pic>
      <p:sp>
        <p:nvSpPr>
          <p:cNvPr id="2" name="Title 1"/>
          <p:cNvSpPr>
            <a:spLocks noGrp="1"/>
          </p:cNvSpPr>
          <p:nvPr>
            <p:ph type="title"/>
          </p:nvPr>
        </p:nvSpPr>
        <p:spPr>
          <a:xfrm>
            <a:off x="179502" y="112543"/>
            <a:ext cx="12012497" cy="1997612"/>
          </a:xfrm>
        </p:spPr>
        <p:txBody>
          <a:bodyPr>
            <a:normAutofit/>
          </a:bodyPr>
          <a:lstStyle/>
          <a:p>
            <a:pPr>
              <a:lnSpc>
                <a:spcPct val="100000"/>
              </a:lnSpc>
            </a:pPr>
            <a:r>
              <a:rPr lang="en-US" b="1" dirty="0">
                <a:solidFill>
                  <a:schemeClr val="tx1">
                    <a:lumMod val="50000"/>
                    <a:lumOff val="50000"/>
                  </a:schemeClr>
                </a:solidFill>
              </a:rPr>
              <a:t>When talking about self-care as an ethical issue, let’s review these important terms -</a:t>
            </a:r>
            <a:br>
              <a:rPr lang="en-US" sz="3600" b="1" dirty="0">
                <a:solidFill>
                  <a:schemeClr val="tx1">
                    <a:lumMod val="50000"/>
                    <a:lumOff val="50000"/>
                  </a:schemeClr>
                </a:solidFill>
              </a:rPr>
            </a:br>
            <a:r>
              <a:rPr lang="en-US" sz="3100" b="1" dirty="0">
                <a:solidFill>
                  <a:schemeClr val="accent2"/>
                </a:solidFill>
              </a:rPr>
              <a:t>Compassion Fatigue &amp; Compassion Satisfaction:</a:t>
            </a:r>
          </a:p>
        </p:txBody>
      </p:sp>
      <p:sp>
        <p:nvSpPr>
          <p:cNvPr id="4" name="Slide Number Placeholder 3">
            <a:extLst>
              <a:ext uri="{FF2B5EF4-FFF2-40B4-BE49-F238E27FC236}">
                <a16:creationId xmlns:a16="http://schemas.microsoft.com/office/drawing/2014/main" id="{F132F4ED-1BBB-F701-F2B0-2567004A2A92}"/>
              </a:ext>
            </a:extLst>
          </p:cNvPr>
          <p:cNvSpPr>
            <a:spLocks noGrp="1"/>
          </p:cNvSpPr>
          <p:nvPr>
            <p:ph type="sldNum" sz="quarter" idx="12"/>
          </p:nvPr>
        </p:nvSpPr>
        <p:spPr>
          <a:xfrm>
            <a:off x="8911883" y="6319129"/>
            <a:ext cx="2743200" cy="365125"/>
          </a:xfrm>
        </p:spPr>
        <p:txBody>
          <a:bodyPr/>
          <a:lstStyle/>
          <a:p>
            <a:fld id="{6D486360-FF34-7B48-AD05-62F8407C4C7E}" type="slidenum">
              <a:rPr lang="en-US" smtClean="0"/>
              <a:t>57</a:t>
            </a:fld>
            <a:endParaRPr lang="en-US" dirty="0"/>
          </a:p>
        </p:txBody>
      </p:sp>
      <p:sp>
        <p:nvSpPr>
          <p:cNvPr id="3" name="Content Placeholder 2"/>
          <p:cNvSpPr>
            <a:spLocks noGrp="1"/>
          </p:cNvSpPr>
          <p:nvPr>
            <p:ph sz="half" idx="4294967295"/>
          </p:nvPr>
        </p:nvSpPr>
        <p:spPr>
          <a:xfrm>
            <a:off x="-182879" y="2293034"/>
            <a:ext cx="10466362" cy="4564966"/>
          </a:xfrm>
        </p:spPr>
        <p:txBody>
          <a:bodyPr>
            <a:normAutofit/>
          </a:bodyPr>
          <a:lstStyle/>
          <a:p>
            <a:pPr marL="690563" lvl="1" indent="-233363">
              <a:lnSpc>
                <a:spcPct val="100000"/>
              </a:lnSpc>
              <a:spcBef>
                <a:spcPts val="0"/>
              </a:spcBef>
              <a:spcAft>
                <a:spcPts val="600"/>
              </a:spcAft>
              <a:buClr>
                <a:schemeClr val="tx1">
                  <a:lumMod val="50000"/>
                  <a:lumOff val="50000"/>
                </a:schemeClr>
              </a:buClr>
              <a:buSzPct val="80000"/>
            </a:pPr>
            <a:r>
              <a:rPr lang="en-US" b="1" dirty="0">
                <a:solidFill>
                  <a:schemeClr val="tx1">
                    <a:lumMod val="50000"/>
                    <a:lumOff val="50000"/>
                  </a:schemeClr>
                </a:solidFill>
              </a:rPr>
              <a:t>Compassion Fatigue </a:t>
            </a:r>
            <a:r>
              <a:rPr lang="en-US" dirty="0">
                <a:solidFill>
                  <a:schemeClr val="tx1">
                    <a:lumMod val="50000"/>
                    <a:lumOff val="50000"/>
                  </a:schemeClr>
                </a:solidFill>
              </a:rPr>
              <a:t>is the emotional and physical fatigue experienced by professionals due to their chronic use of empathy in helping others in distress. </a:t>
            </a:r>
            <a:r>
              <a:rPr lang="en-US" sz="1000" b="1" dirty="0" err="1">
                <a:solidFill>
                  <a:schemeClr val="tx1">
                    <a:lumMod val="50000"/>
                    <a:lumOff val="50000"/>
                  </a:schemeClr>
                </a:solidFill>
              </a:rPr>
              <a:t>Figley</a:t>
            </a:r>
            <a:r>
              <a:rPr lang="en-US" sz="1000" b="1" dirty="0">
                <a:solidFill>
                  <a:schemeClr val="tx1">
                    <a:lumMod val="50000"/>
                    <a:lumOff val="50000"/>
                  </a:schemeClr>
                </a:solidFill>
              </a:rPr>
              <a:t>, 1995; Newell et al., 2016; </a:t>
            </a:r>
            <a:r>
              <a:rPr lang="en-US" sz="1000" b="1" dirty="0" err="1">
                <a:solidFill>
                  <a:schemeClr val="tx1">
                    <a:lumMod val="50000"/>
                    <a:lumOff val="50000"/>
                  </a:schemeClr>
                </a:solidFill>
              </a:rPr>
              <a:t>Stamm</a:t>
            </a:r>
            <a:r>
              <a:rPr lang="en-US" sz="1000" b="1" dirty="0">
                <a:solidFill>
                  <a:schemeClr val="tx1">
                    <a:lumMod val="50000"/>
                    <a:lumOff val="50000"/>
                  </a:schemeClr>
                </a:solidFill>
              </a:rPr>
              <a:t>, 2010; Turgoose &amp; Maddox, 2017)</a:t>
            </a:r>
          </a:p>
          <a:p>
            <a:pPr marL="690563" lvl="1" indent="-233363">
              <a:lnSpc>
                <a:spcPct val="110000"/>
              </a:lnSpc>
              <a:spcBef>
                <a:spcPts val="0"/>
              </a:spcBef>
              <a:buClr>
                <a:schemeClr val="tx1">
                  <a:lumMod val="50000"/>
                  <a:lumOff val="50000"/>
                </a:schemeClr>
              </a:buClr>
              <a:buSzPct val="80000"/>
            </a:pPr>
            <a:r>
              <a:rPr lang="en-US" b="1" dirty="0">
                <a:solidFill>
                  <a:schemeClr val="tx1">
                    <a:lumMod val="50000"/>
                    <a:lumOff val="50000"/>
                  </a:schemeClr>
                </a:solidFill>
              </a:rPr>
              <a:t>Compassion Satisfaction </a:t>
            </a:r>
            <a:r>
              <a:rPr lang="en-US" dirty="0">
                <a:solidFill>
                  <a:schemeClr val="tx1">
                    <a:lumMod val="50000"/>
                    <a:lumOff val="50000"/>
                  </a:schemeClr>
                </a:solidFill>
              </a:rPr>
              <a:t>refers to those aspects of work that are rewarding and fulfilling to the human service professional. </a:t>
            </a:r>
            <a:r>
              <a:rPr lang="en-US" sz="1000" b="1" dirty="0">
                <a:solidFill>
                  <a:schemeClr val="tx1">
                    <a:lumMod val="50000"/>
                    <a:lumOff val="50000"/>
                  </a:schemeClr>
                </a:solidFill>
              </a:rPr>
              <a:t>(Conrad &amp; Keller-Guenther, 2006; </a:t>
            </a:r>
            <a:r>
              <a:rPr lang="en-US" sz="1000" b="1" dirty="0" err="1">
                <a:solidFill>
                  <a:schemeClr val="tx1">
                    <a:lumMod val="50000"/>
                    <a:lumOff val="50000"/>
                  </a:schemeClr>
                </a:solidFill>
              </a:rPr>
              <a:t>Stamm</a:t>
            </a:r>
            <a:r>
              <a:rPr lang="en-US" sz="1000" b="1" dirty="0">
                <a:solidFill>
                  <a:schemeClr val="tx1">
                    <a:lumMod val="50000"/>
                    <a:lumOff val="50000"/>
                  </a:schemeClr>
                </a:solidFill>
              </a:rPr>
              <a:t>, 2005)</a:t>
            </a:r>
          </a:p>
          <a:p>
            <a:pPr marL="690563" lvl="1" indent="-233363">
              <a:lnSpc>
                <a:spcPct val="110000"/>
              </a:lnSpc>
              <a:spcBef>
                <a:spcPts val="0"/>
              </a:spcBef>
              <a:buClr>
                <a:schemeClr val="tx1">
                  <a:lumMod val="50000"/>
                  <a:lumOff val="50000"/>
                </a:schemeClr>
              </a:buClr>
              <a:buSzPct val="80000"/>
            </a:pPr>
            <a:endParaRPr lang="en-US" sz="1000" b="1" dirty="0">
              <a:solidFill>
                <a:schemeClr val="tx1">
                  <a:lumMod val="50000"/>
                  <a:lumOff val="50000"/>
                </a:schemeClr>
              </a:solidFill>
            </a:endParaRPr>
          </a:p>
          <a:p>
            <a:pPr marL="690563" lvl="1" indent="-233363">
              <a:lnSpc>
                <a:spcPct val="110000"/>
              </a:lnSpc>
              <a:spcBef>
                <a:spcPts val="0"/>
              </a:spcBef>
              <a:buClr>
                <a:schemeClr val="tx1">
                  <a:lumMod val="50000"/>
                  <a:lumOff val="50000"/>
                </a:schemeClr>
              </a:buClr>
              <a:buSzPct val="80000"/>
            </a:pPr>
            <a:endParaRPr lang="en-US" sz="1000" b="1" dirty="0">
              <a:solidFill>
                <a:schemeClr val="tx1">
                  <a:lumMod val="50000"/>
                  <a:lumOff val="50000"/>
                </a:schemeClr>
              </a:solidFill>
            </a:endParaRPr>
          </a:p>
          <a:p>
            <a:pPr marL="690563" lvl="1" indent="-233363">
              <a:lnSpc>
                <a:spcPct val="110000"/>
              </a:lnSpc>
              <a:spcBef>
                <a:spcPts val="0"/>
              </a:spcBef>
              <a:buClr>
                <a:schemeClr val="tx1">
                  <a:lumMod val="50000"/>
                  <a:lumOff val="50000"/>
                </a:schemeClr>
              </a:buClr>
              <a:buSzPct val="80000"/>
            </a:pPr>
            <a:endParaRPr lang="en-US" sz="1000" b="1" dirty="0">
              <a:solidFill>
                <a:schemeClr val="tx1">
                  <a:lumMod val="50000"/>
                  <a:lumOff val="50000"/>
                </a:schemeClr>
              </a:solidFill>
            </a:endParaRPr>
          </a:p>
          <a:p>
            <a:pPr marL="0" indent="0" algn="ctr">
              <a:lnSpc>
                <a:spcPct val="100000"/>
              </a:lnSpc>
              <a:spcBef>
                <a:spcPts val="0"/>
              </a:spcBef>
              <a:spcAft>
                <a:spcPts val="600"/>
              </a:spcAft>
              <a:buClr>
                <a:schemeClr val="tx1">
                  <a:lumMod val="50000"/>
                  <a:lumOff val="50000"/>
                </a:schemeClr>
              </a:buClr>
              <a:buSzPct val="80000"/>
              <a:buNone/>
            </a:pPr>
            <a:r>
              <a:rPr lang="en-US" b="1" dirty="0">
                <a:solidFill>
                  <a:schemeClr val="tx1">
                    <a:lumMod val="50000"/>
                    <a:lumOff val="50000"/>
                  </a:schemeClr>
                </a:solidFill>
              </a:rPr>
              <a:t>Providing </a:t>
            </a:r>
            <a:r>
              <a:rPr lang="en-US" b="1" dirty="0">
                <a:solidFill>
                  <a:schemeClr val="accent2"/>
                </a:solidFill>
              </a:rPr>
              <a:t>help</a:t>
            </a:r>
            <a:r>
              <a:rPr lang="en-US" b="1" dirty="0">
                <a:solidFill>
                  <a:schemeClr val="tx1">
                    <a:lumMod val="50000"/>
                    <a:lumOff val="50000"/>
                  </a:schemeClr>
                </a:solidFill>
              </a:rPr>
              <a:t>, </a:t>
            </a:r>
            <a:r>
              <a:rPr lang="en-US" b="1" dirty="0">
                <a:solidFill>
                  <a:schemeClr val="accent2"/>
                </a:solidFill>
              </a:rPr>
              <a:t>kindness</a:t>
            </a:r>
            <a:r>
              <a:rPr lang="en-US" b="1" dirty="0">
                <a:solidFill>
                  <a:schemeClr val="tx1">
                    <a:lumMod val="50000"/>
                    <a:lumOff val="50000"/>
                  </a:schemeClr>
                </a:solidFill>
              </a:rPr>
              <a:t>, </a:t>
            </a:r>
            <a:r>
              <a:rPr lang="en-US" b="1" dirty="0">
                <a:solidFill>
                  <a:schemeClr val="accent2"/>
                </a:solidFill>
              </a:rPr>
              <a:t>empathy</a:t>
            </a:r>
            <a:r>
              <a:rPr lang="en-US" b="1" dirty="0">
                <a:solidFill>
                  <a:schemeClr val="tx1">
                    <a:lumMod val="50000"/>
                    <a:lumOff val="50000"/>
                  </a:schemeClr>
                </a:solidFill>
              </a:rPr>
              <a:t>, and </a:t>
            </a:r>
            <a:r>
              <a:rPr lang="en-US" b="1" dirty="0">
                <a:solidFill>
                  <a:schemeClr val="accent2"/>
                </a:solidFill>
              </a:rPr>
              <a:t>support</a:t>
            </a:r>
            <a:r>
              <a:rPr lang="en-US" b="1" dirty="0">
                <a:solidFill>
                  <a:schemeClr val="tx1">
                    <a:lumMod val="50000"/>
                    <a:lumOff val="50000"/>
                  </a:schemeClr>
                </a:solidFill>
              </a:rPr>
              <a:t> can lead to compassion fatigue unless self-care plans, self compassion, and self-awareness activities are put in place.</a:t>
            </a:r>
          </a:p>
        </p:txBody>
      </p:sp>
    </p:spTree>
    <p:extLst>
      <p:ext uri="{BB962C8B-B14F-4D97-AF65-F5344CB8AC3E}">
        <p14:creationId xmlns:p14="http://schemas.microsoft.com/office/powerpoint/2010/main" val="2441996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30CDA3-86B9-7437-E32C-0B7A1D3411F4}"/>
              </a:ext>
            </a:extLst>
          </p:cNvPr>
          <p:cNvSpPr>
            <a:spLocks noGrp="1"/>
          </p:cNvSpPr>
          <p:nvPr>
            <p:ph type="sldNum" sz="quarter" idx="12"/>
          </p:nvPr>
        </p:nvSpPr>
        <p:spPr/>
        <p:txBody>
          <a:bodyPr/>
          <a:lstStyle/>
          <a:p>
            <a:fld id="{6D486360-FF34-7B48-AD05-62F8407C4C7E}" type="slidenum">
              <a:rPr lang="en-US" smtClean="0"/>
              <a:t>58</a:t>
            </a:fld>
            <a:endParaRPr lang="en-US"/>
          </a:p>
        </p:txBody>
      </p:sp>
      <p:graphicFrame>
        <p:nvGraphicFramePr>
          <p:cNvPr id="4" name="Table 4">
            <a:extLst>
              <a:ext uri="{FF2B5EF4-FFF2-40B4-BE49-F238E27FC236}">
                <a16:creationId xmlns:a16="http://schemas.microsoft.com/office/drawing/2014/main" id="{4D937867-00F3-6CFE-B28B-69A5CC4EA610}"/>
              </a:ext>
            </a:extLst>
          </p:cNvPr>
          <p:cNvGraphicFramePr>
            <a:graphicFrameLocks noGrp="1"/>
          </p:cNvGraphicFramePr>
          <p:nvPr>
            <p:extLst>
              <p:ext uri="{D42A27DB-BD31-4B8C-83A1-F6EECF244321}">
                <p14:modId xmlns:p14="http://schemas.microsoft.com/office/powerpoint/2010/main" val="125227939"/>
              </p:ext>
            </p:extLst>
          </p:nvPr>
        </p:nvGraphicFramePr>
        <p:xfrm>
          <a:off x="3468414" y="1143727"/>
          <a:ext cx="8482714" cy="5438726"/>
        </p:xfrm>
        <a:graphic>
          <a:graphicData uri="http://schemas.openxmlformats.org/drawingml/2006/table">
            <a:tbl>
              <a:tblPr firstRow="1" bandRow="1">
                <a:tableStyleId>{18603FDC-E32A-4AB5-989C-0864C3EAD2B8}</a:tableStyleId>
              </a:tblPr>
              <a:tblGrid>
                <a:gridCol w="5193284">
                  <a:extLst>
                    <a:ext uri="{9D8B030D-6E8A-4147-A177-3AD203B41FA5}">
                      <a16:colId xmlns:a16="http://schemas.microsoft.com/office/drawing/2014/main" val="544875405"/>
                    </a:ext>
                  </a:extLst>
                </a:gridCol>
                <a:gridCol w="3289430">
                  <a:extLst>
                    <a:ext uri="{9D8B030D-6E8A-4147-A177-3AD203B41FA5}">
                      <a16:colId xmlns:a16="http://schemas.microsoft.com/office/drawing/2014/main" val="190981597"/>
                    </a:ext>
                  </a:extLst>
                </a:gridCol>
              </a:tblGrid>
              <a:tr h="300092">
                <a:tc>
                  <a:txBody>
                    <a:bodyPr/>
                    <a:lstStyle/>
                    <a:p>
                      <a:r>
                        <a:rPr lang="en-US" sz="1600" dirty="0"/>
                        <a:t>24 Compassion Fatigue Symptoms:</a:t>
                      </a:r>
                    </a:p>
                  </a:txBody>
                  <a:tcPr/>
                </a:tc>
                <a:tc>
                  <a:txBody>
                    <a:bodyPr/>
                    <a:lstStyle/>
                    <a:p>
                      <a:endParaRPr lang="en-US" sz="1600" dirty="0">
                        <a:solidFill>
                          <a:schemeClr val="accent2"/>
                        </a:solidFill>
                      </a:endParaRPr>
                    </a:p>
                  </a:txBody>
                  <a:tcPr/>
                </a:tc>
                <a:extLst>
                  <a:ext uri="{0D108BD9-81ED-4DB2-BD59-A6C34878D82A}">
                    <a16:rowId xmlns:a16="http://schemas.microsoft.com/office/drawing/2014/main" val="2016979644"/>
                  </a:ext>
                </a:extLst>
              </a:tr>
              <a:tr h="525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Diminished ability or interest to care for others</a:t>
                      </a:r>
                      <a:endParaRPr lang="en-US" sz="1400" dirty="0">
                        <a:solidFill>
                          <a:schemeClr val="accent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Feeling like a failure as a helper</a:t>
                      </a:r>
                    </a:p>
                    <a:p>
                      <a:endParaRPr lang="en-US" sz="1400" dirty="0">
                        <a:solidFill>
                          <a:schemeClr val="accent2"/>
                        </a:solidFill>
                      </a:endParaRPr>
                    </a:p>
                  </a:txBody>
                  <a:tcPr/>
                </a:tc>
                <a:extLst>
                  <a:ext uri="{0D108BD9-81ED-4DB2-BD59-A6C34878D82A}">
                    <a16:rowId xmlns:a16="http://schemas.microsoft.com/office/drawing/2014/main" val="3741113449"/>
                  </a:ext>
                </a:extLst>
              </a:tr>
              <a:tr h="30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Preoccupation with people you help</a:t>
                      </a:r>
                      <a:endParaRPr lang="en-US" sz="1400" dirty="0">
                        <a:solidFill>
                          <a:schemeClr val="accent2"/>
                        </a:solidFill>
                      </a:endParaRPr>
                    </a:p>
                  </a:txBody>
                  <a:tcPr/>
                </a:tc>
                <a:tc>
                  <a:txBody>
                    <a:bodyPr/>
                    <a:lstStyle/>
                    <a:p>
                      <a:r>
                        <a:rPr lang="en-US" sz="1400" dirty="0"/>
                        <a:t>Drops in Productivity</a:t>
                      </a:r>
                      <a:endParaRPr lang="en-US" sz="1400" dirty="0">
                        <a:solidFill>
                          <a:schemeClr val="accent2"/>
                        </a:solidFill>
                      </a:endParaRPr>
                    </a:p>
                  </a:txBody>
                  <a:tcPr/>
                </a:tc>
                <a:extLst>
                  <a:ext uri="{0D108BD9-81ED-4DB2-BD59-A6C34878D82A}">
                    <a16:rowId xmlns:a16="http://schemas.microsoft.com/office/drawing/2014/main" val="2232845006"/>
                  </a:ext>
                </a:extLst>
              </a:tr>
              <a:tr h="30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Mental and/or physical exhaustion</a:t>
                      </a:r>
                      <a:endParaRPr lang="en-US" sz="1400" dirty="0">
                        <a:solidFill>
                          <a:schemeClr val="accent2"/>
                        </a:solidFill>
                      </a:endParaRPr>
                    </a:p>
                  </a:txBody>
                  <a:tcPr/>
                </a:tc>
                <a:tc>
                  <a:txBody>
                    <a:bodyPr/>
                    <a:lstStyle/>
                    <a:p>
                      <a:r>
                        <a:rPr lang="en-US" sz="1400" dirty="0"/>
                        <a:t>Emotional numbness</a:t>
                      </a:r>
                      <a:endParaRPr lang="en-US" sz="1400" dirty="0">
                        <a:solidFill>
                          <a:schemeClr val="accent2"/>
                        </a:solidFill>
                      </a:endParaRPr>
                    </a:p>
                  </a:txBody>
                  <a:tcPr/>
                </a:tc>
                <a:extLst>
                  <a:ext uri="{0D108BD9-81ED-4DB2-BD59-A6C34878D82A}">
                    <a16:rowId xmlns:a16="http://schemas.microsoft.com/office/drawing/2014/main" val="2178709705"/>
                  </a:ext>
                </a:extLst>
              </a:tr>
              <a:tr h="525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Anger and irritability</a:t>
                      </a:r>
                      <a:endParaRPr lang="en-US" sz="1400" dirty="0">
                        <a:solidFill>
                          <a:schemeClr val="accent2"/>
                        </a:solidFill>
                      </a:endParaRPr>
                    </a:p>
                  </a:txBody>
                  <a:tcPr/>
                </a:tc>
                <a:tc>
                  <a:txBody>
                    <a:bodyPr/>
                    <a:lstStyle/>
                    <a:p>
                      <a:r>
                        <a:rPr lang="en-US" sz="1400" dirty="0"/>
                        <a:t>Trouble separating personal and personal life</a:t>
                      </a:r>
                      <a:endParaRPr lang="en-US" sz="1400" dirty="0">
                        <a:solidFill>
                          <a:schemeClr val="accent2"/>
                        </a:solidFill>
                      </a:endParaRPr>
                    </a:p>
                  </a:txBody>
                  <a:tcPr/>
                </a:tc>
                <a:extLst>
                  <a:ext uri="{0D108BD9-81ED-4DB2-BD59-A6C34878D82A}">
                    <a16:rowId xmlns:a16="http://schemas.microsoft.com/office/drawing/2014/main" val="3281435491"/>
                  </a:ext>
                </a:extLst>
              </a:tr>
              <a:tr h="525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Anxiety and/or depression</a:t>
                      </a:r>
                      <a:endParaRPr lang="en-US" sz="1400" dirty="0">
                        <a:solidFill>
                          <a:schemeClr val="accent2"/>
                        </a:solidFill>
                      </a:endParaRPr>
                    </a:p>
                  </a:txBody>
                  <a:tcPr/>
                </a:tc>
                <a:tc>
                  <a:txBody>
                    <a:bodyPr/>
                    <a:lstStyle/>
                    <a:p>
                      <a:r>
                        <a:rPr lang="en-US" sz="1400" dirty="0"/>
                        <a:t>A decreased capacity to experience sympathy and empathy</a:t>
                      </a:r>
                      <a:endParaRPr lang="en-US" sz="1400" dirty="0">
                        <a:solidFill>
                          <a:schemeClr val="accent2"/>
                        </a:solidFill>
                      </a:endParaRPr>
                    </a:p>
                  </a:txBody>
                  <a:tcPr/>
                </a:tc>
                <a:extLst>
                  <a:ext uri="{0D108BD9-81ED-4DB2-BD59-A6C34878D82A}">
                    <a16:rowId xmlns:a16="http://schemas.microsoft.com/office/drawing/2014/main" val="3180686066"/>
                  </a:ext>
                </a:extLst>
              </a:tr>
              <a:tr h="525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Intrusive Thoughts</a:t>
                      </a:r>
                      <a:endParaRPr lang="en-US" sz="1400" dirty="0">
                        <a:solidFill>
                          <a:schemeClr val="accent2"/>
                        </a:solidFill>
                      </a:endParaRPr>
                    </a:p>
                  </a:txBody>
                  <a:tcPr/>
                </a:tc>
                <a:tc>
                  <a:txBody>
                    <a:bodyPr/>
                    <a:lstStyle/>
                    <a:p>
                      <a:r>
                        <a:rPr lang="en-US" sz="1400" dirty="0"/>
                        <a:t>Dysfunctional coping behaviors (i.e. misusing alcohol or drugs)</a:t>
                      </a:r>
                      <a:endParaRPr lang="en-US" sz="1400" dirty="0">
                        <a:solidFill>
                          <a:schemeClr val="accent2"/>
                        </a:solidFill>
                      </a:endParaRPr>
                    </a:p>
                  </a:txBody>
                  <a:tcPr/>
                </a:tc>
                <a:extLst>
                  <a:ext uri="{0D108BD9-81ED-4DB2-BD59-A6C34878D82A}">
                    <a16:rowId xmlns:a16="http://schemas.microsoft.com/office/drawing/2014/main" val="1477674325"/>
                  </a:ext>
                </a:extLst>
              </a:tr>
              <a:tr h="30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Sleep problems</a:t>
                      </a:r>
                      <a:endParaRPr lang="en-US" sz="1400" dirty="0">
                        <a:solidFill>
                          <a:schemeClr val="accent2"/>
                        </a:solidFill>
                      </a:endParaRPr>
                    </a:p>
                  </a:txBody>
                  <a:tcPr/>
                </a:tc>
                <a:tc>
                  <a:txBody>
                    <a:bodyPr/>
                    <a:lstStyle/>
                    <a:p>
                      <a:r>
                        <a:rPr lang="en-US" sz="1400" dirty="0"/>
                        <a:t>Taking more time off work</a:t>
                      </a:r>
                      <a:endParaRPr lang="en-US" sz="1400" dirty="0">
                        <a:solidFill>
                          <a:schemeClr val="accent2"/>
                        </a:solidFill>
                      </a:endParaRPr>
                    </a:p>
                  </a:txBody>
                  <a:tcPr/>
                </a:tc>
                <a:extLst>
                  <a:ext uri="{0D108BD9-81ED-4DB2-BD59-A6C34878D82A}">
                    <a16:rowId xmlns:a16="http://schemas.microsoft.com/office/drawing/2014/main" val="2032667941"/>
                  </a:ext>
                </a:extLst>
              </a:tr>
              <a:tr h="30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Being easily startled</a:t>
                      </a:r>
                      <a:endParaRPr lang="en-US" sz="1400" dirty="0">
                        <a:solidFill>
                          <a:schemeClr val="accent2"/>
                        </a:solidFill>
                      </a:endParaRPr>
                    </a:p>
                  </a:txBody>
                  <a:tcPr/>
                </a:tc>
                <a:tc>
                  <a:txBody>
                    <a:bodyPr/>
                    <a:lstStyle/>
                    <a:p>
                      <a:r>
                        <a:rPr lang="en-US" sz="1400" dirty="0"/>
                        <a:t>Reduced decision-making ability</a:t>
                      </a:r>
                      <a:endParaRPr lang="en-US" sz="1400" dirty="0">
                        <a:solidFill>
                          <a:schemeClr val="accent2"/>
                        </a:solidFill>
                      </a:endParaRPr>
                    </a:p>
                  </a:txBody>
                  <a:tcPr/>
                </a:tc>
                <a:extLst>
                  <a:ext uri="{0D108BD9-81ED-4DB2-BD59-A6C34878D82A}">
                    <a16:rowId xmlns:a16="http://schemas.microsoft.com/office/drawing/2014/main" val="506337719"/>
                  </a:ext>
                </a:extLst>
              </a:tr>
              <a:tr h="300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Hopelessness about helping work</a:t>
                      </a:r>
                      <a:endParaRPr lang="en-US" sz="1400" dirty="0">
                        <a:solidFill>
                          <a:schemeClr val="accent2"/>
                        </a:solidFill>
                      </a:endParaRPr>
                    </a:p>
                  </a:txBody>
                  <a:tcPr/>
                </a:tc>
                <a:tc>
                  <a:txBody>
                    <a:bodyPr/>
                    <a:lstStyle/>
                    <a:p>
                      <a:r>
                        <a:rPr lang="en-US" sz="1400" dirty="0"/>
                        <a:t>Feeling disconnected</a:t>
                      </a:r>
                      <a:endParaRPr lang="en-US" sz="1400" dirty="0">
                        <a:solidFill>
                          <a:schemeClr val="accent2"/>
                        </a:solidFill>
                      </a:endParaRPr>
                    </a:p>
                  </a:txBody>
                  <a:tcPr/>
                </a:tc>
                <a:extLst>
                  <a:ext uri="{0D108BD9-81ED-4DB2-BD59-A6C34878D82A}">
                    <a16:rowId xmlns:a16="http://schemas.microsoft.com/office/drawing/2014/main" val="2676976113"/>
                  </a:ext>
                </a:extLst>
              </a:tr>
              <a:tr h="525161">
                <a:tc>
                  <a:txBody>
                    <a:bodyPr/>
                    <a:lstStyle/>
                    <a:p>
                      <a:r>
                        <a:rPr lang="en-US" sz="1400" dirty="0"/>
                        <a:t>Flashbacks</a:t>
                      </a:r>
                      <a:endParaRPr lang="en-US" sz="1400" dirty="0">
                        <a:solidFill>
                          <a:schemeClr val="accent2"/>
                        </a:solidFill>
                      </a:endParaRPr>
                    </a:p>
                  </a:txBody>
                  <a:tcPr/>
                </a:tc>
                <a:tc>
                  <a:txBody>
                    <a:bodyPr/>
                    <a:lstStyle/>
                    <a:p>
                      <a:r>
                        <a:rPr lang="en-US" sz="1400" dirty="0"/>
                        <a:t>Decreased satisfaction or enjoyment with work</a:t>
                      </a:r>
                      <a:endParaRPr lang="en-US" sz="1400" dirty="0">
                        <a:solidFill>
                          <a:schemeClr val="accent2"/>
                        </a:solidFill>
                      </a:endParaRPr>
                    </a:p>
                  </a:txBody>
                  <a:tcPr/>
                </a:tc>
                <a:extLst>
                  <a:ext uri="{0D108BD9-81ED-4DB2-BD59-A6C34878D82A}">
                    <a16:rowId xmlns:a16="http://schemas.microsoft.com/office/drawing/2014/main" val="1357691444"/>
                  </a:ext>
                </a:extLst>
              </a:tr>
              <a:tr h="515194">
                <a:tc>
                  <a:txBody>
                    <a:bodyPr/>
                    <a:lstStyle/>
                    <a:p>
                      <a:r>
                        <a:rPr lang="en-US" sz="1400" dirty="0"/>
                        <a:t>Hypervigilance</a:t>
                      </a:r>
                      <a:endParaRPr lang="en-US" sz="1400" dirty="0">
                        <a:solidFill>
                          <a:schemeClr val="accent2"/>
                        </a:solidFill>
                      </a:endParaRPr>
                    </a:p>
                  </a:txBody>
                  <a:tcPr/>
                </a:tc>
                <a:tc>
                  <a:txBody>
                    <a:bodyPr/>
                    <a:lstStyle/>
                    <a:p>
                      <a:r>
                        <a:rPr lang="en-US" sz="1100" dirty="0"/>
                        <a:t>(Cocker &amp; Joss, 2016; Clay, 2020; </a:t>
                      </a:r>
                      <a:r>
                        <a:rPr lang="en-US" sz="1100" dirty="0" err="1"/>
                        <a:t>Stamm</a:t>
                      </a:r>
                      <a:r>
                        <a:rPr lang="en-US" sz="1100" dirty="0"/>
                        <a:t>, 2010)</a:t>
                      </a:r>
                      <a:endParaRPr lang="en-US" sz="1100" dirty="0">
                        <a:solidFill>
                          <a:schemeClr val="accent2"/>
                        </a:solidFill>
                      </a:endParaRPr>
                    </a:p>
                  </a:txBody>
                  <a:tcPr/>
                </a:tc>
                <a:extLst>
                  <a:ext uri="{0D108BD9-81ED-4DB2-BD59-A6C34878D82A}">
                    <a16:rowId xmlns:a16="http://schemas.microsoft.com/office/drawing/2014/main" val="3332601673"/>
                  </a:ext>
                </a:extLst>
              </a:tr>
              <a:tr h="438447">
                <a:tc>
                  <a:txBody>
                    <a:bodyPr/>
                    <a:lstStyle/>
                    <a:p>
                      <a:r>
                        <a:rPr lang="en-US" sz="1400" dirty="0"/>
                        <a:t>Avoidance of certain activities, situations or people you help</a:t>
                      </a:r>
                      <a:endParaRPr lang="en-US" sz="1400" dirty="0">
                        <a:solidFill>
                          <a:schemeClr val="accent2"/>
                        </a:solidFill>
                      </a:endParaRPr>
                    </a:p>
                  </a:txBody>
                  <a:tcPr/>
                </a:tc>
                <a:tc>
                  <a:txBody>
                    <a:bodyPr/>
                    <a:lstStyle/>
                    <a:p>
                      <a:endParaRPr lang="en-US" sz="1400" dirty="0">
                        <a:solidFill>
                          <a:schemeClr val="accent2"/>
                        </a:solidFill>
                      </a:endParaRPr>
                    </a:p>
                  </a:txBody>
                  <a:tcPr/>
                </a:tc>
                <a:extLst>
                  <a:ext uri="{0D108BD9-81ED-4DB2-BD59-A6C34878D82A}">
                    <a16:rowId xmlns:a16="http://schemas.microsoft.com/office/drawing/2014/main" val="1999620487"/>
                  </a:ext>
                </a:extLst>
              </a:tr>
            </a:tbl>
          </a:graphicData>
        </a:graphic>
      </p:graphicFrame>
      <p:sp>
        <p:nvSpPr>
          <p:cNvPr id="3" name="Content Placeholder 2">
            <a:extLst>
              <a:ext uri="{FF2B5EF4-FFF2-40B4-BE49-F238E27FC236}">
                <a16:creationId xmlns:a16="http://schemas.microsoft.com/office/drawing/2014/main" id="{D432CA99-BA9E-E9FB-7910-925DEB0856AE}"/>
              </a:ext>
            </a:extLst>
          </p:cNvPr>
          <p:cNvSpPr>
            <a:spLocks noGrp="1"/>
          </p:cNvSpPr>
          <p:nvPr>
            <p:ph idx="1"/>
          </p:nvPr>
        </p:nvSpPr>
        <p:spPr>
          <a:xfrm>
            <a:off x="1050458" y="1143727"/>
            <a:ext cx="2344383" cy="3836276"/>
          </a:xfrm>
        </p:spPr>
        <p:txBody>
          <a:bodyPr>
            <a:normAutofit/>
          </a:bodyPr>
          <a:lstStyle/>
          <a:p>
            <a:pPr marL="0" indent="0">
              <a:buNone/>
            </a:pPr>
            <a:r>
              <a:rPr lang="en-US" sz="2000" dirty="0"/>
              <a:t>Compassion fatigue is a serious problem that can undermine a person’s mental and physical health and negatively affect their relationship and ability to care for others (Cocker &amp; Joss, 2016).</a:t>
            </a:r>
          </a:p>
          <a:p>
            <a:pPr marL="0" indent="0">
              <a:buNone/>
            </a:pPr>
            <a:endParaRPr lang="en-US" dirty="0"/>
          </a:p>
        </p:txBody>
      </p:sp>
      <p:sp>
        <p:nvSpPr>
          <p:cNvPr id="2" name="Title 1">
            <a:extLst>
              <a:ext uri="{FF2B5EF4-FFF2-40B4-BE49-F238E27FC236}">
                <a16:creationId xmlns:a16="http://schemas.microsoft.com/office/drawing/2014/main" id="{C4AC6E7A-33C9-458A-285D-3C1C0C53F931}"/>
              </a:ext>
            </a:extLst>
          </p:cNvPr>
          <p:cNvSpPr>
            <a:spLocks noGrp="1"/>
          </p:cNvSpPr>
          <p:nvPr>
            <p:ph type="title"/>
          </p:nvPr>
        </p:nvSpPr>
        <p:spPr>
          <a:xfrm>
            <a:off x="884204" y="0"/>
            <a:ext cx="10091084" cy="709053"/>
          </a:xfrm>
        </p:spPr>
        <p:txBody>
          <a:bodyPr>
            <a:normAutofit/>
          </a:bodyPr>
          <a:lstStyle/>
          <a:p>
            <a:r>
              <a:rPr lang="en-US" sz="4000" dirty="0"/>
              <a:t>Compassion Fatigue Symptoms</a:t>
            </a:r>
          </a:p>
        </p:txBody>
      </p:sp>
    </p:spTree>
    <p:extLst>
      <p:ext uri="{BB962C8B-B14F-4D97-AF65-F5344CB8AC3E}">
        <p14:creationId xmlns:p14="http://schemas.microsoft.com/office/powerpoint/2010/main" val="3089673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614" y="0"/>
            <a:ext cx="11097338" cy="1171139"/>
          </a:xfrm>
        </p:spPr>
        <p:txBody>
          <a:bodyPr>
            <a:normAutofit fontScale="90000"/>
          </a:bodyPr>
          <a:lstStyle/>
          <a:p>
            <a:r>
              <a:rPr lang="en-US" sz="4000" b="1" dirty="0">
                <a:solidFill>
                  <a:schemeClr val="tx1">
                    <a:lumMod val="50000"/>
                    <a:lumOff val="50000"/>
                  </a:schemeClr>
                </a:solidFill>
              </a:rPr>
              <a:t>Other Terms in the Compassion Fatigue Literature</a:t>
            </a:r>
          </a:p>
        </p:txBody>
      </p:sp>
      <p:sp>
        <p:nvSpPr>
          <p:cNvPr id="3" name="Content Placeholder 2"/>
          <p:cNvSpPr>
            <a:spLocks noGrp="1"/>
          </p:cNvSpPr>
          <p:nvPr>
            <p:ph idx="1"/>
          </p:nvPr>
        </p:nvSpPr>
        <p:spPr>
          <a:xfrm>
            <a:off x="1574801" y="1107825"/>
            <a:ext cx="10040418" cy="5500688"/>
          </a:xfrm>
        </p:spPr>
        <p:txBody>
          <a:bodyPr>
            <a:normAutofit/>
          </a:bodyPr>
          <a:lstStyle/>
          <a:p>
            <a:pPr marL="352425" indent="-3524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Co-victimization</a:t>
            </a:r>
          </a:p>
          <a:p>
            <a:pPr marL="352425" indent="-3524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Secondary Survivor</a:t>
            </a:r>
          </a:p>
          <a:p>
            <a:pPr marL="352425" indent="-3524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Emotional Contagion </a:t>
            </a:r>
          </a:p>
          <a:p>
            <a:pPr marL="352425" indent="-3524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Secondary victimization</a:t>
            </a:r>
          </a:p>
          <a:p>
            <a:pPr marL="352425" indent="-352425">
              <a:lnSpc>
                <a:spcPct val="100000"/>
              </a:lnSpc>
              <a:spcBef>
                <a:spcPts val="0"/>
              </a:spcBef>
              <a:spcAft>
                <a:spcPts val="1200"/>
              </a:spcAft>
              <a:buClr>
                <a:schemeClr val="tx1">
                  <a:lumMod val="50000"/>
                  <a:lumOff val="50000"/>
                </a:schemeClr>
              </a:buClr>
              <a:buSzPct val="80000"/>
            </a:pPr>
            <a:r>
              <a:rPr lang="en-US" dirty="0" err="1">
                <a:solidFill>
                  <a:schemeClr val="tx1">
                    <a:lumMod val="50000"/>
                    <a:lumOff val="50000"/>
                  </a:schemeClr>
                </a:solidFill>
              </a:rPr>
              <a:t>Traumatoid</a:t>
            </a:r>
            <a:r>
              <a:rPr lang="en-US" dirty="0">
                <a:solidFill>
                  <a:schemeClr val="tx1">
                    <a:lumMod val="50000"/>
                    <a:lumOff val="50000"/>
                  </a:schemeClr>
                </a:solidFill>
              </a:rPr>
              <a:t> Stress</a:t>
            </a:r>
          </a:p>
          <a:p>
            <a:pPr marL="352425" indent="-3524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Empathic Identification</a:t>
            </a:r>
          </a:p>
          <a:p>
            <a:pPr marL="352425" indent="-352425">
              <a:lnSpc>
                <a:spcPct val="100000"/>
              </a:lnSpc>
              <a:spcBef>
                <a:spcPts val="0"/>
              </a:spcBef>
              <a:spcAft>
                <a:spcPts val="1200"/>
              </a:spcAft>
              <a:buClr>
                <a:schemeClr val="tx1">
                  <a:lumMod val="50000"/>
                  <a:lumOff val="50000"/>
                </a:schemeClr>
              </a:buClr>
              <a:buSzPct val="80000"/>
            </a:pPr>
            <a:r>
              <a:rPr lang="en-US" dirty="0">
                <a:solidFill>
                  <a:schemeClr val="tx1">
                    <a:lumMod val="50000"/>
                    <a:lumOff val="50000"/>
                  </a:schemeClr>
                </a:solidFill>
              </a:rPr>
              <a:t>Empathic Attunement</a:t>
            </a:r>
          </a:p>
          <a:p>
            <a:pPr marL="0" indent="0">
              <a:lnSpc>
                <a:spcPct val="100000"/>
              </a:lnSpc>
              <a:spcBef>
                <a:spcPts val="0"/>
              </a:spcBef>
              <a:spcAft>
                <a:spcPts val="1200"/>
              </a:spcAft>
              <a:buClr>
                <a:schemeClr val="tx1">
                  <a:lumMod val="50000"/>
                  <a:lumOff val="50000"/>
                </a:schemeClr>
              </a:buClr>
              <a:buSzPct val="80000"/>
              <a:buNone/>
            </a:pPr>
            <a:r>
              <a:rPr lang="en-US" sz="1400" dirty="0">
                <a:solidFill>
                  <a:schemeClr val="tx1">
                    <a:lumMod val="50000"/>
                    <a:lumOff val="50000"/>
                  </a:schemeClr>
                </a:solidFill>
              </a:rPr>
              <a:t>			Newell et al., 2016</a:t>
            </a:r>
          </a:p>
        </p:txBody>
      </p:sp>
      <p:sp>
        <p:nvSpPr>
          <p:cNvPr id="4" name="Slide Number Placeholder 3">
            <a:extLst>
              <a:ext uri="{FF2B5EF4-FFF2-40B4-BE49-F238E27FC236}">
                <a16:creationId xmlns:a16="http://schemas.microsoft.com/office/drawing/2014/main" id="{A353EC72-ED6A-EE14-CB90-20DFC1DA3B3D}"/>
              </a:ext>
            </a:extLst>
          </p:cNvPr>
          <p:cNvSpPr>
            <a:spLocks noGrp="1"/>
          </p:cNvSpPr>
          <p:nvPr>
            <p:ph type="sldNum" sz="quarter" idx="12"/>
          </p:nvPr>
        </p:nvSpPr>
        <p:spPr/>
        <p:txBody>
          <a:bodyPr/>
          <a:lstStyle/>
          <a:p>
            <a:fld id="{6D486360-FF34-7B48-AD05-62F8407C4C7E}" type="slidenum">
              <a:rPr lang="en-US" smtClean="0"/>
              <a:t>59</a:t>
            </a:fld>
            <a:endParaRPr lang="en-US"/>
          </a:p>
        </p:txBody>
      </p:sp>
    </p:spTree>
    <p:extLst>
      <p:ext uri="{BB962C8B-B14F-4D97-AF65-F5344CB8AC3E}">
        <p14:creationId xmlns:p14="http://schemas.microsoft.com/office/powerpoint/2010/main" val="204804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D180E-10E6-9272-6B8C-38916B517C9F}"/>
              </a:ext>
            </a:extLst>
          </p:cNvPr>
          <p:cNvSpPr>
            <a:spLocks noGrp="1"/>
          </p:cNvSpPr>
          <p:nvPr>
            <p:ph type="sldNum" sz="quarter" idx="12"/>
          </p:nvPr>
        </p:nvSpPr>
        <p:spPr/>
        <p:txBody>
          <a:bodyPr/>
          <a:lstStyle/>
          <a:p>
            <a:fld id="{6D486360-FF34-7B48-AD05-62F8407C4C7E}" type="slidenum">
              <a:rPr lang="en-US" smtClean="0"/>
              <a:pPr/>
              <a:t>6</a:t>
            </a:fld>
            <a:endParaRPr lang="en-US"/>
          </a:p>
        </p:txBody>
      </p:sp>
      <p:sp>
        <p:nvSpPr>
          <p:cNvPr id="4" name="Title 3">
            <a:extLst>
              <a:ext uri="{FF2B5EF4-FFF2-40B4-BE49-F238E27FC236}">
                <a16:creationId xmlns:a16="http://schemas.microsoft.com/office/drawing/2014/main" id="{77C8506C-0A39-43D2-8DB9-DCF450859163}"/>
              </a:ext>
            </a:extLst>
          </p:cNvPr>
          <p:cNvSpPr>
            <a:spLocks noGrp="1"/>
          </p:cNvSpPr>
          <p:nvPr>
            <p:ph type="title"/>
          </p:nvPr>
        </p:nvSpPr>
        <p:spPr/>
        <p:txBody>
          <a:bodyPr/>
          <a:lstStyle/>
          <a:p>
            <a:r>
              <a:rPr lang="en-US" dirty="0"/>
              <a:t>Crisis Intervention</a:t>
            </a:r>
          </a:p>
        </p:txBody>
      </p:sp>
      <p:pic>
        <p:nvPicPr>
          <p:cNvPr id="1028" name="Picture 4" descr="Crisis Intervention - Free of Charge Creative Commons Highway Sign image">
            <a:extLst>
              <a:ext uri="{FF2B5EF4-FFF2-40B4-BE49-F238E27FC236}">
                <a16:creationId xmlns:a16="http://schemas.microsoft.com/office/drawing/2014/main" id="{C3D63F74-A376-3896-C3D4-4C40DDEECA9C}"/>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753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B434-397C-CD75-59B1-A01C7BA24ABD}"/>
              </a:ext>
            </a:extLst>
          </p:cNvPr>
          <p:cNvSpPr>
            <a:spLocks noGrp="1"/>
          </p:cNvSpPr>
          <p:nvPr>
            <p:ph type="title"/>
          </p:nvPr>
        </p:nvSpPr>
        <p:spPr>
          <a:xfrm>
            <a:off x="907644" y="0"/>
            <a:ext cx="10091084" cy="709053"/>
          </a:xfrm>
        </p:spPr>
        <p:txBody>
          <a:bodyPr>
            <a:normAutofit fontScale="90000"/>
          </a:bodyPr>
          <a:lstStyle/>
          <a:p>
            <a:r>
              <a:rPr lang="en-US" dirty="0"/>
              <a:t>3 Ways to Reduce Compassion Fatigue</a:t>
            </a:r>
          </a:p>
        </p:txBody>
      </p:sp>
      <p:sp>
        <p:nvSpPr>
          <p:cNvPr id="3" name="Slide Number Placeholder 2">
            <a:extLst>
              <a:ext uri="{FF2B5EF4-FFF2-40B4-BE49-F238E27FC236}">
                <a16:creationId xmlns:a16="http://schemas.microsoft.com/office/drawing/2014/main" id="{43E250A7-1943-7357-E452-EA40B3001FBC}"/>
              </a:ext>
            </a:extLst>
          </p:cNvPr>
          <p:cNvSpPr>
            <a:spLocks noGrp="1"/>
          </p:cNvSpPr>
          <p:nvPr>
            <p:ph type="sldNum" sz="quarter" idx="12"/>
          </p:nvPr>
        </p:nvSpPr>
        <p:spPr/>
        <p:txBody>
          <a:bodyPr/>
          <a:lstStyle/>
          <a:p>
            <a:fld id="{6D486360-FF34-7B48-AD05-62F8407C4C7E}" type="slidenum">
              <a:rPr lang="en-US" smtClean="0"/>
              <a:t>60</a:t>
            </a:fld>
            <a:endParaRPr lang="en-US"/>
          </a:p>
        </p:txBody>
      </p:sp>
      <p:pic>
        <p:nvPicPr>
          <p:cNvPr id="8" name="Content Placeholder 7" descr="A green background with white text&#10;&#10;Description automatically generated">
            <a:hlinkClick r:id="rId3"/>
            <a:extLst>
              <a:ext uri="{FF2B5EF4-FFF2-40B4-BE49-F238E27FC236}">
                <a16:creationId xmlns:a16="http://schemas.microsoft.com/office/drawing/2014/main" id="{61D2B59E-6764-6F35-78EB-CA79E612B93E}"/>
              </a:ext>
            </a:extLst>
          </p:cNvPr>
          <p:cNvPicPr>
            <a:picLocks noGrp="1" noChangeAspect="1"/>
          </p:cNvPicPr>
          <p:nvPr>
            <p:ph idx="1"/>
          </p:nvPr>
        </p:nvPicPr>
        <p:blipFill>
          <a:blip r:embed="rId4"/>
          <a:stretch>
            <a:fillRect/>
          </a:stretch>
        </p:blipFill>
        <p:spPr>
          <a:xfrm>
            <a:off x="2682805" y="1816100"/>
            <a:ext cx="7250252" cy="4060825"/>
          </a:xfrm>
        </p:spPr>
      </p:pic>
    </p:spTree>
    <p:extLst>
      <p:ext uri="{BB962C8B-B14F-4D97-AF65-F5344CB8AC3E}">
        <p14:creationId xmlns:p14="http://schemas.microsoft.com/office/powerpoint/2010/main" val="34975029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26DCB7-2D51-7D12-7BDF-781C5F3E6752}"/>
              </a:ext>
            </a:extLst>
          </p:cNvPr>
          <p:cNvSpPr>
            <a:spLocks noGrp="1"/>
          </p:cNvSpPr>
          <p:nvPr>
            <p:ph type="sldNum" sz="quarter" idx="12"/>
          </p:nvPr>
        </p:nvSpPr>
        <p:spPr/>
        <p:txBody>
          <a:bodyPr/>
          <a:lstStyle/>
          <a:p>
            <a:fld id="{6D486360-FF34-7B48-AD05-62F8407C4C7E}" type="slidenum">
              <a:rPr lang="en-US" smtClean="0"/>
              <a:t>61</a:t>
            </a:fld>
            <a:endParaRPr lang="en-US"/>
          </a:p>
        </p:txBody>
      </p:sp>
      <p:sp>
        <p:nvSpPr>
          <p:cNvPr id="3" name="TextBox 2">
            <a:extLst>
              <a:ext uri="{FF2B5EF4-FFF2-40B4-BE49-F238E27FC236}">
                <a16:creationId xmlns:a16="http://schemas.microsoft.com/office/drawing/2014/main" id="{6189BD72-F4D5-C9D6-6712-AFFC24B412EA}"/>
              </a:ext>
            </a:extLst>
          </p:cNvPr>
          <p:cNvSpPr txBox="1"/>
          <p:nvPr/>
        </p:nvSpPr>
        <p:spPr>
          <a:xfrm>
            <a:off x="1229979" y="1100125"/>
            <a:ext cx="10672987" cy="5047536"/>
          </a:xfrm>
          <a:prstGeom prst="rect">
            <a:avLst/>
          </a:prstGeom>
          <a:noFill/>
        </p:spPr>
        <p:txBody>
          <a:bodyPr wrap="square" lIns="91440" tIns="45720" rIns="91440" bIns="45720" rtlCol="0" anchor="t">
            <a:spAutoFit/>
          </a:bodyPr>
          <a:lstStyle/>
          <a:p>
            <a:endParaRPr lang="en-US" sz="2000" dirty="0">
              <a:solidFill>
                <a:schemeClr val="bg1">
                  <a:lumMod val="50000"/>
                </a:schemeClr>
              </a:solidFill>
              <a:cs typeface="Calibri"/>
            </a:endParaRPr>
          </a:p>
          <a:p>
            <a:r>
              <a:rPr lang="en-US" dirty="0">
                <a:solidFill>
                  <a:schemeClr val="tx1">
                    <a:lumMod val="50000"/>
                    <a:lumOff val="50000"/>
                  </a:schemeClr>
                </a:solidFill>
                <a:effectLst/>
              </a:rPr>
              <a:t>Zero Suicide Institute: https://zerosuicideinstitute.com/ </a:t>
            </a:r>
            <a:br>
              <a:rPr lang="en-US" dirty="0">
                <a:solidFill>
                  <a:schemeClr val="tx1">
                    <a:lumMod val="50000"/>
                    <a:lumOff val="50000"/>
                  </a:schemeClr>
                </a:solidFill>
                <a:effectLst/>
              </a:rPr>
            </a:br>
            <a:r>
              <a:rPr lang="en-US" dirty="0">
                <a:solidFill>
                  <a:schemeClr val="tx1">
                    <a:lumMod val="50000"/>
                    <a:lumOff val="50000"/>
                  </a:schemeClr>
                </a:solidFill>
                <a:effectLst/>
              </a:rPr>
              <a:t>Zero Suicide Listserv: https://zerosuicide.edc.org/movement/zero-suicide-listserv </a:t>
            </a:r>
            <a:br>
              <a:rPr lang="en-US" dirty="0">
                <a:solidFill>
                  <a:schemeClr val="tx1">
                    <a:lumMod val="50000"/>
                    <a:lumOff val="50000"/>
                  </a:schemeClr>
                </a:solidFill>
                <a:effectLst/>
              </a:rPr>
            </a:br>
            <a:r>
              <a:rPr lang="en-US" dirty="0">
                <a:solidFill>
                  <a:schemeClr val="tx1">
                    <a:lumMod val="50000"/>
                    <a:lumOff val="50000"/>
                  </a:schemeClr>
                </a:solidFill>
                <a:effectLst/>
              </a:rPr>
              <a:t>NV Office for Suicide Prevention: http://suicideprevention.nv.gov/ </a:t>
            </a:r>
            <a:br>
              <a:rPr lang="en-US" dirty="0">
                <a:solidFill>
                  <a:schemeClr val="tx1">
                    <a:lumMod val="50000"/>
                    <a:lumOff val="50000"/>
                  </a:schemeClr>
                </a:solidFill>
                <a:effectLst/>
              </a:rPr>
            </a:br>
            <a:r>
              <a:rPr lang="en-US" dirty="0">
                <a:solidFill>
                  <a:schemeClr val="tx1">
                    <a:lumMod val="50000"/>
                    <a:lumOff val="50000"/>
                  </a:schemeClr>
                </a:solidFill>
                <a:effectLst/>
              </a:rPr>
              <a:t>NV Zero Suicide Initiative: </a:t>
            </a:r>
            <a:r>
              <a:rPr lang="en-US" dirty="0">
                <a:solidFill>
                  <a:schemeClr val="tx1">
                    <a:lumMod val="50000"/>
                    <a:lumOff val="50000"/>
                  </a:schemeClr>
                </a:solidFill>
                <a:effectLst/>
                <a:hlinkClick r:id="rId3">
                  <a:extLst>
                    <a:ext uri="{A12FA001-AC4F-418D-AE19-62706E023703}">
                      <ahyp:hlinkClr xmlns:ahyp="http://schemas.microsoft.com/office/drawing/2018/hyperlinkcolor" val="tx"/>
                    </a:ext>
                  </a:extLst>
                </a:hlinkClick>
              </a:rPr>
              <a:t>https://nvopioidresponse.org/initiatives/zs/</a:t>
            </a:r>
            <a:endParaRPr lang="en-US" dirty="0">
              <a:solidFill>
                <a:schemeClr val="tx1">
                  <a:lumMod val="50000"/>
                  <a:lumOff val="50000"/>
                </a:schemeClr>
              </a:solidFill>
              <a:effectLst/>
            </a:endParaRPr>
          </a:p>
          <a:p>
            <a:r>
              <a:rPr lang="en-US" dirty="0">
                <a:solidFill>
                  <a:schemeClr val="tx1">
                    <a:lumMod val="50000"/>
                    <a:lumOff val="50000"/>
                  </a:schemeClr>
                </a:solidFill>
              </a:rPr>
              <a:t>The Lifeline and 988: </a:t>
            </a:r>
            <a:r>
              <a:rPr lang="en-US" dirty="0">
                <a:solidFill>
                  <a:schemeClr val="tx1">
                    <a:lumMod val="50000"/>
                    <a:lumOff val="50000"/>
                  </a:schemeClr>
                </a:solidFill>
                <a:effectLst/>
              </a:rPr>
              <a:t> https://988lifeline.org/current-events/the-lifeline-and-988/</a:t>
            </a:r>
            <a:br>
              <a:rPr lang="en-US" dirty="0">
                <a:solidFill>
                  <a:schemeClr val="tx1">
                    <a:lumMod val="50000"/>
                    <a:lumOff val="50000"/>
                  </a:schemeClr>
                </a:solidFill>
                <a:effectLst/>
              </a:rPr>
            </a:br>
            <a:r>
              <a:rPr lang="en-US" dirty="0">
                <a:solidFill>
                  <a:schemeClr val="tx1">
                    <a:lumMod val="50000"/>
                    <a:lumOff val="50000"/>
                  </a:schemeClr>
                </a:solidFill>
                <a:effectLst/>
              </a:rPr>
              <a:t>UNR LiveWell Resource Page: https://www.unr.edu/livewell </a:t>
            </a:r>
            <a:endParaRPr lang="en-US" dirty="0">
              <a:solidFill>
                <a:schemeClr val="tx1">
                  <a:lumMod val="50000"/>
                  <a:lumOff val="50000"/>
                </a:schemeClr>
              </a:solidFill>
            </a:endParaRPr>
          </a:p>
          <a:p>
            <a:r>
              <a:rPr lang="en-US" dirty="0">
                <a:solidFill>
                  <a:schemeClr val="tx1">
                    <a:lumMod val="50000"/>
                    <a:lumOff val="50000"/>
                  </a:schemeClr>
                </a:solidFill>
                <a:effectLst/>
              </a:rPr>
              <a:t>UNR Disabilities Resource Center: https://www.unr.edu/drc </a:t>
            </a:r>
          </a:p>
          <a:p>
            <a:r>
              <a:rPr lang="en-US" dirty="0">
                <a:solidFill>
                  <a:schemeClr val="tx1">
                    <a:lumMod val="50000"/>
                    <a:lumOff val="50000"/>
                  </a:schemeClr>
                </a:solidFill>
                <a:effectLst/>
              </a:rPr>
              <a:t>Nevada Center for Excellence in Disabilities Directory: https://</a:t>
            </a:r>
            <a:r>
              <a:rPr lang="en-US" dirty="0" err="1">
                <a:solidFill>
                  <a:schemeClr val="tx1">
                    <a:lumMod val="50000"/>
                    <a:lumOff val="50000"/>
                  </a:schemeClr>
                </a:solidFill>
                <a:effectLst/>
              </a:rPr>
              <a:t>www.unr.edu</a:t>
            </a:r>
            <a:r>
              <a:rPr lang="en-US" dirty="0">
                <a:solidFill>
                  <a:schemeClr val="tx1">
                    <a:lumMod val="50000"/>
                    <a:lumOff val="50000"/>
                  </a:schemeClr>
                </a:solidFill>
                <a:effectLst/>
              </a:rPr>
              <a:t>/education/faculty-and- </a:t>
            </a:r>
          </a:p>
          <a:p>
            <a:r>
              <a:rPr lang="en-US" dirty="0">
                <a:solidFill>
                  <a:schemeClr val="tx1">
                    <a:lumMod val="50000"/>
                    <a:lumOff val="50000"/>
                  </a:schemeClr>
                </a:solidFill>
                <a:effectLst/>
              </a:rPr>
              <a:t>  staff/</a:t>
            </a:r>
            <a:r>
              <a:rPr lang="en-US" dirty="0" err="1">
                <a:solidFill>
                  <a:schemeClr val="tx1">
                    <a:lumMod val="50000"/>
                    <a:lumOff val="50000"/>
                  </a:schemeClr>
                </a:solidFill>
                <a:effectLst/>
              </a:rPr>
              <a:t>nevada</a:t>
            </a:r>
            <a:r>
              <a:rPr lang="en-US" dirty="0">
                <a:solidFill>
                  <a:schemeClr val="tx1">
                    <a:lumMod val="50000"/>
                    <a:lumOff val="50000"/>
                  </a:schemeClr>
                </a:solidFill>
                <a:effectLst/>
              </a:rPr>
              <a:t>-center-for-excellence-in-disabilities </a:t>
            </a:r>
          </a:p>
          <a:p>
            <a:r>
              <a:rPr lang="en-US" dirty="0">
                <a:solidFill>
                  <a:schemeClr val="tx1">
                    <a:lumMod val="50000"/>
                    <a:lumOff val="50000"/>
                  </a:schemeClr>
                </a:solidFill>
                <a:effectLst/>
              </a:rPr>
              <a:t>CASAT on Demand Resources &amp; Downloads: https://</a:t>
            </a:r>
            <a:r>
              <a:rPr lang="en-US" dirty="0" err="1">
                <a:solidFill>
                  <a:schemeClr val="tx1">
                    <a:lumMod val="50000"/>
                    <a:lumOff val="50000"/>
                  </a:schemeClr>
                </a:solidFill>
                <a:effectLst/>
              </a:rPr>
              <a:t>casatondemand.org</a:t>
            </a:r>
            <a:r>
              <a:rPr lang="en-US" dirty="0">
                <a:solidFill>
                  <a:schemeClr val="tx1">
                    <a:lumMod val="50000"/>
                    <a:lumOff val="50000"/>
                  </a:schemeClr>
                </a:solidFill>
                <a:effectLst/>
              </a:rPr>
              <a:t>/</a:t>
            </a:r>
            <a:r>
              <a:rPr lang="en-US" dirty="0" err="1">
                <a:solidFill>
                  <a:schemeClr val="tx1">
                    <a:lumMod val="50000"/>
                    <a:lumOff val="50000"/>
                  </a:schemeClr>
                </a:solidFill>
                <a:effectLst/>
              </a:rPr>
              <a:t>resources_downloads</a:t>
            </a:r>
            <a:r>
              <a:rPr lang="en-US" dirty="0">
                <a:solidFill>
                  <a:schemeClr val="tx1">
                    <a:lumMod val="50000"/>
                    <a:lumOff val="50000"/>
                  </a:schemeClr>
                </a:solidFill>
                <a:effectLst/>
              </a:rPr>
              <a:t>/ </a:t>
            </a:r>
          </a:p>
          <a:p>
            <a:r>
              <a:rPr lang="en-US" dirty="0">
                <a:solidFill>
                  <a:schemeClr val="tx1">
                    <a:lumMod val="50000"/>
                    <a:lumOff val="50000"/>
                  </a:schemeClr>
                </a:solidFill>
                <a:effectLst/>
              </a:rPr>
              <a:t>Pacific Southwest Addiction Technology Transfer Center (PSATTC): </a:t>
            </a:r>
            <a:r>
              <a:rPr lang="en-US" dirty="0" err="1">
                <a:solidFill>
                  <a:schemeClr val="tx1">
                    <a:lumMod val="50000"/>
                    <a:lumOff val="50000"/>
                  </a:schemeClr>
                </a:solidFill>
                <a:effectLst/>
              </a:rPr>
              <a:t>psattc.org</a:t>
            </a:r>
            <a:r>
              <a:rPr lang="en-US" dirty="0">
                <a:solidFill>
                  <a:schemeClr val="tx1">
                    <a:lumMod val="50000"/>
                    <a:lumOff val="50000"/>
                  </a:schemeClr>
                </a:solidFill>
                <a:effectLst/>
              </a:rPr>
              <a:t> </a:t>
            </a:r>
          </a:p>
          <a:p>
            <a:r>
              <a:rPr lang="en-US" dirty="0">
                <a:solidFill>
                  <a:schemeClr val="tx1">
                    <a:lumMod val="50000"/>
                    <a:lumOff val="50000"/>
                  </a:schemeClr>
                </a:solidFill>
                <a:effectLst/>
              </a:rPr>
              <a:t>SAMHSA’s Technology Transfer Centers (TTC) Programs: </a:t>
            </a:r>
            <a:r>
              <a:rPr lang="en-US" dirty="0" err="1">
                <a:solidFill>
                  <a:schemeClr val="tx1">
                    <a:lumMod val="50000"/>
                    <a:lumOff val="50000"/>
                  </a:schemeClr>
                </a:solidFill>
                <a:effectLst/>
              </a:rPr>
              <a:t>techtransfercenters.org</a:t>
            </a:r>
            <a:r>
              <a:rPr lang="en-US" dirty="0">
                <a:solidFill>
                  <a:schemeClr val="tx1">
                    <a:lumMod val="50000"/>
                    <a:lumOff val="50000"/>
                  </a:schemeClr>
                </a:solidFill>
                <a:effectLst/>
              </a:rPr>
              <a:t> </a:t>
            </a:r>
          </a:p>
          <a:p>
            <a:r>
              <a:rPr lang="en-US" dirty="0">
                <a:solidFill>
                  <a:schemeClr val="tx1">
                    <a:lumMod val="50000"/>
                    <a:lumOff val="50000"/>
                  </a:schemeClr>
                </a:solidFill>
                <a:effectLst/>
              </a:rPr>
              <a:t>The Mental Health Technology Transfer Center Network: https://</a:t>
            </a:r>
            <a:r>
              <a:rPr lang="en-US" dirty="0" err="1">
                <a:solidFill>
                  <a:schemeClr val="tx1">
                    <a:lumMod val="50000"/>
                    <a:lumOff val="50000"/>
                  </a:schemeClr>
                </a:solidFill>
                <a:effectLst/>
              </a:rPr>
              <a:t>mhttcnetwork.org</a:t>
            </a:r>
            <a:r>
              <a:rPr lang="en-US" dirty="0">
                <a:solidFill>
                  <a:schemeClr val="tx1">
                    <a:lumMod val="50000"/>
                    <a:lumOff val="50000"/>
                  </a:schemeClr>
                </a:solidFill>
                <a:effectLst/>
              </a:rPr>
              <a:t>/ </a:t>
            </a:r>
          </a:p>
          <a:p>
            <a:r>
              <a:rPr lang="en-US" dirty="0">
                <a:solidFill>
                  <a:schemeClr val="tx1">
                    <a:lumMod val="50000"/>
                    <a:lumOff val="50000"/>
                  </a:schemeClr>
                </a:solidFill>
                <a:effectLst/>
              </a:rPr>
              <a:t>The Prevention Technology Transfer Center Network: https://</a:t>
            </a:r>
            <a:r>
              <a:rPr lang="en-US" dirty="0" err="1">
                <a:solidFill>
                  <a:schemeClr val="tx1">
                    <a:lumMod val="50000"/>
                    <a:lumOff val="50000"/>
                  </a:schemeClr>
                </a:solidFill>
                <a:effectLst/>
              </a:rPr>
              <a:t>pttcnetwork.org</a:t>
            </a:r>
            <a:r>
              <a:rPr lang="en-US" dirty="0">
                <a:solidFill>
                  <a:schemeClr val="tx1">
                    <a:lumMod val="50000"/>
                    <a:lumOff val="50000"/>
                  </a:schemeClr>
                </a:solidFill>
                <a:effectLst/>
              </a:rPr>
              <a:t>/ </a:t>
            </a:r>
          </a:p>
          <a:p>
            <a:r>
              <a:rPr lang="en-US" dirty="0">
                <a:solidFill>
                  <a:schemeClr val="tx1">
                    <a:lumMod val="50000"/>
                    <a:lumOff val="50000"/>
                  </a:schemeClr>
                </a:solidFill>
                <a:effectLst/>
              </a:rPr>
              <a:t>Department of Health &amp; Human Services Aging and Disability Services Division: https://</a:t>
            </a:r>
            <a:r>
              <a:rPr lang="en-US" dirty="0" err="1">
                <a:solidFill>
                  <a:schemeClr val="tx1">
                    <a:lumMod val="50000"/>
                    <a:lumOff val="50000"/>
                  </a:schemeClr>
                </a:solidFill>
                <a:effectLst/>
              </a:rPr>
              <a:t>adsd.nv.gov</a:t>
            </a:r>
            <a:r>
              <a:rPr lang="en-US" dirty="0">
                <a:solidFill>
                  <a:schemeClr val="tx1">
                    <a:lumMod val="50000"/>
                    <a:lumOff val="50000"/>
                  </a:schemeClr>
                </a:solidFill>
                <a:effectLst/>
              </a:rPr>
              <a:t>/ </a:t>
            </a:r>
          </a:p>
          <a:p>
            <a:pPr marL="342900" indent="-342900">
              <a:buFont typeface="Arial"/>
              <a:buChar char="•"/>
            </a:pPr>
            <a:endParaRPr lang="en-US" sz="1600" dirty="0">
              <a:solidFill>
                <a:schemeClr val="bg1">
                  <a:lumMod val="50000"/>
                </a:schemeClr>
              </a:solidFill>
              <a:ea typeface="+mn-lt"/>
              <a:cs typeface="+mn-lt"/>
            </a:endParaRPr>
          </a:p>
          <a:p>
            <a:pPr marL="342900" indent="-342900">
              <a:buFont typeface="Arial"/>
              <a:buChar char="•"/>
            </a:pPr>
            <a:endParaRPr lang="en-US" sz="1600" dirty="0">
              <a:solidFill>
                <a:schemeClr val="bg1">
                  <a:lumMod val="50000"/>
                </a:schemeClr>
              </a:solidFill>
              <a:cs typeface="Calibri" panose="020F0502020204030204"/>
            </a:endParaRPr>
          </a:p>
        </p:txBody>
      </p:sp>
      <p:sp>
        <p:nvSpPr>
          <p:cNvPr id="4" name="Title 1">
            <a:extLst>
              <a:ext uri="{FF2B5EF4-FFF2-40B4-BE49-F238E27FC236}">
                <a16:creationId xmlns:a16="http://schemas.microsoft.com/office/drawing/2014/main" id="{B3C464D3-B448-581F-C9EC-9C097E31AB29}"/>
              </a:ext>
            </a:extLst>
          </p:cNvPr>
          <p:cNvSpPr>
            <a:spLocks noGrp="1"/>
          </p:cNvSpPr>
          <p:nvPr>
            <p:ph type="title"/>
          </p:nvPr>
        </p:nvSpPr>
        <p:spPr>
          <a:xfrm>
            <a:off x="893663" y="212026"/>
            <a:ext cx="10091084" cy="709053"/>
          </a:xfrm>
        </p:spPr>
        <p:txBody>
          <a:bodyPr>
            <a:normAutofit/>
          </a:bodyPr>
          <a:lstStyle/>
          <a:p>
            <a:r>
              <a:rPr lang="en-US" dirty="0"/>
              <a:t>Resources:</a:t>
            </a:r>
          </a:p>
        </p:txBody>
      </p:sp>
    </p:spTree>
    <p:extLst>
      <p:ext uri="{BB962C8B-B14F-4D97-AF65-F5344CB8AC3E}">
        <p14:creationId xmlns:p14="http://schemas.microsoft.com/office/powerpoint/2010/main" val="3571131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96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11EDBD-85CF-E881-15D6-FDA1E9A43F51}"/>
              </a:ext>
            </a:extLst>
          </p:cNvPr>
          <p:cNvSpPr>
            <a:spLocks noGrp="1"/>
          </p:cNvSpPr>
          <p:nvPr>
            <p:ph type="sldNum" sz="quarter" idx="12"/>
          </p:nvPr>
        </p:nvSpPr>
        <p:spPr/>
        <p:txBody>
          <a:bodyPr/>
          <a:lstStyle/>
          <a:p>
            <a:fld id="{6D486360-FF34-7B48-AD05-62F8407C4C7E}" type="slidenum">
              <a:rPr lang="en-US" smtClean="0"/>
              <a:t>7</a:t>
            </a:fld>
            <a:endParaRPr lang="en-US"/>
          </a:p>
        </p:txBody>
      </p:sp>
      <p:sp>
        <p:nvSpPr>
          <p:cNvPr id="5" name="TextBox 4">
            <a:extLst>
              <a:ext uri="{FF2B5EF4-FFF2-40B4-BE49-F238E27FC236}">
                <a16:creationId xmlns:a16="http://schemas.microsoft.com/office/drawing/2014/main" id="{A89512D5-024B-53FC-B269-45E774CDF2E3}"/>
              </a:ext>
            </a:extLst>
          </p:cNvPr>
          <p:cNvSpPr txBox="1"/>
          <p:nvPr/>
        </p:nvSpPr>
        <p:spPr>
          <a:xfrm>
            <a:off x="0" y="1420652"/>
            <a:ext cx="12192000" cy="3785652"/>
          </a:xfrm>
          <a:prstGeom prst="rect">
            <a:avLst/>
          </a:prstGeom>
          <a:noFill/>
        </p:spPr>
        <p:txBody>
          <a:bodyPr wrap="square">
            <a:spAutoFit/>
          </a:bodyPr>
          <a:lstStyle/>
          <a:p>
            <a:endParaRPr lang="en-US" sz="4000" i="0" dirty="0">
              <a:solidFill>
                <a:schemeClr val="bg1">
                  <a:lumMod val="50000"/>
                </a:schemeClr>
              </a:solidFill>
              <a:effectLst/>
            </a:endParaRPr>
          </a:p>
          <a:p>
            <a:r>
              <a:rPr lang="en-US" sz="4000" i="0" dirty="0">
                <a:solidFill>
                  <a:schemeClr val="bg1">
                    <a:lumMod val="50000"/>
                  </a:schemeClr>
                </a:solidFill>
                <a:effectLst/>
              </a:rPr>
              <a:t>This worsening crisis in child/adolescent mental health is inextricably tied to the </a:t>
            </a:r>
            <a:r>
              <a:rPr lang="en-US" sz="4000" b="1" i="0" dirty="0">
                <a:solidFill>
                  <a:srgbClr val="ED7D31"/>
                </a:solidFill>
                <a:effectLst/>
              </a:rPr>
              <a:t>stress brought on by COVID-19 </a:t>
            </a:r>
            <a:r>
              <a:rPr lang="en-US" sz="4000" i="0" dirty="0">
                <a:solidFill>
                  <a:schemeClr val="bg1">
                    <a:lumMod val="50000"/>
                  </a:schemeClr>
                </a:solidFill>
                <a:effectLst/>
              </a:rPr>
              <a:t>and the </a:t>
            </a:r>
            <a:r>
              <a:rPr lang="en-US" sz="4000" b="1" i="0" dirty="0">
                <a:solidFill>
                  <a:srgbClr val="ED7D31"/>
                </a:solidFill>
                <a:effectLst/>
              </a:rPr>
              <a:t>ongoing struggle for racial justice </a:t>
            </a:r>
            <a:r>
              <a:rPr lang="en-US" sz="4000" i="0" dirty="0">
                <a:solidFill>
                  <a:schemeClr val="bg1">
                    <a:lumMod val="50000"/>
                  </a:schemeClr>
                </a:solidFill>
                <a:effectLst/>
              </a:rPr>
              <a:t>and represents an acceleration of trends observed prior to 2020. </a:t>
            </a:r>
          </a:p>
          <a:p>
            <a:endParaRPr lang="en-US" sz="4000" i="0" dirty="0">
              <a:solidFill>
                <a:schemeClr val="bg1">
                  <a:lumMod val="50000"/>
                </a:schemeClr>
              </a:solidFill>
              <a:effectLst/>
            </a:endParaRPr>
          </a:p>
        </p:txBody>
      </p:sp>
      <p:sp>
        <p:nvSpPr>
          <p:cNvPr id="2" name="Title 1">
            <a:extLst>
              <a:ext uri="{FF2B5EF4-FFF2-40B4-BE49-F238E27FC236}">
                <a16:creationId xmlns:a16="http://schemas.microsoft.com/office/drawing/2014/main" id="{A74B13F8-597D-C579-0DEF-D87D3F2D4160}"/>
              </a:ext>
            </a:extLst>
          </p:cNvPr>
          <p:cNvSpPr>
            <a:spLocks noGrp="1"/>
          </p:cNvSpPr>
          <p:nvPr>
            <p:ph type="title"/>
          </p:nvPr>
        </p:nvSpPr>
        <p:spPr>
          <a:xfrm>
            <a:off x="534838" y="274267"/>
            <a:ext cx="10091084" cy="1017764"/>
          </a:xfrm>
          <a:solidFill>
            <a:schemeClr val="bg1"/>
          </a:solidFill>
        </p:spPr>
        <p:txBody>
          <a:bodyPr>
            <a:normAutofit fontScale="90000"/>
          </a:bodyPr>
          <a:lstStyle/>
          <a:p>
            <a:r>
              <a:rPr lang="en-US" dirty="0"/>
              <a:t>National State of Emergency: </a:t>
            </a:r>
            <a:br>
              <a:rPr lang="en-US" dirty="0"/>
            </a:br>
            <a:r>
              <a:rPr lang="en-US" dirty="0"/>
              <a:t>Youth &amp; Adolescent Mental Health</a:t>
            </a:r>
          </a:p>
        </p:txBody>
      </p:sp>
    </p:spTree>
    <p:extLst>
      <p:ext uri="{BB962C8B-B14F-4D97-AF65-F5344CB8AC3E}">
        <p14:creationId xmlns:p14="http://schemas.microsoft.com/office/powerpoint/2010/main" val="173984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11EDBD-85CF-E881-15D6-FDA1E9A43F51}"/>
              </a:ext>
            </a:extLst>
          </p:cNvPr>
          <p:cNvSpPr>
            <a:spLocks noGrp="1"/>
          </p:cNvSpPr>
          <p:nvPr>
            <p:ph type="sldNum" sz="quarter" idx="12"/>
          </p:nvPr>
        </p:nvSpPr>
        <p:spPr/>
        <p:txBody>
          <a:bodyPr/>
          <a:lstStyle/>
          <a:p>
            <a:fld id="{6D486360-FF34-7B48-AD05-62F8407C4C7E}" type="slidenum">
              <a:rPr lang="en-US" smtClean="0"/>
              <a:t>8</a:t>
            </a:fld>
            <a:endParaRPr lang="en-US"/>
          </a:p>
        </p:txBody>
      </p:sp>
      <p:sp>
        <p:nvSpPr>
          <p:cNvPr id="5" name="TextBox 4">
            <a:extLst>
              <a:ext uri="{FF2B5EF4-FFF2-40B4-BE49-F238E27FC236}">
                <a16:creationId xmlns:a16="http://schemas.microsoft.com/office/drawing/2014/main" id="{A89512D5-024B-53FC-B269-45E774CDF2E3}"/>
              </a:ext>
            </a:extLst>
          </p:cNvPr>
          <p:cNvSpPr txBox="1"/>
          <p:nvPr/>
        </p:nvSpPr>
        <p:spPr>
          <a:xfrm>
            <a:off x="0" y="1420652"/>
            <a:ext cx="12192000" cy="5139869"/>
          </a:xfrm>
          <a:prstGeom prst="rect">
            <a:avLst/>
          </a:prstGeom>
          <a:noFill/>
        </p:spPr>
        <p:txBody>
          <a:bodyPr wrap="square">
            <a:spAutoFit/>
          </a:bodyPr>
          <a:lstStyle/>
          <a:p>
            <a:pPr algn="ctr"/>
            <a:r>
              <a:rPr lang="en-US" sz="4000" b="1" dirty="0"/>
              <a:t>THE TOP THREE CAUSES OF DEATH BY AGE GROUP</a:t>
            </a:r>
          </a:p>
          <a:p>
            <a:r>
              <a:rPr lang="en-US" sz="3600" b="1" dirty="0"/>
              <a:t>0 to 1 year:</a:t>
            </a:r>
          </a:p>
          <a:p>
            <a:r>
              <a:rPr lang="en-US" sz="3600" dirty="0"/>
              <a:t>1 Conditions that were present at birth</a:t>
            </a:r>
          </a:p>
          <a:p>
            <a:r>
              <a:rPr lang="en-US" sz="3600" dirty="0"/>
              <a:t>2 Conditions due to premature birth (short gestation)</a:t>
            </a:r>
          </a:p>
          <a:p>
            <a:r>
              <a:rPr lang="en-US" sz="3600" dirty="0"/>
              <a:t>3 Accidents (unintentional injuries)</a:t>
            </a:r>
          </a:p>
          <a:p>
            <a:r>
              <a:rPr lang="en-US" sz="3600" b="1" dirty="0"/>
              <a:t>1 to 4 years:</a:t>
            </a:r>
          </a:p>
          <a:p>
            <a:r>
              <a:rPr lang="en-US" sz="3600" dirty="0"/>
              <a:t>1 Accidents (unintentional injuries</a:t>
            </a:r>
          </a:p>
          <a:p>
            <a:r>
              <a:rPr lang="en-US" sz="3600" dirty="0"/>
              <a:t>2 Conditions that were present at birth</a:t>
            </a:r>
          </a:p>
          <a:p>
            <a:r>
              <a:rPr lang="en-US" sz="3600" dirty="0"/>
              <a:t>3 Homicide </a:t>
            </a:r>
          </a:p>
        </p:txBody>
      </p:sp>
      <p:sp>
        <p:nvSpPr>
          <p:cNvPr id="2" name="Title 1">
            <a:extLst>
              <a:ext uri="{FF2B5EF4-FFF2-40B4-BE49-F238E27FC236}">
                <a16:creationId xmlns:a16="http://schemas.microsoft.com/office/drawing/2014/main" id="{A74B13F8-597D-C579-0DEF-D87D3F2D4160}"/>
              </a:ext>
            </a:extLst>
          </p:cNvPr>
          <p:cNvSpPr>
            <a:spLocks noGrp="1"/>
          </p:cNvSpPr>
          <p:nvPr>
            <p:ph type="title"/>
          </p:nvPr>
        </p:nvSpPr>
        <p:spPr>
          <a:xfrm>
            <a:off x="134788" y="297889"/>
            <a:ext cx="10091084" cy="1017764"/>
          </a:xfrm>
          <a:solidFill>
            <a:schemeClr val="bg1"/>
          </a:solidFill>
        </p:spPr>
        <p:txBody>
          <a:bodyPr>
            <a:normAutofit fontScale="90000"/>
          </a:bodyPr>
          <a:lstStyle/>
          <a:p>
            <a:r>
              <a:rPr lang="en-US" dirty="0"/>
              <a:t>National State of Emergency: </a:t>
            </a:r>
            <a:br>
              <a:rPr lang="en-US" dirty="0"/>
            </a:br>
            <a:r>
              <a:rPr lang="en-US" dirty="0"/>
              <a:t>Youth &amp; Adolescent Mental Health</a:t>
            </a:r>
          </a:p>
        </p:txBody>
      </p:sp>
    </p:spTree>
    <p:extLst>
      <p:ext uri="{BB962C8B-B14F-4D97-AF65-F5344CB8AC3E}">
        <p14:creationId xmlns:p14="http://schemas.microsoft.com/office/powerpoint/2010/main" val="102873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11EDBD-85CF-E881-15D6-FDA1E9A43F51}"/>
              </a:ext>
            </a:extLst>
          </p:cNvPr>
          <p:cNvSpPr>
            <a:spLocks noGrp="1"/>
          </p:cNvSpPr>
          <p:nvPr>
            <p:ph type="sldNum" sz="quarter" idx="12"/>
          </p:nvPr>
        </p:nvSpPr>
        <p:spPr/>
        <p:txBody>
          <a:bodyPr/>
          <a:lstStyle/>
          <a:p>
            <a:fld id="{6D486360-FF34-7B48-AD05-62F8407C4C7E}" type="slidenum">
              <a:rPr lang="en-US" smtClean="0"/>
              <a:t>9</a:t>
            </a:fld>
            <a:endParaRPr lang="en-US"/>
          </a:p>
        </p:txBody>
      </p:sp>
      <p:sp>
        <p:nvSpPr>
          <p:cNvPr id="5" name="TextBox 4">
            <a:extLst>
              <a:ext uri="{FF2B5EF4-FFF2-40B4-BE49-F238E27FC236}">
                <a16:creationId xmlns:a16="http://schemas.microsoft.com/office/drawing/2014/main" id="{A89512D5-024B-53FC-B269-45E774CDF2E3}"/>
              </a:ext>
            </a:extLst>
          </p:cNvPr>
          <p:cNvSpPr txBox="1"/>
          <p:nvPr/>
        </p:nvSpPr>
        <p:spPr>
          <a:xfrm>
            <a:off x="0" y="1420652"/>
            <a:ext cx="12192000" cy="5139869"/>
          </a:xfrm>
          <a:prstGeom prst="rect">
            <a:avLst/>
          </a:prstGeom>
          <a:noFill/>
        </p:spPr>
        <p:txBody>
          <a:bodyPr wrap="square">
            <a:spAutoFit/>
          </a:bodyPr>
          <a:lstStyle/>
          <a:p>
            <a:pPr algn="ctr"/>
            <a:r>
              <a:rPr lang="en-US" sz="4000" dirty="0"/>
              <a:t>THE TOP THREE CAUSES OF DEATH BY AGE GROUP</a:t>
            </a:r>
          </a:p>
          <a:p>
            <a:r>
              <a:rPr lang="en-US" sz="3600" b="1" dirty="0"/>
              <a:t>5 to 9 years:</a:t>
            </a:r>
          </a:p>
          <a:p>
            <a:r>
              <a:rPr lang="en-US" sz="3600" dirty="0"/>
              <a:t>1 Accidents (unintentional injuries)</a:t>
            </a:r>
          </a:p>
          <a:p>
            <a:r>
              <a:rPr lang="en-US" sz="3600" dirty="0"/>
              <a:t>2 Cancer</a:t>
            </a:r>
          </a:p>
          <a:p>
            <a:r>
              <a:rPr lang="en-US" sz="3600" dirty="0"/>
              <a:t>3 Conditions that were present at birth</a:t>
            </a:r>
          </a:p>
          <a:p>
            <a:r>
              <a:rPr lang="en-US" sz="3600" b="1" dirty="0"/>
              <a:t>10 to 14 years</a:t>
            </a:r>
          </a:p>
          <a:p>
            <a:r>
              <a:rPr lang="en-US" sz="3600" dirty="0"/>
              <a:t>1 Accidents (unintentional injuries)</a:t>
            </a:r>
          </a:p>
          <a:p>
            <a:r>
              <a:rPr lang="en-US" sz="3600" dirty="0"/>
              <a:t>2 Suicide (intentional self-harm)</a:t>
            </a:r>
          </a:p>
          <a:p>
            <a:r>
              <a:rPr lang="en-US" sz="3600" dirty="0"/>
              <a:t>3 Cancer</a:t>
            </a:r>
          </a:p>
        </p:txBody>
      </p:sp>
      <p:sp>
        <p:nvSpPr>
          <p:cNvPr id="2" name="Title 1">
            <a:extLst>
              <a:ext uri="{FF2B5EF4-FFF2-40B4-BE49-F238E27FC236}">
                <a16:creationId xmlns:a16="http://schemas.microsoft.com/office/drawing/2014/main" id="{A74B13F8-597D-C579-0DEF-D87D3F2D4160}"/>
              </a:ext>
            </a:extLst>
          </p:cNvPr>
          <p:cNvSpPr>
            <a:spLocks noGrp="1"/>
          </p:cNvSpPr>
          <p:nvPr>
            <p:ph type="title"/>
          </p:nvPr>
        </p:nvSpPr>
        <p:spPr>
          <a:xfrm>
            <a:off x="534838" y="274267"/>
            <a:ext cx="10091084" cy="1017764"/>
          </a:xfrm>
          <a:solidFill>
            <a:schemeClr val="bg1"/>
          </a:solidFill>
        </p:spPr>
        <p:txBody>
          <a:bodyPr>
            <a:normAutofit fontScale="90000"/>
          </a:bodyPr>
          <a:lstStyle/>
          <a:p>
            <a:r>
              <a:rPr lang="en-US" dirty="0"/>
              <a:t>National State of Emergency: </a:t>
            </a:r>
            <a:br>
              <a:rPr lang="en-US" dirty="0"/>
            </a:br>
            <a:r>
              <a:rPr lang="en-US" dirty="0"/>
              <a:t>Youth &amp; Adolescent Mental Health</a:t>
            </a:r>
          </a:p>
        </p:txBody>
      </p:sp>
    </p:spTree>
    <p:extLst>
      <p:ext uri="{BB962C8B-B14F-4D97-AF65-F5344CB8AC3E}">
        <p14:creationId xmlns:p14="http://schemas.microsoft.com/office/powerpoint/2010/main" val="2044930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ACA69270E72349A3A637D9B3FFF5AB" ma:contentTypeVersion="5" ma:contentTypeDescription="Create a new document." ma:contentTypeScope="" ma:versionID="4da30ed8d82cdaf807adf3d26967a12c">
  <xsd:schema xmlns:xsd="http://www.w3.org/2001/XMLSchema" xmlns:xs="http://www.w3.org/2001/XMLSchema" xmlns:p="http://schemas.microsoft.com/office/2006/metadata/properties" xmlns:ns3="7284d824-4b68-4602-ac46-1951c0005760" targetNamespace="http://schemas.microsoft.com/office/2006/metadata/properties" ma:root="true" ma:fieldsID="ec885f65a48590beabcdc7eb859e38b6" ns3:_="">
    <xsd:import namespace="7284d824-4b68-4602-ac46-1951c00057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4d824-4b68-4602-ac46-1951c0005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EE1EF2-EA9D-428C-988D-555DAFDBC175}">
  <ds:schemaRefs>
    <ds:schemaRef ds:uri="http://schemas.microsoft.com/sharepoint/v3/contenttype/forms"/>
  </ds:schemaRefs>
</ds:datastoreItem>
</file>

<file path=customXml/itemProps2.xml><?xml version="1.0" encoding="utf-8"?>
<ds:datastoreItem xmlns:ds="http://schemas.openxmlformats.org/officeDocument/2006/customXml" ds:itemID="{B695E545-D68B-449F-909C-8BEF1E82DC1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7284d824-4b68-4602-ac46-1951c0005760"/>
    <ds:schemaRef ds:uri="http://www.w3.org/XML/1998/namespace"/>
  </ds:schemaRefs>
</ds:datastoreItem>
</file>

<file path=customXml/itemProps3.xml><?xml version="1.0" encoding="utf-8"?>
<ds:datastoreItem xmlns:ds="http://schemas.openxmlformats.org/officeDocument/2006/customXml" ds:itemID="{B446EBEE-A3DD-46E6-B522-077B1EBC7B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84d824-4b68-4602-ac46-1951c00057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24410</TotalTime>
  <Words>11583</Words>
  <Application>Microsoft Macintosh PowerPoint</Application>
  <PresentationFormat>Widescreen</PresentationFormat>
  <Paragraphs>1230</Paragraphs>
  <Slides>62</Slides>
  <Notes>62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62</vt:i4>
      </vt:variant>
    </vt:vector>
  </HeadingPairs>
  <TitlesOfParts>
    <vt:vector size="70" baseType="lpstr">
      <vt:lpstr>Arial</vt:lpstr>
      <vt:lpstr>Calibri</vt:lpstr>
      <vt:lpstr>Wingdings</vt:lpstr>
      <vt:lpstr>Office Theme</vt:lpstr>
      <vt:lpstr>Office Theme</vt:lpstr>
      <vt:lpstr>1_Office Theme</vt:lpstr>
      <vt:lpstr>Office Theme</vt:lpstr>
      <vt:lpstr>Office Theme</vt:lpstr>
      <vt:lpstr>Pathways in Crisis Services Project</vt:lpstr>
      <vt:lpstr>Curriculum Infusion Introduction</vt:lpstr>
      <vt:lpstr>Overview of Crisis Services</vt:lpstr>
      <vt:lpstr>Topics</vt:lpstr>
      <vt:lpstr>Disclaimer</vt:lpstr>
      <vt:lpstr>Crisis Intervention</vt:lpstr>
      <vt:lpstr>National State of Emergency:  Youth &amp; Adolescent Mental Health</vt:lpstr>
      <vt:lpstr>National State of Emergency:  Youth &amp; Adolescent Mental Health</vt:lpstr>
      <vt:lpstr>National State of Emergency:  Youth &amp; Adolescent Mental Health</vt:lpstr>
      <vt:lpstr>National State of Emergency:  Youth &amp; Adolescent Mental Health</vt:lpstr>
      <vt:lpstr>Mental Health Spectrum</vt:lpstr>
      <vt:lpstr>How to help in an emotional crisis:</vt:lpstr>
      <vt:lpstr>Crisis Services in Alignment</vt:lpstr>
      <vt:lpstr>Suicide Prevention Starts with You</vt:lpstr>
      <vt:lpstr>Centers for Disease Control </vt:lpstr>
      <vt:lpstr>Some Statistics:</vt:lpstr>
      <vt:lpstr>Some Statistics:</vt:lpstr>
      <vt:lpstr>Some Statistics:</vt:lpstr>
      <vt:lpstr>Some Statistics:</vt:lpstr>
      <vt:lpstr>Some Statistics:</vt:lpstr>
      <vt:lpstr>Some Statistics:</vt:lpstr>
      <vt:lpstr>PowerPoint Presentation</vt:lpstr>
      <vt:lpstr>Discussion</vt:lpstr>
      <vt:lpstr>Discussion</vt:lpstr>
      <vt:lpstr>Risk and Protective Factors for Suicide</vt:lpstr>
      <vt:lpstr>What was missing?  </vt:lpstr>
      <vt:lpstr>What was missing? Substance Use and Suicide</vt:lpstr>
      <vt:lpstr>Substance Use and Suicide</vt:lpstr>
      <vt:lpstr>Suicide and Substance Use</vt:lpstr>
      <vt:lpstr>However, not all substances are the same, and some modern substances are much more lethal. </vt:lpstr>
      <vt:lpstr>Opiates and Suicide – 3 Possible Links</vt:lpstr>
      <vt:lpstr>Trauma</vt:lpstr>
      <vt:lpstr>Trauma</vt:lpstr>
      <vt:lpstr>Traumatic Experiences:</vt:lpstr>
      <vt:lpstr>Common Responses to Trauma</vt:lpstr>
      <vt:lpstr>Common Responses to Trauma</vt:lpstr>
      <vt:lpstr>Exposure to traumatic experiences:</vt:lpstr>
      <vt:lpstr>Adverse Childhood Experiences (ACEs)</vt:lpstr>
      <vt:lpstr>Adverse Childhood Experiences (ACE’s)</vt:lpstr>
      <vt:lpstr>Vicarious Traumatization:  Refers to a transformation in cognitive schemas and belief systems resulting from empathic engagement with clients’ traumatic experiences that may result in ‘‘significant disruptions” in:</vt:lpstr>
      <vt:lpstr>Gabor Maté: The Best Explanation of Addiction I’ve Ever Heard</vt:lpstr>
      <vt:lpstr>Culture</vt:lpstr>
      <vt:lpstr>What is Culture? </vt:lpstr>
      <vt:lpstr>What is Subculture?</vt:lpstr>
      <vt:lpstr>What is Subculture?</vt:lpstr>
      <vt:lpstr>What is Subculture?</vt:lpstr>
      <vt:lpstr>Cultural Impact on Mental Health Crisis</vt:lpstr>
      <vt:lpstr>Cultural Awareness</vt:lpstr>
      <vt:lpstr>Importance of Cultural Awareness</vt:lpstr>
      <vt:lpstr>DISCUSSION </vt:lpstr>
      <vt:lpstr>Compassion Fatigue</vt:lpstr>
      <vt:lpstr>Empathy Based Stress</vt:lpstr>
      <vt:lpstr>It is essential that students as part of their training learn how to prevent and manage workplace stress and compassion fatigue</vt:lpstr>
      <vt:lpstr>Self Care – Powerful Study Motivation (2020)</vt:lpstr>
      <vt:lpstr>Now, Let’s Circle This Discussion Back Around To Compassion Fatigue And Tie It In To Self Care. </vt:lpstr>
      <vt:lpstr>Ethics, Compassion Fatigue, and Self Care</vt:lpstr>
      <vt:lpstr>When talking about self-care as an ethical issue, let’s review these important terms - Compassion Fatigue &amp; Compassion Satisfaction:</vt:lpstr>
      <vt:lpstr>Compassion Fatigue Symptoms</vt:lpstr>
      <vt:lpstr>Other Terms in the Compassion Fatigue Literature</vt:lpstr>
      <vt:lpstr>3 Ways to Reduce Compassion Fatigue</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David S Delfin</cp:lastModifiedBy>
  <cp:revision>248</cp:revision>
  <cp:lastPrinted>2023-04-25T21:26:15Z</cp:lastPrinted>
  <dcterms:created xsi:type="dcterms:W3CDTF">2022-08-31T17:27:04Z</dcterms:created>
  <dcterms:modified xsi:type="dcterms:W3CDTF">2024-02-07T22:27:24Z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0x01010055ACA69270E72349A3A637D9B3FFF5AB</vt:lpwstr>
  </property>
</Properties>
</file>