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7" r:id="rId2"/>
    <p:sldMasterId id="2147483666" r:id="rId3"/>
  </p:sldMasterIdLst>
  <p:notesMasterIdLst>
    <p:notesMasterId r:id="rId20"/>
  </p:notesMasterIdLst>
  <p:sldIdLst>
    <p:sldId id="256" r:id="rId4"/>
    <p:sldId id="402" r:id="rId5"/>
    <p:sldId id="432" r:id="rId6"/>
    <p:sldId id="330" r:id="rId7"/>
    <p:sldId id="348" r:id="rId8"/>
    <p:sldId id="344" r:id="rId9"/>
    <p:sldId id="345" r:id="rId10"/>
    <p:sldId id="351" r:id="rId11"/>
    <p:sldId id="436" r:id="rId12"/>
    <p:sldId id="404" r:id="rId13"/>
    <p:sldId id="434" r:id="rId14"/>
    <p:sldId id="435" r:id="rId15"/>
    <p:sldId id="437" r:id="rId16"/>
    <p:sldId id="412" r:id="rId17"/>
    <p:sldId id="413" r:id="rId18"/>
    <p:sldId id="3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7F7F7F"/>
    <a:srgbClr val="F5B6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13"/>
    <p:restoredTop sz="65375" autoAdjust="0"/>
  </p:normalViewPr>
  <p:slideViewPr>
    <p:cSldViewPr snapToGrid="0">
      <p:cViewPr varScale="1">
        <p:scale>
          <a:sx n="71" d="100"/>
          <a:sy n="71" d="100"/>
        </p:scale>
        <p:origin x="1638" y="54"/>
      </p:cViewPr>
      <p:guideLst/>
    </p:cSldViewPr>
  </p:slideViewPr>
  <p:outlineViewPr>
    <p:cViewPr>
      <p:scale>
        <a:sx n="33" d="100"/>
        <a:sy n="33" d="100"/>
      </p:scale>
      <p:origin x="0" y="0"/>
    </p:cViewPr>
  </p:outlineViewPr>
  <p:notesTextViewPr>
    <p:cViewPr>
      <p:scale>
        <a:sx n="1" d="1"/>
        <a:sy n="1" d="1"/>
      </p:scale>
      <p:origin x="0" y="-492"/>
    </p:cViewPr>
  </p:notesTextViewPr>
  <p:sorterViewPr>
    <p:cViewPr>
      <p:scale>
        <a:sx n="122" d="100"/>
        <a:sy n="122" d="100"/>
      </p:scale>
      <p:origin x="0" y="0"/>
    </p:cViewPr>
  </p:sorter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18/5/colors/Iconchunking_neutralicon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0AF5A568-29DD-4B60-A8F0-B55DBBBFFA5F}" type="doc">
      <dgm:prSet loTypeId="urn:microsoft.com/office/officeart/2018/2/layout/IconVerticalSolidList" loCatId="icon" qsTypeId="urn:microsoft.com/office/officeart/2005/8/quickstyle/simple4" qsCatId="simple" csTypeId="urn:microsoft.com/office/officeart/2018/5/colors/Iconchunking_neutralicontext_accent0_3" csCatId="mainScheme" phldr="1"/>
      <dgm:spPr/>
      <dgm:t>
        <a:bodyPr/>
        <a:lstStyle/>
        <a:p>
          <a:endParaRPr lang="en-US"/>
        </a:p>
      </dgm:t>
    </dgm:pt>
    <dgm:pt modelId="{BB91C521-6DE8-47B2-B719-FA2130141AF0}">
      <dgm:prSet custT="1"/>
      <dgm:spPr/>
      <dgm:t>
        <a:bodyPr/>
        <a:lstStyle/>
        <a:p>
          <a:pPr>
            <a:lnSpc>
              <a:spcPct val="100000"/>
            </a:lnSpc>
          </a:pPr>
          <a:r>
            <a:rPr lang="en-US" sz="3600" dirty="0"/>
            <a:t>Suicide</a:t>
          </a:r>
        </a:p>
      </dgm:t>
    </dgm:pt>
    <dgm:pt modelId="{330DEDF7-0EC8-4B7D-B56B-F819259F249E}" type="parTrans" cxnId="{CC43BA17-04E3-4368-95D2-E38B30D7AEA3}">
      <dgm:prSet/>
      <dgm:spPr/>
      <dgm:t>
        <a:bodyPr/>
        <a:lstStyle/>
        <a:p>
          <a:endParaRPr lang="en-US"/>
        </a:p>
      </dgm:t>
    </dgm:pt>
    <dgm:pt modelId="{377F5BD6-16E7-409F-99C1-030999F844CF}" type="sibTrans" cxnId="{CC43BA17-04E3-4368-95D2-E38B30D7AEA3}">
      <dgm:prSet/>
      <dgm:spPr/>
      <dgm:t>
        <a:bodyPr/>
        <a:lstStyle/>
        <a:p>
          <a:endParaRPr lang="en-US"/>
        </a:p>
      </dgm:t>
    </dgm:pt>
    <dgm:pt modelId="{4332522A-83F1-45F6-ACB0-4B3881FE2FD0}">
      <dgm:prSet custT="1"/>
      <dgm:spPr/>
      <dgm:t>
        <a:bodyPr/>
        <a:lstStyle/>
        <a:p>
          <a:pPr>
            <a:lnSpc>
              <a:spcPct val="100000"/>
            </a:lnSpc>
          </a:pPr>
          <a:r>
            <a:rPr lang="en-US" sz="3600" dirty="0"/>
            <a:t>Family pain</a:t>
          </a:r>
        </a:p>
      </dgm:t>
    </dgm:pt>
    <dgm:pt modelId="{C83A970A-043E-47BE-BD19-967ADC693FD6}" type="parTrans" cxnId="{C0BEE998-CC69-4416-B2D4-7FD9C9CFCB6D}">
      <dgm:prSet/>
      <dgm:spPr/>
      <dgm:t>
        <a:bodyPr/>
        <a:lstStyle/>
        <a:p>
          <a:endParaRPr lang="en-US"/>
        </a:p>
      </dgm:t>
    </dgm:pt>
    <dgm:pt modelId="{D698C3C5-8D8C-4D13-9CEE-3C7602318963}" type="sibTrans" cxnId="{C0BEE998-CC69-4416-B2D4-7FD9C9CFCB6D}">
      <dgm:prSet/>
      <dgm:spPr/>
      <dgm:t>
        <a:bodyPr/>
        <a:lstStyle/>
        <a:p>
          <a:endParaRPr lang="en-US"/>
        </a:p>
      </dgm:t>
    </dgm:pt>
    <dgm:pt modelId="{1DA1380F-9CFC-4DF4-8344-8E71201EB1AE}">
      <dgm:prSet custT="1"/>
      <dgm:spPr/>
      <dgm:t>
        <a:bodyPr/>
        <a:lstStyle/>
        <a:p>
          <a:pPr>
            <a:lnSpc>
              <a:spcPct val="100000"/>
            </a:lnSpc>
          </a:pPr>
          <a:r>
            <a:rPr lang="en-US" sz="3600" dirty="0"/>
            <a:t>Psychiatric Boarding</a:t>
          </a:r>
        </a:p>
      </dgm:t>
    </dgm:pt>
    <dgm:pt modelId="{FA97DA91-336A-4B1A-AA6C-2CBED4FB21F1}" type="parTrans" cxnId="{B0B0A973-2A3E-4253-8035-A220E5DDEDC5}">
      <dgm:prSet/>
      <dgm:spPr/>
      <dgm:t>
        <a:bodyPr/>
        <a:lstStyle/>
        <a:p>
          <a:endParaRPr lang="en-US"/>
        </a:p>
      </dgm:t>
    </dgm:pt>
    <dgm:pt modelId="{76FB4C9D-6AF3-4261-94C3-673531483D84}" type="sibTrans" cxnId="{B0B0A973-2A3E-4253-8035-A220E5DDEDC5}">
      <dgm:prSet/>
      <dgm:spPr/>
      <dgm:t>
        <a:bodyPr/>
        <a:lstStyle/>
        <a:p>
          <a:endParaRPr lang="en-US"/>
        </a:p>
      </dgm:t>
    </dgm:pt>
    <dgm:pt modelId="{7B125166-FCCA-4046-9151-274A64B10524}">
      <dgm:prSet custT="1"/>
      <dgm:spPr/>
      <dgm:t>
        <a:bodyPr/>
        <a:lstStyle/>
        <a:p>
          <a:pPr>
            <a:lnSpc>
              <a:spcPct val="100000"/>
            </a:lnSpc>
          </a:pPr>
          <a:r>
            <a:rPr lang="en-US" sz="3600" dirty="0"/>
            <a:t>The wrong care in the wrong place</a:t>
          </a:r>
        </a:p>
      </dgm:t>
    </dgm:pt>
    <dgm:pt modelId="{18DBADEF-3F90-4FB2-B29F-AADBA394C2AB}" type="parTrans" cxnId="{DF63454D-212B-42B8-BC69-CD07A40F5C1F}">
      <dgm:prSet/>
      <dgm:spPr/>
      <dgm:t>
        <a:bodyPr/>
        <a:lstStyle/>
        <a:p>
          <a:endParaRPr lang="en-US"/>
        </a:p>
      </dgm:t>
    </dgm:pt>
    <dgm:pt modelId="{D2F09B1D-DD43-4D04-A6FB-93935D7889C3}" type="sibTrans" cxnId="{DF63454D-212B-42B8-BC69-CD07A40F5C1F}">
      <dgm:prSet/>
      <dgm:spPr/>
      <dgm:t>
        <a:bodyPr/>
        <a:lstStyle/>
        <a:p>
          <a:endParaRPr lang="en-US"/>
        </a:p>
      </dgm:t>
    </dgm:pt>
    <dgm:pt modelId="{6F26A76B-6A1E-4BAC-8AD3-BBAC0C721ED3}">
      <dgm:prSet custT="1"/>
      <dgm:spPr/>
      <dgm:t>
        <a:bodyPr/>
        <a:lstStyle/>
        <a:p>
          <a:pPr>
            <a:lnSpc>
              <a:spcPct val="100000"/>
            </a:lnSpc>
          </a:pPr>
          <a:r>
            <a:rPr lang="en-US" sz="3600" dirty="0"/>
            <a:t>Law enforcement working as “mobile crisis”</a:t>
          </a:r>
        </a:p>
      </dgm:t>
    </dgm:pt>
    <dgm:pt modelId="{0C1DD333-BCB7-4AD6-8339-3D0CB5E2AED7}" type="parTrans" cxnId="{58F3472E-11DB-4105-BD5A-8D6912699202}">
      <dgm:prSet/>
      <dgm:spPr/>
      <dgm:t>
        <a:bodyPr/>
        <a:lstStyle/>
        <a:p>
          <a:endParaRPr lang="en-US"/>
        </a:p>
      </dgm:t>
    </dgm:pt>
    <dgm:pt modelId="{48A61537-B3CD-4C28-9CD3-4A9B65AC3BDB}" type="sibTrans" cxnId="{58F3472E-11DB-4105-BD5A-8D6912699202}">
      <dgm:prSet/>
      <dgm:spPr/>
      <dgm:t>
        <a:bodyPr/>
        <a:lstStyle/>
        <a:p>
          <a:endParaRPr lang="en-US"/>
        </a:p>
      </dgm:t>
    </dgm:pt>
    <dgm:pt modelId="{324B13BB-C019-4651-8CD0-AEF0C6807B40}" type="pres">
      <dgm:prSet presAssocID="{0AF5A568-29DD-4B60-A8F0-B55DBBBFFA5F}" presName="root" presStyleCnt="0">
        <dgm:presLayoutVars>
          <dgm:dir/>
          <dgm:resizeHandles val="exact"/>
        </dgm:presLayoutVars>
      </dgm:prSet>
      <dgm:spPr/>
    </dgm:pt>
    <dgm:pt modelId="{726E15D3-CCCE-4BFB-8D43-BDB38F2C7E13}" type="pres">
      <dgm:prSet presAssocID="{BB91C521-6DE8-47B2-B719-FA2130141AF0}" presName="compNode" presStyleCnt="0"/>
      <dgm:spPr/>
    </dgm:pt>
    <dgm:pt modelId="{B8D37EF1-0745-4B39-A7A8-33119AD96B2A}" type="pres">
      <dgm:prSet presAssocID="{BB91C521-6DE8-47B2-B719-FA2130141AF0}" presName="bgRect" presStyleLbl="bgShp" presStyleIdx="0" presStyleCnt="5" custLinFactNeighborX="1996" custLinFactNeighborY="-2405"/>
      <dgm:spPr>
        <a:solidFill>
          <a:schemeClr val="tx1">
            <a:lumMod val="50000"/>
            <a:lumOff val="50000"/>
          </a:schemeClr>
        </a:solidFill>
      </dgm:spPr>
    </dgm:pt>
    <dgm:pt modelId="{63D2A247-011D-43C5-9D88-667E767C01FA}" type="pres">
      <dgm:prSet presAssocID="{BB91C521-6DE8-47B2-B719-FA2130141AF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rying Face with Solid Fill"/>
        </a:ext>
      </dgm:extLst>
    </dgm:pt>
    <dgm:pt modelId="{E2440B5F-117A-49A4-8E48-4E9BEB2895A1}" type="pres">
      <dgm:prSet presAssocID="{BB91C521-6DE8-47B2-B719-FA2130141AF0}" presName="spaceRect" presStyleCnt="0"/>
      <dgm:spPr/>
    </dgm:pt>
    <dgm:pt modelId="{49333E99-8177-4B18-86BB-BBE8D4C6BBCE}" type="pres">
      <dgm:prSet presAssocID="{BB91C521-6DE8-47B2-B719-FA2130141AF0}" presName="parTx" presStyleLbl="revTx" presStyleIdx="0" presStyleCnt="5">
        <dgm:presLayoutVars>
          <dgm:chMax val="0"/>
          <dgm:chPref val="0"/>
        </dgm:presLayoutVars>
      </dgm:prSet>
      <dgm:spPr/>
    </dgm:pt>
    <dgm:pt modelId="{68C62AF6-D703-454C-910B-044A9BCFC1D7}" type="pres">
      <dgm:prSet presAssocID="{377F5BD6-16E7-409F-99C1-030999F844CF}" presName="sibTrans" presStyleCnt="0"/>
      <dgm:spPr/>
    </dgm:pt>
    <dgm:pt modelId="{2756AB4D-17AD-4C5A-B3BB-A93D850091C8}" type="pres">
      <dgm:prSet presAssocID="{4332522A-83F1-45F6-ACB0-4B3881FE2FD0}" presName="compNode" presStyleCnt="0"/>
      <dgm:spPr/>
    </dgm:pt>
    <dgm:pt modelId="{3395037B-FD86-42F0-8953-A02993860BE4}" type="pres">
      <dgm:prSet presAssocID="{4332522A-83F1-45F6-ACB0-4B3881FE2FD0}" presName="bgRect" presStyleLbl="bgShp" presStyleIdx="1" presStyleCnt="5"/>
      <dgm:spPr>
        <a:solidFill>
          <a:schemeClr val="tx1">
            <a:lumMod val="50000"/>
            <a:lumOff val="50000"/>
          </a:schemeClr>
        </a:solidFill>
      </dgm:spPr>
    </dgm:pt>
    <dgm:pt modelId="{48277CD9-10FE-420D-B095-55A4E256B516}" type="pres">
      <dgm:prSet presAssocID="{4332522A-83F1-45F6-ACB0-4B3881FE2FD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a:ext>
      </dgm:extLst>
    </dgm:pt>
    <dgm:pt modelId="{B6AB74A8-EC4F-46D5-9D8A-D24E03C508FA}" type="pres">
      <dgm:prSet presAssocID="{4332522A-83F1-45F6-ACB0-4B3881FE2FD0}" presName="spaceRect" presStyleCnt="0"/>
      <dgm:spPr/>
    </dgm:pt>
    <dgm:pt modelId="{644AEE7B-C158-4AD2-9B24-B9E124200FAD}" type="pres">
      <dgm:prSet presAssocID="{4332522A-83F1-45F6-ACB0-4B3881FE2FD0}" presName="parTx" presStyleLbl="revTx" presStyleIdx="1" presStyleCnt="5">
        <dgm:presLayoutVars>
          <dgm:chMax val="0"/>
          <dgm:chPref val="0"/>
        </dgm:presLayoutVars>
      </dgm:prSet>
      <dgm:spPr/>
    </dgm:pt>
    <dgm:pt modelId="{99FBA23E-4C4F-4FCA-853C-732128F80571}" type="pres">
      <dgm:prSet presAssocID="{D698C3C5-8D8C-4D13-9CEE-3C7602318963}" presName="sibTrans" presStyleCnt="0"/>
      <dgm:spPr/>
    </dgm:pt>
    <dgm:pt modelId="{A4C8468A-515A-4F9D-A442-3FE07974E941}" type="pres">
      <dgm:prSet presAssocID="{1DA1380F-9CFC-4DF4-8344-8E71201EB1AE}" presName="compNode" presStyleCnt="0"/>
      <dgm:spPr/>
    </dgm:pt>
    <dgm:pt modelId="{FE3DFEE3-8526-42B7-AC80-A51D2D94032C}" type="pres">
      <dgm:prSet presAssocID="{1DA1380F-9CFC-4DF4-8344-8E71201EB1AE}" presName="bgRect" presStyleLbl="bgShp" presStyleIdx="2" presStyleCnt="5" custLinFactNeighborX="130" custLinFactNeighborY="-2573"/>
      <dgm:spPr>
        <a:solidFill>
          <a:schemeClr val="tx1">
            <a:lumMod val="50000"/>
            <a:lumOff val="50000"/>
          </a:schemeClr>
        </a:solidFill>
      </dgm:spPr>
    </dgm:pt>
    <dgm:pt modelId="{7A29B31B-141B-4B97-935C-7536EA12921D}" type="pres">
      <dgm:prSet presAssocID="{1DA1380F-9CFC-4DF4-8344-8E71201EB1A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29AE1E32-E592-414B-8374-B0A52A37B281}" type="pres">
      <dgm:prSet presAssocID="{1DA1380F-9CFC-4DF4-8344-8E71201EB1AE}" presName="spaceRect" presStyleCnt="0"/>
      <dgm:spPr/>
    </dgm:pt>
    <dgm:pt modelId="{18C0E595-A2CD-4314-A42F-B3182C9D0225}" type="pres">
      <dgm:prSet presAssocID="{1DA1380F-9CFC-4DF4-8344-8E71201EB1AE}" presName="parTx" presStyleLbl="revTx" presStyleIdx="2" presStyleCnt="5">
        <dgm:presLayoutVars>
          <dgm:chMax val="0"/>
          <dgm:chPref val="0"/>
        </dgm:presLayoutVars>
      </dgm:prSet>
      <dgm:spPr/>
    </dgm:pt>
    <dgm:pt modelId="{C16D5DBC-AB91-4F58-BD57-D23B7C41EAED}" type="pres">
      <dgm:prSet presAssocID="{76FB4C9D-6AF3-4261-94C3-673531483D84}" presName="sibTrans" presStyleCnt="0"/>
      <dgm:spPr/>
    </dgm:pt>
    <dgm:pt modelId="{869D6220-C405-47C3-B701-80CDB8826932}" type="pres">
      <dgm:prSet presAssocID="{7B125166-FCCA-4046-9151-274A64B10524}" presName="compNode" presStyleCnt="0"/>
      <dgm:spPr/>
    </dgm:pt>
    <dgm:pt modelId="{212B174E-5DFA-439C-90A8-14C522C69D9A}" type="pres">
      <dgm:prSet presAssocID="{7B125166-FCCA-4046-9151-274A64B10524}" presName="bgRect" presStyleLbl="bgShp" presStyleIdx="3" presStyleCnt="5"/>
      <dgm:spPr>
        <a:solidFill>
          <a:schemeClr val="tx1">
            <a:lumMod val="50000"/>
            <a:lumOff val="50000"/>
          </a:schemeClr>
        </a:solidFill>
      </dgm:spPr>
    </dgm:pt>
    <dgm:pt modelId="{5AA5EDFA-F24F-4408-9EE4-0774B1F7F708}" type="pres">
      <dgm:prSet presAssocID="{7B125166-FCCA-4046-9151-274A64B1052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ose"/>
        </a:ext>
      </dgm:extLst>
    </dgm:pt>
    <dgm:pt modelId="{006A16AE-9DFD-4C2C-AAB0-8EAF4AB738A0}" type="pres">
      <dgm:prSet presAssocID="{7B125166-FCCA-4046-9151-274A64B10524}" presName="spaceRect" presStyleCnt="0"/>
      <dgm:spPr/>
    </dgm:pt>
    <dgm:pt modelId="{54B83965-5F08-4FB2-94BD-192163B3E13A}" type="pres">
      <dgm:prSet presAssocID="{7B125166-FCCA-4046-9151-274A64B10524}" presName="parTx" presStyleLbl="revTx" presStyleIdx="3" presStyleCnt="5">
        <dgm:presLayoutVars>
          <dgm:chMax val="0"/>
          <dgm:chPref val="0"/>
        </dgm:presLayoutVars>
      </dgm:prSet>
      <dgm:spPr/>
    </dgm:pt>
    <dgm:pt modelId="{31573417-89E8-4D91-9F43-0EFFF06B5AFA}" type="pres">
      <dgm:prSet presAssocID="{D2F09B1D-DD43-4D04-A6FB-93935D7889C3}" presName="sibTrans" presStyleCnt="0"/>
      <dgm:spPr/>
    </dgm:pt>
    <dgm:pt modelId="{C504CE28-5281-4DA3-BD70-B3449C72E61F}" type="pres">
      <dgm:prSet presAssocID="{6F26A76B-6A1E-4BAC-8AD3-BBAC0C721ED3}" presName="compNode" presStyleCnt="0"/>
      <dgm:spPr/>
    </dgm:pt>
    <dgm:pt modelId="{7D38A476-5C68-4036-9E53-88E113951596}" type="pres">
      <dgm:prSet presAssocID="{6F26A76B-6A1E-4BAC-8AD3-BBAC0C721ED3}" presName="bgRect" presStyleLbl="bgShp" presStyleIdx="4" presStyleCnt="5"/>
      <dgm:spPr>
        <a:solidFill>
          <a:schemeClr val="tx1">
            <a:lumMod val="50000"/>
            <a:lumOff val="50000"/>
          </a:schemeClr>
        </a:solidFill>
      </dgm:spPr>
    </dgm:pt>
    <dgm:pt modelId="{5CB3F5CC-3842-4ECA-B66C-4F6F0199C74B}" type="pres">
      <dgm:prSet presAssocID="{6F26A76B-6A1E-4BAC-8AD3-BBAC0C721ED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iren"/>
        </a:ext>
      </dgm:extLst>
    </dgm:pt>
    <dgm:pt modelId="{3D50B8E9-D677-4E20-9D25-C5F666CDD849}" type="pres">
      <dgm:prSet presAssocID="{6F26A76B-6A1E-4BAC-8AD3-BBAC0C721ED3}" presName="spaceRect" presStyleCnt="0"/>
      <dgm:spPr/>
    </dgm:pt>
    <dgm:pt modelId="{F89883F3-5365-4AF2-8240-6F8E302FE14B}" type="pres">
      <dgm:prSet presAssocID="{6F26A76B-6A1E-4BAC-8AD3-BBAC0C721ED3}" presName="parTx" presStyleLbl="revTx" presStyleIdx="4" presStyleCnt="5">
        <dgm:presLayoutVars>
          <dgm:chMax val="0"/>
          <dgm:chPref val="0"/>
        </dgm:presLayoutVars>
      </dgm:prSet>
      <dgm:spPr/>
    </dgm:pt>
  </dgm:ptLst>
  <dgm:cxnLst>
    <dgm:cxn modelId="{D5A1E615-9F4C-45A4-8A6E-FE419F5E4C3C}" type="presOf" srcId="{0AF5A568-29DD-4B60-A8F0-B55DBBBFFA5F}" destId="{324B13BB-C019-4651-8CD0-AEF0C6807B40}" srcOrd="0" destOrd="0" presId="urn:microsoft.com/office/officeart/2018/2/layout/IconVerticalSolidList"/>
    <dgm:cxn modelId="{CC43BA17-04E3-4368-95D2-E38B30D7AEA3}" srcId="{0AF5A568-29DD-4B60-A8F0-B55DBBBFFA5F}" destId="{BB91C521-6DE8-47B2-B719-FA2130141AF0}" srcOrd="0" destOrd="0" parTransId="{330DEDF7-0EC8-4B7D-B56B-F819259F249E}" sibTransId="{377F5BD6-16E7-409F-99C1-030999F844CF}"/>
    <dgm:cxn modelId="{C5910B28-EF06-4696-9336-8222EB8D0808}" type="presOf" srcId="{7B125166-FCCA-4046-9151-274A64B10524}" destId="{54B83965-5F08-4FB2-94BD-192163B3E13A}" srcOrd="0" destOrd="0" presId="urn:microsoft.com/office/officeart/2018/2/layout/IconVerticalSolidList"/>
    <dgm:cxn modelId="{58F3472E-11DB-4105-BD5A-8D6912699202}" srcId="{0AF5A568-29DD-4B60-A8F0-B55DBBBFFA5F}" destId="{6F26A76B-6A1E-4BAC-8AD3-BBAC0C721ED3}" srcOrd="4" destOrd="0" parTransId="{0C1DD333-BCB7-4AD6-8339-3D0CB5E2AED7}" sibTransId="{48A61537-B3CD-4C28-9CD3-4A9B65AC3BDB}"/>
    <dgm:cxn modelId="{6AF86E5C-B713-460B-AAAE-177A9A6B7BF0}" type="presOf" srcId="{BB91C521-6DE8-47B2-B719-FA2130141AF0}" destId="{49333E99-8177-4B18-86BB-BBE8D4C6BBCE}" srcOrd="0" destOrd="0" presId="urn:microsoft.com/office/officeart/2018/2/layout/IconVerticalSolidList"/>
    <dgm:cxn modelId="{1DBD4A47-8CA2-469B-AC1C-90F2CC145081}" type="presOf" srcId="{1DA1380F-9CFC-4DF4-8344-8E71201EB1AE}" destId="{18C0E595-A2CD-4314-A42F-B3182C9D0225}" srcOrd="0" destOrd="0" presId="urn:microsoft.com/office/officeart/2018/2/layout/IconVerticalSolidList"/>
    <dgm:cxn modelId="{DF63454D-212B-42B8-BC69-CD07A40F5C1F}" srcId="{0AF5A568-29DD-4B60-A8F0-B55DBBBFFA5F}" destId="{7B125166-FCCA-4046-9151-274A64B10524}" srcOrd="3" destOrd="0" parTransId="{18DBADEF-3F90-4FB2-B29F-AADBA394C2AB}" sibTransId="{D2F09B1D-DD43-4D04-A6FB-93935D7889C3}"/>
    <dgm:cxn modelId="{B0B0A973-2A3E-4253-8035-A220E5DDEDC5}" srcId="{0AF5A568-29DD-4B60-A8F0-B55DBBBFFA5F}" destId="{1DA1380F-9CFC-4DF4-8344-8E71201EB1AE}" srcOrd="2" destOrd="0" parTransId="{FA97DA91-336A-4B1A-AA6C-2CBED4FB21F1}" sibTransId="{76FB4C9D-6AF3-4261-94C3-673531483D84}"/>
    <dgm:cxn modelId="{C0BEE998-CC69-4416-B2D4-7FD9C9CFCB6D}" srcId="{0AF5A568-29DD-4B60-A8F0-B55DBBBFFA5F}" destId="{4332522A-83F1-45F6-ACB0-4B3881FE2FD0}" srcOrd="1" destOrd="0" parTransId="{C83A970A-043E-47BE-BD19-967ADC693FD6}" sibTransId="{D698C3C5-8D8C-4D13-9CEE-3C7602318963}"/>
    <dgm:cxn modelId="{5C05E2A4-B343-42EB-B4F1-C63913F2CE2E}" type="presOf" srcId="{6F26A76B-6A1E-4BAC-8AD3-BBAC0C721ED3}" destId="{F89883F3-5365-4AF2-8240-6F8E302FE14B}" srcOrd="0" destOrd="0" presId="urn:microsoft.com/office/officeart/2018/2/layout/IconVerticalSolidList"/>
    <dgm:cxn modelId="{62BB79E8-45F3-48BD-B20A-CA4BB6A92465}" type="presOf" srcId="{4332522A-83F1-45F6-ACB0-4B3881FE2FD0}" destId="{644AEE7B-C158-4AD2-9B24-B9E124200FAD}" srcOrd="0" destOrd="0" presId="urn:microsoft.com/office/officeart/2018/2/layout/IconVerticalSolidList"/>
    <dgm:cxn modelId="{B4504981-4CD9-4D1F-BF88-AB1DE43E8E3B}" type="presParOf" srcId="{324B13BB-C019-4651-8CD0-AEF0C6807B40}" destId="{726E15D3-CCCE-4BFB-8D43-BDB38F2C7E13}" srcOrd="0" destOrd="0" presId="urn:microsoft.com/office/officeart/2018/2/layout/IconVerticalSolidList"/>
    <dgm:cxn modelId="{4174D2DA-45EB-4B82-9793-BB971F015E50}" type="presParOf" srcId="{726E15D3-CCCE-4BFB-8D43-BDB38F2C7E13}" destId="{B8D37EF1-0745-4B39-A7A8-33119AD96B2A}" srcOrd="0" destOrd="0" presId="urn:microsoft.com/office/officeart/2018/2/layout/IconVerticalSolidList"/>
    <dgm:cxn modelId="{C01009B9-BCB0-414E-AC9E-8F906A25CF0D}" type="presParOf" srcId="{726E15D3-CCCE-4BFB-8D43-BDB38F2C7E13}" destId="{63D2A247-011D-43C5-9D88-667E767C01FA}" srcOrd="1" destOrd="0" presId="urn:microsoft.com/office/officeart/2018/2/layout/IconVerticalSolidList"/>
    <dgm:cxn modelId="{2154AE51-A758-4DB3-AF9A-C044EB402E74}" type="presParOf" srcId="{726E15D3-CCCE-4BFB-8D43-BDB38F2C7E13}" destId="{E2440B5F-117A-49A4-8E48-4E9BEB2895A1}" srcOrd="2" destOrd="0" presId="urn:microsoft.com/office/officeart/2018/2/layout/IconVerticalSolidList"/>
    <dgm:cxn modelId="{902C2F23-F2FE-4A95-98F9-9DC64FBB1513}" type="presParOf" srcId="{726E15D3-CCCE-4BFB-8D43-BDB38F2C7E13}" destId="{49333E99-8177-4B18-86BB-BBE8D4C6BBCE}" srcOrd="3" destOrd="0" presId="urn:microsoft.com/office/officeart/2018/2/layout/IconVerticalSolidList"/>
    <dgm:cxn modelId="{A25BCC7A-34FE-472D-A6CE-5FCBFD082D78}" type="presParOf" srcId="{324B13BB-C019-4651-8CD0-AEF0C6807B40}" destId="{68C62AF6-D703-454C-910B-044A9BCFC1D7}" srcOrd="1" destOrd="0" presId="urn:microsoft.com/office/officeart/2018/2/layout/IconVerticalSolidList"/>
    <dgm:cxn modelId="{83E3036E-C16F-4CB3-A3AD-7300FC85885F}" type="presParOf" srcId="{324B13BB-C019-4651-8CD0-AEF0C6807B40}" destId="{2756AB4D-17AD-4C5A-B3BB-A93D850091C8}" srcOrd="2" destOrd="0" presId="urn:microsoft.com/office/officeart/2018/2/layout/IconVerticalSolidList"/>
    <dgm:cxn modelId="{7416274C-2864-4F27-BF99-36E2C926D56E}" type="presParOf" srcId="{2756AB4D-17AD-4C5A-B3BB-A93D850091C8}" destId="{3395037B-FD86-42F0-8953-A02993860BE4}" srcOrd="0" destOrd="0" presId="urn:microsoft.com/office/officeart/2018/2/layout/IconVerticalSolidList"/>
    <dgm:cxn modelId="{1CB3CBD6-05F2-469B-A887-89507AF74DCB}" type="presParOf" srcId="{2756AB4D-17AD-4C5A-B3BB-A93D850091C8}" destId="{48277CD9-10FE-420D-B095-55A4E256B516}" srcOrd="1" destOrd="0" presId="urn:microsoft.com/office/officeart/2018/2/layout/IconVerticalSolidList"/>
    <dgm:cxn modelId="{50EC3B3B-FC3F-4102-8C1B-D4CA4FFB5874}" type="presParOf" srcId="{2756AB4D-17AD-4C5A-B3BB-A93D850091C8}" destId="{B6AB74A8-EC4F-46D5-9D8A-D24E03C508FA}" srcOrd="2" destOrd="0" presId="urn:microsoft.com/office/officeart/2018/2/layout/IconVerticalSolidList"/>
    <dgm:cxn modelId="{AAD8D57E-3341-42C5-9345-58D82365331D}" type="presParOf" srcId="{2756AB4D-17AD-4C5A-B3BB-A93D850091C8}" destId="{644AEE7B-C158-4AD2-9B24-B9E124200FAD}" srcOrd="3" destOrd="0" presId="urn:microsoft.com/office/officeart/2018/2/layout/IconVerticalSolidList"/>
    <dgm:cxn modelId="{7D2ECE52-4EBE-434A-BD39-68F8F0C956E8}" type="presParOf" srcId="{324B13BB-C019-4651-8CD0-AEF0C6807B40}" destId="{99FBA23E-4C4F-4FCA-853C-732128F80571}" srcOrd="3" destOrd="0" presId="urn:microsoft.com/office/officeart/2018/2/layout/IconVerticalSolidList"/>
    <dgm:cxn modelId="{830D272F-119F-4899-B249-FE3E1D08BF40}" type="presParOf" srcId="{324B13BB-C019-4651-8CD0-AEF0C6807B40}" destId="{A4C8468A-515A-4F9D-A442-3FE07974E941}" srcOrd="4" destOrd="0" presId="urn:microsoft.com/office/officeart/2018/2/layout/IconVerticalSolidList"/>
    <dgm:cxn modelId="{B9BB8799-5B83-4693-8576-991D7201AA45}" type="presParOf" srcId="{A4C8468A-515A-4F9D-A442-3FE07974E941}" destId="{FE3DFEE3-8526-42B7-AC80-A51D2D94032C}" srcOrd="0" destOrd="0" presId="urn:microsoft.com/office/officeart/2018/2/layout/IconVerticalSolidList"/>
    <dgm:cxn modelId="{A35A26A8-12CC-4723-8B89-09094AA29DA0}" type="presParOf" srcId="{A4C8468A-515A-4F9D-A442-3FE07974E941}" destId="{7A29B31B-141B-4B97-935C-7536EA12921D}" srcOrd="1" destOrd="0" presId="urn:microsoft.com/office/officeart/2018/2/layout/IconVerticalSolidList"/>
    <dgm:cxn modelId="{6A21F8EC-4AFE-4339-91B5-2E0EC7CC3552}" type="presParOf" srcId="{A4C8468A-515A-4F9D-A442-3FE07974E941}" destId="{29AE1E32-E592-414B-8374-B0A52A37B281}" srcOrd="2" destOrd="0" presId="urn:microsoft.com/office/officeart/2018/2/layout/IconVerticalSolidList"/>
    <dgm:cxn modelId="{2441EE9E-E2E8-4E6F-98BC-71CFE84446A8}" type="presParOf" srcId="{A4C8468A-515A-4F9D-A442-3FE07974E941}" destId="{18C0E595-A2CD-4314-A42F-B3182C9D0225}" srcOrd="3" destOrd="0" presId="urn:microsoft.com/office/officeart/2018/2/layout/IconVerticalSolidList"/>
    <dgm:cxn modelId="{0B461C20-72C4-4DFB-9CD7-4177C75DA0B3}" type="presParOf" srcId="{324B13BB-C019-4651-8CD0-AEF0C6807B40}" destId="{C16D5DBC-AB91-4F58-BD57-D23B7C41EAED}" srcOrd="5" destOrd="0" presId="urn:microsoft.com/office/officeart/2018/2/layout/IconVerticalSolidList"/>
    <dgm:cxn modelId="{3E306500-B9DC-45B9-A34C-9546AFAADFBA}" type="presParOf" srcId="{324B13BB-C019-4651-8CD0-AEF0C6807B40}" destId="{869D6220-C405-47C3-B701-80CDB8826932}" srcOrd="6" destOrd="0" presId="urn:microsoft.com/office/officeart/2018/2/layout/IconVerticalSolidList"/>
    <dgm:cxn modelId="{B4B96F2B-75CE-4855-AE0F-A1CE30A6AE8C}" type="presParOf" srcId="{869D6220-C405-47C3-B701-80CDB8826932}" destId="{212B174E-5DFA-439C-90A8-14C522C69D9A}" srcOrd="0" destOrd="0" presId="urn:microsoft.com/office/officeart/2018/2/layout/IconVerticalSolidList"/>
    <dgm:cxn modelId="{A590D1FD-3450-4E8F-A1E8-E2CCA379AD65}" type="presParOf" srcId="{869D6220-C405-47C3-B701-80CDB8826932}" destId="{5AA5EDFA-F24F-4408-9EE4-0774B1F7F708}" srcOrd="1" destOrd="0" presId="urn:microsoft.com/office/officeart/2018/2/layout/IconVerticalSolidList"/>
    <dgm:cxn modelId="{6ED40A68-6A23-4E6B-AA5E-760936F8C1F3}" type="presParOf" srcId="{869D6220-C405-47C3-B701-80CDB8826932}" destId="{006A16AE-9DFD-4C2C-AAB0-8EAF4AB738A0}" srcOrd="2" destOrd="0" presId="urn:microsoft.com/office/officeart/2018/2/layout/IconVerticalSolidList"/>
    <dgm:cxn modelId="{ACBC8E52-4455-4179-9EA4-5CE5E5E251D5}" type="presParOf" srcId="{869D6220-C405-47C3-B701-80CDB8826932}" destId="{54B83965-5F08-4FB2-94BD-192163B3E13A}" srcOrd="3" destOrd="0" presId="urn:microsoft.com/office/officeart/2018/2/layout/IconVerticalSolidList"/>
    <dgm:cxn modelId="{2B01328C-818D-428D-81B1-462B9EE85B25}" type="presParOf" srcId="{324B13BB-C019-4651-8CD0-AEF0C6807B40}" destId="{31573417-89E8-4D91-9F43-0EFFF06B5AFA}" srcOrd="7" destOrd="0" presId="urn:microsoft.com/office/officeart/2018/2/layout/IconVerticalSolidList"/>
    <dgm:cxn modelId="{7B405AB0-6D0E-4F1C-BDAF-A98FBB3DCBED}" type="presParOf" srcId="{324B13BB-C019-4651-8CD0-AEF0C6807B40}" destId="{C504CE28-5281-4DA3-BD70-B3449C72E61F}" srcOrd="8" destOrd="0" presId="urn:microsoft.com/office/officeart/2018/2/layout/IconVerticalSolidList"/>
    <dgm:cxn modelId="{C923D7CC-5877-4A4D-8946-E05DA3B69DDB}" type="presParOf" srcId="{C504CE28-5281-4DA3-BD70-B3449C72E61F}" destId="{7D38A476-5C68-4036-9E53-88E113951596}" srcOrd="0" destOrd="0" presId="urn:microsoft.com/office/officeart/2018/2/layout/IconVerticalSolidList"/>
    <dgm:cxn modelId="{CA684587-8117-4613-83F7-C92D057F3FA9}" type="presParOf" srcId="{C504CE28-5281-4DA3-BD70-B3449C72E61F}" destId="{5CB3F5CC-3842-4ECA-B66C-4F6F0199C74B}" srcOrd="1" destOrd="0" presId="urn:microsoft.com/office/officeart/2018/2/layout/IconVerticalSolidList"/>
    <dgm:cxn modelId="{5C70882B-E453-4EFB-862A-87D4BB3134A6}" type="presParOf" srcId="{C504CE28-5281-4DA3-BD70-B3449C72E61F}" destId="{3D50B8E9-D677-4E20-9D25-C5F666CDD849}" srcOrd="2" destOrd="0" presId="urn:microsoft.com/office/officeart/2018/2/layout/IconVerticalSolidList"/>
    <dgm:cxn modelId="{4719070C-0565-44AC-B9C7-BEFA7910C8CB}" type="presParOf" srcId="{C504CE28-5281-4DA3-BD70-B3449C72E61F}" destId="{F89883F3-5365-4AF2-8240-6F8E302FE14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37EF1-0745-4B39-A7A8-33119AD96B2A}">
      <dsp:nvSpPr>
        <dsp:cNvPr id="0" name=""/>
        <dsp:cNvSpPr/>
      </dsp:nvSpPr>
      <dsp:spPr>
        <a:xfrm>
          <a:off x="0" y="0"/>
          <a:ext cx="10447112" cy="806498"/>
        </a:xfrm>
        <a:prstGeom prst="roundRect">
          <a:avLst>
            <a:gd name="adj" fmla="val 10000"/>
          </a:avLst>
        </a:prstGeom>
        <a:solidFill>
          <a:schemeClr val="tx1">
            <a:lumMod val="50000"/>
            <a:lumOff val="50000"/>
          </a:schemeClr>
        </a:solidFill>
        <a:ln>
          <a:noFill/>
        </a:ln>
        <a:effectLst/>
      </dsp:spPr>
      <dsp:style>
        <a:lnRef idx="0">
          <a:scrgbClr r="0" g="0" b="0"/>
        </a:lnRef>
        <a:fillRef idx="1">
          <a:scrgbClr r="0" g="0" b="0"/>
        </a:fillRef>
        <a:effectRef idx="2">
          <a:scrgbClr r="0" g="0" b="0"/>
        </a:effectRef>
        <a:fontRef idx="minor"/>
      </dsp:style>
    </dsp:sp>
    <dsp:sp modelId="{63D2A247-011D-43C5-9D88-667E767C01FA}">
      <dsp:nvSpPr>
        <dsp:cNvPr id="0" name=""/>
        <dsp:cNvSpPr/>
      </dsp:nvSpPr>
      <dsp:spPr>
        <a:xfrm>
          <a:off x="243965" y="185248"/>
          <a:ext cx="443574" cy="4435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9333E99-8177-4B18-86BB-BBE8D4C6BBCE}">
      <dsp:nvSpPr>
        <dsp:cNvPr id="0" name=""/>
        <dsp:cNvSpPr/>
      </dsp:nvSpPr>
      <dsp:spPr>
        <a:xfrm>
          <a:off x="931505" y="3786"/>
          <a:ext cx="9515606" cy="806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54" tIns="85354" rIns="85354" bIns="85354" numCol="1" spcCol="1270" anchor="ctr" anchorCtr="0">
          <a:noAutofit/>
        </a:bodyPr>
        <a:lstStyle/>
        <a:p>
          <a:pPr marL="0" lvl="0" indent="0" algn="l" defTabSz="1600200">
            <a:lnSpc>
              <a:spcPct val="100000"/>
            </a:lnSpc>
            <a:spcBef>
              <a:spcPct val="0"/>
            </a:spcBef>
            <a:spcAft>
              <a:spcPct val="35000"/>
            </a:spcAft>
            <a:buNone/>
          </a:pPr>
          <a:r>
            <a:rPr lang="en-US" sz="3600" kern="1200" dirty="0"/>
            <a:t>Suicide</a:t>
          </a:r>
        </a:p>
      </dsp:txBody>
      <dsp:txXfrm>
        <a:off x="931505" y="3786"/>
        <a:ext cx="9515606" cy="806498"/>
      </dsp:txXfrm>
    </dsp:sp>
    <dsp:sp modelId="{3395037B-FD86-42F0-8953-A02993860BE4}">
      <dsp:nvSpPr>
        <dsp:cNvPr id="0" name=""/>
        <dsp:cNvSpPr/>
      </dsp:nvSpPr>
      <dsp:spPr>
        <a:xfrm>
          <a:off x="0" y="1011909"/>
          <a:ext cx="10447112" cy="806498"/>
        </a:xfrm>
        <a:prstGeom prst="roundRect">
          <a:avLst>
            <a:gd name="adj" fmla="val 10000"/>
          </a:avLst>
        </a:prstGeom>
        <a:solidFill>
          <a:schemeClr val="tx1">
            <a:lumMod val="50000"/>
            <a:lumOff val="50000"/>
          </a:schemeClr>
        </a:solidFill>
        <a:ln>
          <a:noFill/>
        </a:ln>
        <a:effectLst/>
      </dsp:spPr>
      <dsp:style>
        <a:lnRef idx="0">
          <a:scrgbClr r="0" g="0" b="0"/>
        </a:lnRef>
        <a:fillRef idx="1">
          <a:scrgbClr r="0" g="0" b="0"/>
        </a:fillRef>
        <a:effectRef idx="2">
          <a:scrgbClr r="0" g="0" b="0"/>
        </a:effectRef>
        <a:fontRef idx="minor"/>
      </dsp:style>
    </dsp:sp>
    <dsp:sp modelId="{48277CD9-10FE-420D-B095-55A4E256B516}">
      <dsp:nvSpPr>
        <dsp:cNvPr id="0" name=""/>
        <dsp:cNvSpPr/>
      </dsp:nvSpPr>
      <dsp:spPr>
        <a:xfrm>
          <a:off x="243965" y="1193371"/>
          <a:ext cx="443574" cy="4435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44AEE7B-C158-4AD2-9B24-B9E124200FAD}">
      <dsp:nvSpPr>
        <dsp:cNvPr id="0" name=""/>
        <dsp:cNvSpPr/>
      </dsp:nvSpPr>
      <dsp:spPr>
        <a:xfrm>
          <a:off x="931505" y="1011909"/>
          <a:ext cx="9515606" cy="806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54" tIns="85354" rIns="85354" bIns="85354" numCol="1" spcCol="1270" anchor="ctr" anchorCtr="0">
          <a:noAutofit/>
        </a:bodyPr>
        <a:lstStyle/>
        <a:p>
          <a:pPr marL="0" lvl="0" indent="0" algn="l" defTabSz="1600200">
            <a:lnSpc>
              <a:spcPct val="100000"/>
            </a:lnSpc>
            <a:spcBef>
              <a:spcPct val="0"/>
            </a:spcBef>
            <a:spcAft>
              <a:spcPct val="35000"/>
            </a:spcAft>
            <a:buNone/>
          </a:pPr>
          <a:r>
            <a:rPr lang="en-US" sz="3600" kern="1200" dirty="0"/>
            <a:t>Family pain</a:t>
          </a:r>
        </a:p>
      </dsp:txBody>
      <dsp:txXfrm>
        <a:off x="931505" y="1011909"/>
        <a:ext cx="9515606" cy="806498"/>
      </dsp:txXfrm>
    </dsp:sp>
    <dsp:sp modelId="{FE3DFEE3-8526-42B7-AC80-A51D2D94032C}">
      <dsp:nvSpPr>
        <dsp:cNvPr id="0" name=""/>
        <dsp:cNvSpPr/>
      </dsp:nvSpPr>
      <dsp:spPr>
        <a:xfrm>
          <a:off x="0" y="1999280"/>
          <a:ext cx="10447112" cy="806498"/>
        </a:xfrm>
        <a:prstGeom prst="roundRect">
          <a:avLst>
            <a:gd name="adj" fmla="val 10000"/>
          </a:avLst>
        </a:prstGeom>
        <a:solidFill>
          <a:schemeClr val="tx1">
            <a:lumMod val="50000"/>
            <a:lumOff val="50000"/>
          </a:schemeClr>
        </a:solidFill>
        <a:ln>
          <a:noFill/>
        </a:ln>
        <a:effectLst/>
      </dsp:spPr>
      <dsp:style>
        <a:lnRef idx="0">
          <a:scrgbClr r="0" g="0" b="0"/>
        </a:lnRef>
        <a:fillRef idx="1">
          <a:scrgbClr r="0" g="0" b="0"/>
        </a:fillRef>
        <a:effectRef idx="2">
          <a:scrgbClr r="0" g="0" b="0"/>
        </a:effectRef>
        <a:fontRef idx="minor"/>
      </dsp:style>
    </dsp:sp>
    <dsp:sp modelId="{7A29B31B-141B-4B97-935C-7536EA12921D}">
      <dsp:nvSpPr>
        <dsp:cNvPr id="0" name=""/>
        <dsp:cNvSpPr/>
      </dsp:nvSpPr>
      <dsp:spPr>
        <a:xfrm>
          <a:off x="243965" y="2201493"/>
          <a:ext cx="443574" cy="4435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8C0E595-A2CD-4314-A42F-B3182C9D0225}">
      <dsp:nvSpPr>
        <dsp:cNvPr id="0" name=""/>
        <dsp:cNvSpPr/>
      </dsp:nvSpPr>
      <dsp:spPr>
        <a:xfrm>
          <a:off x="931505" y="2020031"/>
          <a:ext cx="9515606" cy="806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54" tIns="85354" rIns="85354" bIns="85354" numCol="1" spcCol="1270" anchor="ctr" anchorCtr="0">
          <a:noAutofit/>
        </a:bodyPr>
        <a:lstStyle/>
        <a:p>
          <a:pPr marL="0" lvl="0" indent="0" algn="l" defTabSz="1600200">
            <a:lnSpc>
              <a:spcPct val="100000"/>
            </a:lnSpc>
            <a:spcBef>
              <a:spcPct val="0"/>
            </a:spcBef>
            <a:spcAft>
              <a:spcPct val="35000"/>
            </a:spcAft>
            <a:buNone/>
          </a:pPr>
          <a:r>
            <a:rPr lang="en-US" sz="3600" kern="1200" dirty="0"/>
            <a:t>Psychiatric Boarding</a:t>
          </a:r>
        </a:p>
      </dsp:txBody>
      <dsp:txXfrm>
        <a:off x="931505" y="2020031"/>
        <a:ext cx="9515606" cy="806498"/>
      </dsp:txXfrm>
    </dsp:sp>
    <dsp:sp modelId="{212B174E-5DFA-439C-90A8-14C522C69D9A}">
      <dsp:nvSpPr>
        <dsp:cNvPr id="0" name=""/>
        <dsp:cNvSpPr/>
      </dsp:nvSpPr>
      <dsp:spPr>
        <a:xfrm>
          <a:off x="0" y="3028154"/>
          <a:ext cx="10447112" cy="806498"/>
        </a:xfrm>
        <a:prstGeom prst="roundRect">
          <a:avLst>
            <a:gd name="adj" fmla="val 10000"/>
          </a:avLst>
        </a:prstGeom>
        <a:solidFill>
          <a:schemeClr val="tx1">
            <a:lumMod val="50000"/>
            <a:lumOff val="50000"/>
          </a:schemeClr>
        </a:solidFill>
        <a:ln>
          <a:noFill/>
        </a:ln>
        <a:effectLst/>
      </dsp:spPr>
      <dsp:style>
        <a:lnRef idx="0">
          <a:scrgbClr r="0" g="0" b="0"/>
        </a:lnRef>
        <a:fillRef idx="1">
          <a:scrgbClr r="0" g="0" b="0"/>
        </a:fillRef>
        <a:effectRef idx="2">
          <a:scrgbClr r="0" g="0" b="0"/>
        </a:effectRef>
        <a:fontRef idx="minor"/>
      </dsp:style>
    </dsp:sp>
    <dsp:sp modelId="{5AA5EDFA-F24F-4408-9EE4-0774B1F7F708}">
      <dsp:nvSpPr>
        <dsp:cNvPr id="0" name=""/>
        <dsp:cNvSpPr/>
      </dsp:nvSpPr>
      <dsp:spPr>
        <a:xfrm>
          <a:off x="243965" y="3209616"/>
          <a:ext cx="443574" cy="44357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4B83965-5F08-4FB2-94BD-192163B3E13A}">
      <dsp:nvSpPr>
        <dsp:cNvPr id="0" name=""/>
        <dsp:cNvSpPr/>
      </dsp:nvSpPr>
      <dsp:spPr>
        <a:xfrm>
          <a:off x="931505" y="3028154"/>
          <a:ext cx="9515606" cy="806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54" tIns="85354" rIns="85354" bIns="85354" numCol="1" spcCol="1270" anchor="ctr" anchorCtr="0">
          <a:noAutofit/>
        </a:bodyPr>
        <a:lstStyle/>
        <a:p>
          <a:pPr marL="0" lvl="0" indent="0" algn="l" defTabSz="1600200">
            <a:lnSpc>
              <a:spcPct val="100000"/>
            </a:lnSpc>
            <a:spcBef>
              <a:spcPct val="0"/>
            </a:spcBef>
            <a:spcAft>
              <a:spcPct val="35000"/>
            </a:spcAft>
            <a:buNone/>
          </a:pPr>
          <a:r>
            <a:rPr lang="en-US" sz="3600" kern="1200" dirty="0"/>
            <a:t>The wrong care in the wrong place</a:t>
          </a:r>
        </a:p>
      </dsp:txBody>
      <dsp:txXfrm>
        <a:off x="931505" y="3028154"/>
        <a:ext cx="9515606" cy="806498"/>
      </dsp:txXfrm>
    </dsp:sp>
    <dsp:sp modelId="{7D38A476-5C68-4036-9E53-88E113951596}">
      <dsp:nvSpPr>
        <dsp:cNvPr id="0" name=""/>
        <dsp:cNvSpPr/>
      </dsp:nvSpPr>
      <dsp:spPr>
        <a:xfrm>
          <a:off x="0" y="4036277"/>
          <a:ext cx="10447112" cy="806498"/>
        </a:xfrm>
        <a:prstGeom prst="roundRect">
          <a:avLst>
            <a:gd name="adj" fmla="val 10000"/>
          </a:avLst>
        </a:prstGeom>
        <a:solidFill>
          <a:schemeClr val="tx1">
            <a:lumMod val="50000"/>
            <a:lumOff val="50000"/>
          </a:schemeClr>
        </a:solidFill>
        <a:ln>
          <a:noFill/>
        </a:ln>
        <a:effectLst/>
      </dsp:spPr>
      <dsp:style>
        <a:lnRef idx="0">
          <a:scrgbClr r="0" g="0" b="0"/>
        </a:lnRef>
        <a:fillRef idx="1">
          <a:scrgbClr r="0" g="0" b="0"/>
        </a:fillRef>
        <a:effectRef idx="2">
          <a:scrgbClr r="0" g="0" b="0"/>
        </a:effectRef>
        <a:fontRef idx="minor"/>
      </dsp:style>
    </dsp:sp>
    <dsp:sp modelId="{5CB3F5CC-3842-4ECA-B66C-4F6F0199C74B}">
      <dsp:nvSpPr>
        <dsp:cNvPr id="0" name=""/>
        <dsp:cNvSpPr/>
      </dsp:nvSpPr>
      <dsp:spPr>
        <a:xfrm>
          <a:off x="243965" y="4217739"/>
          <a:ext cx="443574" cy="44357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89883F3-5365-4AF2-8240-6F8E302FE14B}">
      <dsp:nvSpPr>
        <dsp:cNvPr id="0" name=""/>
        <dsp:cNvSpPr/>
      </dsp:nvSpPr>
      <dsp:spPr>
        <a:xfrm>
          <a:off x="931505" y="4036277"/>
          <a:ext cx="9515606" cy="806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54" tIns="85354" rIns="85354" bIns="85354" numCol="1" spcCol="1270" anchor="ctr" anchorCtr="0">
          <a:noAutofit/>
        </a:bodyPr>
        <a:lstStyle/>
        <a:p>
          <a:pPr marL="0" lvl="0" indent="0" algn="l" defTabSz="1600200">
            <a:lnSpc>
              <a:spcPct val="100000"/>
            </a:lnSpc>
            <a:spcBef>
              <a:spcPct val="0"/>
            </a:spcBef>
            <a:spcAft>
              <a:spcPct val="35000"/>
            </a:spcAft>
            <a:buNone/>
          </a:pPr>
          <a:r>
            <a:rPr lang="en-US" sz="3600" kern="1200" dirty="0"/>
            <a:t>Law enforcement working as “mobile crisis”</a:t>
          </a:r>
        </a:p>
      </dsp:txBody>
      <dsp:txXfrm>
        <a:off x="931505" y="4036277"/>
        <a:ext cx="9515606" cy="80649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81DEBC-CA73-F642-A238-8CD459E05DC6}" type="datetimeFigureOut">
              <a:rPr lang="en-US" smtClean="0"/>
              <a:t>9/28/2023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9730A5-E118-DD43-8C03-06ED1FCE0900}" type="slidenum">
              <a:rPr lang="en-US" smtClean="0"/>
              <a:t>‹#›</a:t>
            </a:fld>
            <a:endParaRPr lang="en-US"/>
          </a:p>
        </p:txBody>
      </p:sp>
    </p:spTree>
    <p:extLst>
      <p:ext uri="{BB962C8B-B14F-4D97-AF65-F5344CB8AC3E}">
        <p14:creationId xmlns:p14="http://schemas.microsoft.com/office/powerpoint/2010/main" val="302642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amhsa.gov/dtac/recovering-disasters/phases-disaster"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www.unr.edu/livewell" TargetMode="External"/><Relationship Id="rId3" Type="http://schemas.openxmlformats.org/officeDocument/2006/relationships/hyperlink" Target="https://zerosuicideinstitute.com/" TargetMode="External"/><Relationship Id="rId7" Type="http://schemas.openxmlformats.org/officeDocument/2006/relationships/hyperlink" Target="https://988lifeline.org/current-events/the-lifeline-and-988"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nvopioidresponse.org/initiatives/zs/" TargetMode="External"/><Relationship Id="rId5" Type="http://schemas.openxmlformats.org/officeDocument/2006/relationships/hyperlink" Target="http://suicideprevention.nv.gov/" TargetMode="External"/><Relationship Id="rId4" Type="http://schemas.openxmlformats.org/officeDocument/2006/relationships/hyperlink" Target="https://zerosuicide.edc.org/movement/zero-suicide-listserv" TargetMode="Externa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pttcnetwork.org/" TargetMode="External"/><Relationship Id="rId3" Type="http://schemas.openxmlformats.org/officeDocument/2006/relationships/hyperlink" Target="https://www.unr.edu/drc" TargetMode="External"/><Relationship Id="rId7" Type="http://schemas.openxmlformats.org/officeDocument/2006/relationships/hyperlink" Target="https://mhttcnetwork.org/"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attcnetwork.org/centers/pacific-southwest-attc/home" TargetMode="External"/><Relationship Id="rId5" Type="http://schemas.openxmlformats.org/officeDocument/2006/relationships/hyperlink" Target="https://casatondemand.org/resources_downloads/" TargetMode="External"/><Relationship Id="rId10" Type="http://schemas.openxmlformats.org/officeDocument/2006/relationships/hyperlink" Target="techtransfercenters.org" TargetMode="External"/><Relationship Id="rId4" Type="http://schemas.openxmlformats.org/officeDocument/2006/relationships/hyperlink" Target="https://www.unr.edu/education/faculty-and-staff/nevada-center-for-excellence-in-disabilities" TargetMode="External"/><Relationship Id="rId9" Type="http://schemas.openxmlformats.org/officeDocument/2006/relationships/hyperlink" Target="https://adsd.nv.gov/"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amhsa.gov/sites/default/files/national-guidelines-for-behavioral-health-crisis-care-02242020.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asmhpd.org/sites/default/files/2020paper11.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19100"/>
            <a:ext cx="5486400" cy="3086100"/>
          </a:xfrm>
        </p:spPr>
      </p:sp>
      <p:sp>
        <p:nvSpPr>
          <p:cNvPr id="3" name="Notes Placeholder 2"/>
          <p:cNvSpPr>
            <a:spLocks noGrp="1"/>
          </p:cNvSpPr>
          <p:nvPr>
            <p:ph type="body" idx="1"/>
          </p:nvPr>
        </p:nvSpPr>
        <p:spPr>
          <a:xfrm>
            <a:off x="685800" y="3693226"/>
            <a:ext cx="5486400" cy="5450774"/>
          </a:xfrm>
        </p:spPr>
        <p:txBody>
          <a:bodyPr/>
          <a:lstStyle/>
          <a:p>
            <a:pPr rtl="0"/>
            <a:r>
              <a:rPr lang="en-US" sz="1100" b="0" i="0" u="none" strike="noStrike" kern="1200" dirty="0">
                <a:solidFill>
                  <a:schemeClr val="tx1"/>
                </a:solidFill>
                <a:effectLst/>
                <a:latin typeface="+mn-lt"/>
                <a:ea typeface="+mn-ea"/>
                <a:cs typeface="+mn-cs"/>
              </a:rPr>
              <a:t>Pathways to Crisis Services (PICS) Curriculum Infusion Packages (CIPs) are a product for educators and trainers developed in 2022/2023 by the Center for the Application of Substance Abuse Technologies (CASAT). The main developers of crisis services materials are April Lang-Barroga, LMFT, LCADC, NCC, and Bianca D. McCall, LMFT. Additional guidance and editing support were provided by, Terra Hamblin, MA, Nancy Roget, MS, and Sophia Graham, BS. </a:t>
            </a:r>
          </a:p>
          <a:p>
            <a:pPr rtl="0"/>
            <a:endParaRPr lang="en-US" sz="1100" b="0" dirty="0">
              <a:effectLst/>
            </a:endParaRPr>
          </a:p>
          <a:p>
            <a:pPr rtl="0"/>
            <a:r>
              <a:rPr lang="en-US" sz="1100" b="0" i="0" u="none" strike="noStrike" kern="1200" dirty="0">
                <a:solidFill>
                  <a:schemeClr val="tx1"/>
                </a:solidFill>
                <a:effectLst/>
                <a:latin typeface="+mn-lt"/>
                <a:ea typeface="+mn-ea"/>
                <a:cs typeface="+mn-cs"/>
              </a:rPr>
              <a:t>This product was developed to help community college/university faculty, as well as clinical supervisors and recovery support staff have access to brief, science-based content with the goal of providing materials that can be easily infused into existing substance use disorder and related courses (e.g., social work, nursing, criminal justice, foundation of addiction courses, ethics, counseling courses, etc.). Individuals can select the specific content to infuse into existing curricula/materials depending on the specific needs of their learners. Each slide in the slide decks contains notes to provide guidance on the topics along with references and handouts where appropriate. If you require further information, please do not hesitate to contact the CASATs PICS Project Staff located at CASAT (775-784-6265) You are free to use these slides and pictures, but please give credit to PICS when using them by referencing the PICS Program at the beginning of your presentation. </a:t>
            </a:r>
          </a:p>
          <a:p>
            <a:pPr rtl="0"/>
            <a:endParaRPr lang="en-US" sz="1100" b="0" dirty="0">
              <a:effectLst/>
            </a:endParaRPr>
          </a:p>
          <a:p>
            <a:pPr rtl="0"/>
            <a:r>
              <a:rPr lang="en-US" sz="1100" b="0" i="0" u="none" strike="noStrike" kern="1200" dirty="0">
                <a:solidFill>
                  <a:schemeClr val="tx1"/>
                </a:solidFill>
                <a:effectLst/>
                <a:latin typeface="+mn-lt"/>
                <a:ea typeface="+mn-ea"/>
                <a:cs typeface="+mn-cs"/>
              </a:rPr>
              <a:t>Funding for this product/publication was made possible in whole or in part by the Nevada Division of Public and Behavioral Health Bureau of Behavioral Health, Prevention, and Wellness (DHHS). The views expressed in these materials do not necessarily reflect the official policies or views of DHHS or the State of Nevada nor does mention of trade names, commercial practices, or organizations imply endorsement by the U.S. Government or the State.</a:t>
            </a:r>
          </a:p>
          <a:p>
            <a:pPr rtl="0"/>
            <a:endParaRPr lang="en-US" sz="1100" b="0" dirty="0">
              <a:effectLst/>
            </a:endParaRPr>
          </a:p>
          <a:p>
            <a:pPr rtl="0"/>
            <a:r>
              <a:rPr lang="en-US" sz="1100" b="0" i="0" u="none" strike="noStrike" kern="1200" dirty="0">
                <a:solidFill>
                  <a:schemeClr val="tx1"/>
                </a:solidFill>
                <a:effectLst/>
                <a:latin typeface="+mn-lt"/>
                <a:ea typeface="+mn-ea"/>
                <a:cs typeface="+mn-cs"/>
              </a:rPr>
              <a:t>Additional resources are available to enhance and support the information provided in this brief presentation.</a:t>
            </a:r>
            <a:endParaRPr lang="en-US" sz="1100" b="0" dirty="0">
              <a:effectLst/>
            </a:endParaRPr>
          </a:p>
          <a:p>
            <a:br>
              <a:rPr lang="en-US" sz="1100" dirty="0"/>
            </a:br>
            <a:endParaRPr lang="en-US" sz="1100" kern="1200" dirty="0">
              <a:solidFill>
                <a:schemeClr val="tx1"/>
              </a:solidFill>
              <a:effectLst/>
              <a:latin typeface="+mn-lt"/>
              <a:ea typeface="+mn-ea"/>
              <a:cs typeface="+mn-cs"/>
            </a:endParaRPr>
          </a:p>
          <a:p>
            <a:endParaRPr lang="en-US" sz="1100" kern="1200" dirty="0">
              <a:solidFill>
                <a:schemeClr val="tx1"/>
              </a:solidFill>
              <a:effectLst/>
              <a:latin typeface="+mn-lt"/>
              <a:ea typeface="+mn-ea"/>
              <a:cs typeface="+mn-cs"/>
            </a:endParaRPr>
          </a:p>
          <a:p>
            <a:r>
              <a:rPr lang="en-US" sz="1100" b="1" kern="1200" dirty="0">
                <a:solidFill>
                  <a:schemeClr val="tx1"/>
                </a:solidFill>
                <a:effectLst/>
                <a:latin typeface="+mn-lt"/>
                <a:ea typeface="+mn-ea"/>
                <a:cs typeface="+mn-cs"/>
              </a:rPr>
              <a:t>Date last updated:</a:t>
            </a:r>
            <a:r>
              <a:rPr lang="en-US" sz="1100" kern="1200" dirty="0">
                <a:solidFill>
                  <a:schemeClr val="tx1"/>
                </a:solidFill>
                <a:effectLst/>
                <a:latin typeface="+mn-lt"/>
                <a:ea typeface="+mn-ea"/>
                <a:cs typeface="+mn-cs"/>
              </a:rPr>
              <a:t> January 2023</a:t>
            </a:r>
            <a:endParaRPr lang="en-US" sz="1100" kern="1200" dirty="0">
              <a:solidFill>
                <a:schemeClr val="tx1"/>
              </a:solidFill>
              <a:effectLst/>
              <a:latin typeface="+mn-lt"/>
              <a:cs typeface="Calibri"/>
            </a:endParaRPr>
          </a:p>
          <a:p>
            <a:endParaRPr lang="en-US" sz="1100" dirty="0">
              <a:solidFill>
                <a:schemeClr val="bg2">
                  <a:lumMod val="50000"/>
                </a:schemeClr>
              </a:solidFill>
            </a:endParaRPr>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1</a:t>
            </a:fld>
            <a:endParaRPr lang="en-US"/>
          </a:p>
        </p:txBody>
      </p:sp>
    </p:spTree>
    <p:extLst>
      <p:ext uri="{BB962C8B-B14F-4D97-AF65-F5344CB8AC3E}">
        <p14:creationId xmlns:p14="http://schemas.microsoft.com/office/powerpoint/2010/main" val="438658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479425"/>
            <a:ext cx="5486400" cy="3086100"/>
          </a:xfrm>
        </p:spPr>
      </p:sp>
      <p:sp>
        <p:nvSpPr>
          <p:cNvPr id="3" name="Notes Placeholder 2"/>
          <p:cNvSpPr>
            <a:spLocks noGrp="1"/>
          </p:cNvSpPr>
          <p:nvPr>
            <p:ph type="body" idx="1"/>
          </p:nvPr>
        </p:nvSpPr>
        <p:spPr>
          <a:xfrm>
            <a:off x="104458" y="3753961"/>
            <a:ext cx="6753542" cy="4743450"/>
          </a:xfrm>
        </p:spPr>
        <p:txBody>
          <a:bodyPr/>
          <a:lstStyle/>
          <a:p>
            <a:r>
              <a:rPr lang="en-US" dirty="0"/>
              <a:t> </a:t>
            </a:r>
            <a:r>
              <a:rPr lang="en-US" sz="1100" b="1" dirty="0"/>
              <a:t>SUBJECT MATTER: </a:t>
            </a:r>
            <a:r>
              <a:rPr lang="en-US" sz="1100" dirty="0"/>
              <a:t>CRISIS RESPONSE SYSTEM</a:t>
            </a:r>
          </a:p>
          <a:p>
            <a:endParaRPr lang="en-US" sz="1100" dirty="0"/>
          </a:p>
          <a:p>
            <a:r>
              <a:rPr lang="en-US" sz="1100" dirty="0"/>
              <a:t>The Vision for Nevada Crisis Continuum is to provide the right care in the right place. The graphic</a:t>
            </a:r>
            <a:r>
              <a:rPr lang="en-US" sz="1100" baseline="0" dirty="0"/>
              <a:t> above demonstrates an ideal system. </a:t>
            </a:r>
            <a:r>
              <a:rPr lang="en-US" sz="1100" dirty="0"/>
              <a:t>You’ll notice from the pyramid- Inpatient Hospitalization is not the first stop.</a:t>
            </a:r>
            <a:r>
              <a:rPr lang="en-US" sz="1100" baseline="0" dirty="0"/>
              <a:t> </a:t>
            </a:r>
            <a:r>
              <a:rPr lang="en-US" sz="1100" dirty="0"/>
              <a:t>We are starting at the community level, ideally, we want to be screening for behavioral health crisis and suicide. Some examples of those screening tools; as well as, tools for prevention, early intervention, and support are:</a:t>
            </a:r>
          </a:p>
          <a:p>
            <a:pPr marL="4572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ASIST</a:t>
            </a:r>
          </a:p>
          <a:p>
            <a:pPr marL="457200" indent="-228600">
              <a:buFont typeface="Arial" panose="020B0604020202020204" pitchFamily="34" charset="0"/>
              <a:buChar char="•"/>
            </a:pPr>
            <a:r>
              <a:rPr lang="en-US" sz="1100" dirty="0" err="1"/>
              <a:t>SAFETalk</a:t>
            </a:r>
            <a:endParaRPr lang="en-US" sz="1100" dirty="0"/>
          </a:p>
          <a:p>
            <a:pPr marL="457200" indent="-228600">
              <a:buFont typeface="Arial" panose="020B0604020202020204" pitchFamily="34" charset="0"/>
              <a:buChar char="•"/>
            </a:pPr>
            <a:r>
              <a:rPr lang="en-US" sz="1100" dirty="0"/>
              <a:t>Mental Health First Aid</a:t>
            </a:r>
          </a:p>
          <a:p>
            <a:pPr marL="457200" indent="-228600">
              <a:buFont typeface="Arial" panose="020B0604020202020204" pitchFamily="34" charset="0"/>
              <a:buChar char="•"/>
            </a:pPr>
            <a:r>
              <a:rPr lang="en-US" sz="1100" dirty="0"/>
              <a:t>Psychological First Aid</a:t>
            </a:r>
          </a:p>
          <a:p>
            <a:pPr marL="0" indent="0">
              <a:buFont typeface="Arial" panose="020B0604020202020204" pitchFamily="34" charset="0"/>
              <a:buNone/>
            </a:pPr>
            <a:r>
              <a:rPr lang="en-US" sz="1100" dirty="0"/>
              <a:t>Training is available through the Nevada Department of Public &amp; Behavioral Health, Office of Suicide Prevention, CASAT, and partners including Living Works. </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Nevada’s Warm Line &amp; Text Lines supported by NAMI Nevada &amp; Western Region &amp; Nevada 2-1-1</a:t>
            </a:r>
          </a:p>
          <a:p>
            <a:pPr marL="0" indent="0">
              <a:buFont typeface="Arial" panose="020B0604020202020204" pitchFamily="34" charset="0"/>
              <a:buNone/>
            </a:pPr>
            <a:r>
              <a:rPr lang="en-US" sz="1100" dirty="0"/>
              <a:t>Zero Suicide Framework, CAMS Assessment and Management of Suicidality, Signs of Suicide</a:t>
            </a:r>
          </a:p>
          <a:p>
            <a:endParaRPr lang="en-US" sz="1100" dirty="0"/>
          </a:p>
          <a:p>
            <a:r>
              <a:rPr lang="en-US" sz="1100" dirty="0"/>
              <a:t>And we’ll introduce a few of these in later sections. </a:t>
            </a:r>
          </a:p>
          <a:p>
            <a:endParaRPr lang="en-US" sz="1100" dirty="0"/>
          </a:p>
          <a:p>
            <a:r>
              <a:rPr lang="en-US" sz="1100" dirty="0"/>
              <a:t>As the acuity and severity of crisis incidents increase, so do the response and the opening of doors to again; get people in the right place at the right time.  </a:t>
            </a:r>
          </a:p>
          <a:p>
            <a:endParaRPr lang="en-US" sz="1100" dirty="0"/>
          </a:p>
          <a:p>
            <a:r>
              <a:rPr lang="en-US" sz="1100" b="1" dirty="0"/>
              <a:t>Reference: </a:t>
            </a:r>
            <a:r>
              <a:rPr lang="en-US" sz="1100" dirty="0" err="1"/>
              <a:t>Pinals</a:t>
            </a:r>
            <a:r>
              <a:rPr lang="en-US" sz="1100" dirty="0"/>
              <a:t>, D.A. (2020). Crisis Services: Meeting Needs and Saving Lives. Alexandria, VA: National Association of State Mental Health Program Directors</a:t>
            </a:r>
            <a:endParaRPr lang="en-US" sz="1100" b="1" dirty="0"/>
          </a:p>
          <a:p>
            <a:endParaRPr lang="en-US"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Image</a:t>
            </a:r>
            <a:r>
              <a:rPr lang="en-US" sz="1100" b="1" baseline="0" dirty="0"/>
              <a:t> Credit: </a:t>
            </a:r>
            <a:r>
              <a:rPr lang="en-US" sz="1100" b="0" baseline="0" dirty="0"/>
              <a:t>“Towards a Comprehensive Crisis Response System in Nevada,” Nevada Dept of Health and Human Services: Division of Public and Behavioral Health</a:t>
            </a:r>
            <a:endParaRPr lang="en-US" sz="1100"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730A5-E118-DD43-8C03-06ED1FCE09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085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130629" y="3866160"/>
            <a:ext cx="6725784" cy="9731088"/>
          </a:xfrm>
        </p:spPr>
        <p:txBody>
          <a:bodyPr/>
          <a:lstStyle/>
          <a:p>
            <a:r>
              <a:rPr lang="en-US" sz="1100" b="1" dirty="0"/>
              <a:t>SUBJECT MATTER:</a:t>
            </a:r>
            <a:r>
              <a:rPr lang="en-US" sz="1100" dirty="0"/>
              <a:t> CRISIS RESPONSE SYSTEM</a:t>
            </a:r>
          </a:p>
          <a:p>
            <a:pPr>
              <a:defRPr/>
            </a:pPr>
            <a:endParaRPr lang="en-US" sz="1100" b="0" i="0" kern="1200" dirty="0">
              <a:solidFill>
                <a:schemeClr val="tx1"/>
              </a:solidFill>
              <a:effectLst/>
              <a:latin typeface="+mn-lt"/>
              <a:ea typeface="+mn-ea"/>
              <a:cs typeface="+mn-cs"/>
            </a:endParaRPr>
          </a:p>
          <a:p>
            <a:pPr>
              <a:defRPr/>
            </a:pPr>
            <a:r>
              <a:rPr lang="en-US" sz="1100" b="0" i="0" kern="1200" dirty="0">
                <a:solidFill>
                  <a:schemeClr val="tx1"/>
                </a:solidFill>
                <a:effectLst/>
                <a:latin typeface="+mn-lt"/>
                <a:ea typeface="+mn-ea"/>
                <a:cs typeface="+mn-cs"/>
              </a:rPr>
              <a:t>After</a:t>
            </a:r>
            <a:r>
              <a:rPr lang="en-US" sz="1100" b="1" i="0" kern="1200" dirty="0">
                <a:solidFill>
                  <a:schemeClr val="tx1"/>
                </a:solidFill>
                <a:effectLst/>
                <a:latin typeface="+mn-lt"/>
                <a:ea typeface="+mn-ea"/>
                <a:cs typeface="+mn-cs"/>
              </a:rPr>
              <a:t> </a:t>
            </a:r>
            <a:r>
              <a:rPr lang="en-US" sz="1100" b="0" i="0" kern="1200" dirty="0">
                <a:solidFill>
                  <a:schemeClr val="tx1"/>
                </a:solidFill>
                <a:effectLst/>
                <a:latin typeface="+mn-lt"/>
                <a:ea typeface="+mn-ea"/>
                <a:cs typeface="+mn-cs"/>
              </a:rPr>
              <a:t>reviewing the National Guidelines for Behavioral Health Crisis Services and the Crisis Services in Alignment image.</a:t>
            </a:r>
            <a:r>
              <a:rPr lang="en-US" sz="1100" dirty="0"/>
              <a:t> </a:t>
            </a:r>
            <a:r>
              <a:rPr lang="en-US" sz="1100" b="0" i="0" kern="1200" dirty="0">
                <a:solidFill>
                  <a:schemeClr val="tx1"/>
                </a:solidFill>
                <a:effectLst/>
                <a:latin typeface="+mn-lt"/>
                <a:ea typeface="+mn-ea"/>
                <a:cs typeface="+mn-cs"/>
              </a:rPr>
              <a:t> Remember that in a given crisis system 80% of mental health crises can be resolved by phone!!</a:t>
            </a:r>
            <a:r>
              <a:rPr lang="en-US" sz="1100" dirty="0"/>
              <a:t> </a:t>
            </a:r>
            <a:r>
              <a:rPr lang="en-US" sz="1100" b="0" i="0" kern="1200" dirty="0">
                <a:solidFill>
                  <a:schemeClr val="tx1"/>
                </a:solidFill>
                <a:effectLst/>
                <a:latin typeface="+mn-lt"/>
                <a:ea typeface="+mn-ea"/>
                <a:cs typeface="+mn-cs"/>
              </a:rPr>
              <a:t> CAS 255 you reviewed the Crisis Response Systems in Nevada that include: call centers (crisis support services), 24/7 mobile crisis (mobile crisis response team (youth and families) and mobile outreach safety teams (attached to local law enforcement), crisis stabilization programs (2 in Las Vegas, 1 in Reno), and the essential principles and practices (trauma-informed care, suicide safer care, peer to peer support). You also reviewed Nevada’s Crisis Continuum and the problems we have seen with crisis response systems across the nation.</a:t>
            </a:r>
            <a:r>
              <a:rPr lang="en-US" sz="1100" dirty="0"/>
              <a:t> </a:t>
            </a:r>
            <a:endParaRPr lang="en-US" sz="1100" b="1" i="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tx1"/>
              </a:solidFill>
              <a:effectLst/>
              <a:latin typeface="+mn-lt"/>
              <a:ea typeface="+mn-ea"/>
              <a:cs typeface="+mn-cs"/>
            </a:endParaRPr>
          </a:p>
          <a:p>
            <a:r>
              <a:rPr lang="en-US" sz="1100" dirty="0"/>
              <a:t>There are 6 phases of disaster response- to be considered for any crisis response system in addition to understanding the emotional highs and lows we will experience throughout the course of a crisis.</a:t>
            </a:r>
            <a:endParaRPr lang="en-US" sz="1100" dirty="0">
              <a:cs typeface="Calibri"/>
            </a:endParaRPr>
          </a:p>
          <a:p>
            <a:r>
              <a:rPr lang="en-US" sz="1100" dirty="0"/>
              <a:t>Crisis responses services should be sustainable and suitable for a marathon and not a sprint. The 6 phases are as follows:</a:t>
            </a:r>
            <a:endParaRPr lang="en-US" sz="1100" dirty="0">
              <a:cs typeface="Calibri" panose="020F0502020204030204"/>
            </a:endParaRPr>
          </a:p>
          <a:p>
            <a:pPr marL="403225" indent="-228600">
              <a:buAutoNum type="arabicPeriod"/>
            </a:pPr>
            <a:r>
              <a:rPr lang="en-US" sz="1100" dirty="0"/>
              <a:t>Pre-Disaster where the responsibility of the CRS is to provide warning of the threat and prevention is also done at this time</a:t>
            </a:r>
          </a:p>
          <a:p>
            <a:pPr marL="403225" indent="-228600">
              <a:buAutoNum type="arabicPeriod"/>
            </a:pPr>
            <a:r>
              <a:rPr lang="en-US" sz="1100" dirty="0"/>
              <a:t>The Impact of the threat</a:t>
            </a:r>
          </a:p>
          <a:p>
            <a:pPr marL="403225" indent="-228600">
              <a:buAutoNum type="arabicPeriod"/>
            </a:pPr>
            <a:r>
              <a:rPr lang="en-US" sz="1100" dirty="0"/>
              <a:t>A Heroic Response from first responders and the community</a:t>
            </a:r>
          </a:p>
          <a:p>
            <a:pPr marL="403225" indent="-228600">
              <a:buAutoNum type="arabicPeriod"/>
            </a:pPr>
            <a:r>
              <a:rPr lang="en-US" sz="1100" dirty="0"/>
              <a:t>The Honeymoon is when the community comes together in solidarity</a:t>
            </a:r>
          </a:p>
          <a:p>
            <a:pPr marL="403225" indent="-228600">
              <a:buAutoNum type="arabicPeriod"/>
            </a:pPr>
            <a:r>
              <a:rPr lang="en-US" sz="1100" dirty="0"/>
              <a:t>Then we experience Disillusionment when inventory and resources are exhausted and activating events for trauma brains, leaving us to our vices or coping strategies</a:t>
            </a:r>
          </a:p>
          <a:p>
            <a:pPr marL="403225" indent="-228600">
              <a:buAutoNum type="arabicPeriod"/>
            </a:pPr>
            <a:r>
              <a:rPr lang="en-US" sz="1100" dirty="0"/>
              <a:t>As we rise again, during the Reconstruction phase- rising to the occasion of The New Normal</a:t>
            </a:r>
          </a:p>
          <a:p>
            <a:endParaRPr lang="en-US" sz="1100" dirty="0"/>
          </a:p>
          <a:p>
            <a:r>
              <a:rPr lang="en-US" sz="1100" dirty="0"/>
              <a:t>Grief is any situation where there is an actual or perceived loss. It is important to understand there are different types of grief and rather than cycles per se- we are looking at specific tasks of grief. A lot of us are familiar with the traditional but linear stages of grief model by Kessler (Finding Meaning: The Sixth Stage of Grief David Kessler)- which proposes we all experience stages of denial, anger, bargaining, depression, and eventually acceptance. This model was based on what is called anticipatory grief… someone falls ill or is getting older and we expect the end of life, as a natural part of the life span. But this doesn’t necessarily apply to more complicated grief, like an unexpected and significant loss of a loved one, loss of a person- even speaking to the loss of our person meaning our identities. How many of us lost our identities as working people, heads of households, full time parents, community educators, etc.? The pandemic certainly caused what I would call complicated grief which forces us to consider our grief experiences differently. Because the problem is we can sometimes experience relapse in any of those stages because we are frustrated, and we can’t seem to figure out how to get to ‘acceptance’ right? Just accept the loss and move on- There are newer more fluid models which explains our individual processes of grief. </a:t>
            </a:r>
          </a:p>
          <a:p>
            <a:endParaRPr lang="en-US" sz="1100" dirty="0"/>
          </a:p>
          <a:p>
            <a:r>
              <a:rPr lang="en-US" sz="1100" b="1" dirty="0"/>
              <a:t>Four steps of mourning</a:t>
            </a:r>
          </a:p>
          <a:p>
            <a:r>
              <a:rPr lang="en-US" sz="1100" dirty="0"/>
              <a:t>William Morton suggests we all experience 4 Tasks of Mourning and I’m going to give examples of the grief being a death; those tasks are:</a:t>
            </a:r>
          </a:p>
          <a:p>
            <a:pPr marL="228600" lvl="0" indent="-228600">
              <a:buFont typeface="+mj-lt"/>
              <a:buAutoNum type="arabicPeriod"/>
            </a:pPr>
            <a:r>
              <a:rPr lang="en-US" sz="1100" dirty="0"/>
              <a:t>Understand reality of the death</a:t>
            </a:r>
          </a:p>
          <a:p>
            <a:pPr marL="228600" lvl="0" indent="-228600">
              <a:buFont typeface="+mj-lt"/>
              <a:buAutoNum type="arabicPeriod"/>
            </a:pPr>
            <a:r>
              <a:rPr lang="en-US" sz="1100" dirty="0"/>
              <a:t>Allow the feelings and thoughts of grief</a:t>
            </a:r>
          </a:p>
          <a:p>
            <a:pPr marL="228600" lvl="0" indent="-228600">
              <a:buFont typeface="+mj-lt"/>
              <a:buAutoNum type="arabicPeriod"/>
            </a:pPr>
            <a:r>
              <a:rPr lang="en-US" sz="1100" dirty="0"/>
              <a:t>Reinvest in life/meaning in life</a:t>
            </a:r>
          </a:p>
          <a:p>
            <a:pPr marL="228600" lvl="0" indent="-228600">
              <a:buFont typeface="+mj-lt"/>
              <a:buAutoNum type="arabicPeriod"/>
            </a:pPr>
            <a:r>
              <a:rPr lang="en-US" sz="1100" dirty="0"/>
              <a:t>Keep an enduring connection with loved one after death; </a:t>
            </a:r>
          </a:p>
          <a:p>
            <a:pPr marL="228600" indent="-228600">
              <a:buFont typeface="+mj-lt"/>
              <a:buAutoNum type="arabicPeriod"/>
            </a:pPr>
            <a:endParaRPr lang="en-US" sz="1100" b="1" dirty="0">
              <a:effectLst/>
            </a:endParaRPr>
          </a:p>
          <a:p>
            <a:r>
              <a:rPr lang="en-US" sz="1100" dirty="0"/>
              <a:t>In addition to previously mentioned models, there is the Dual Process Model by </a:t>
            </a:r>
            <a:r>
              <a:rPr lang="en-US" sz="1100" dirty="0" err="1"/>
              <a:t>Stoby</a:t>
            </a:r>
            <a:r>
              <a:rPr lang="en-US" sz="1100" dirty="0"/>
              <a:t> and Strutt. This model suggests we experience </a:t>
            </a:r>
            <a:r>
              <a:rPr lang="en-US" sz="1100" i="1" dirty="0"/>
              <a:t>Loss Orientation </a:t>
            </a:r>
            <a:r>
              <a:rPr lang="en-US" sz="1100" dirty="0"/>
              <a:t>and </a:t>
            </a:r>
            <a:r>
              <a:rPr lang="en-US" sz="1100" i="1" dirty="0"/>
              <a:t>Restoration Orientation. </a:t>
            </a:r>
            <a:r>
              <a:rPr lang="en-US" sz="1100" dirty="0"/>
              <a:t>Prior to the 1950’s we experienced the end of life in the home, then the hospital systems and hospice removed death from occurring in the home and that sort of disconnected us from the concept and more significantly, the conversation about death in our homes and with our families.</a:t>
            </a:r>
          </a:p>
          <a:p>
            <a:endParaRPr lang="en-US" sz="1100" dirty="0"/>
          </a:p>
          <a:p>
            <a:r>
              <a:rPr lang="en-US" sz="1100" b="1" dirty="0"/>
              <a:t>Discussion:</a:t>
            </a:r>
            <a:r>
              <a:rPr lang="en-US" sz="1100" dirty="0"/>
              <a:t> How might this information be important when forming a group? When supporting people in a group?</a:t>
            </a:r>
          </a:p>
          <a:p>
            <a:endParaRPr lang="en-US" sz="1100" dirty="0"/>
          </a:p>
          <a:p>
            <a:r>
              <a:rPr lang="en-US" sz="1100" b="1" dirty="0"/>
              <a:t>Image Credit: </a:t>
            </a:r>
            <a:r>
              <a:rPr lang="en-US" sz="1100" dirty="0"/>
              <a:t>Graph from Samsha.gov. adapted from </a:t>
            </a:r>
            <a:r>
              <a:rPr lang="en-US" sz="1100" dirty="0" err="1"/>
              <a:t>Zunin</a:t>
            </a:r>
            <a:r>
              <a:rPr lang="en-US" sz="1100" dirty="0"/>
              <a:t> and Myers</a:t>
            </a:r>
          </a:p>
          <a:p>
            <a:endParaRPr lang="en-US" sz="1100" dirty="0"/>
          </a:p>
          <a:p>
            <a:r>
              <a:rPr lang="en-US" sz="1100" b="1" dirty="0"/>
              <a:t>Reference(s): </a:t>
            </a:r>
            <a:r>
              <a:rPr lang="en-US" sz="1100" b="0" i="1" u="none" strike="noStrike" dirty="0">
                <a:solidFill>
                  <a:srgbClr val="0081CC"/>
                </a:solidFill>
                <a:effectLst/>
                <a:latin typeface="inherit"/>
                <a:hlinkClick r:id="rId3"/>
              </a:rPr>
              <a:t>“Phases of Disaster</a:t>
            </a:r>
            <a:r>
              <a:rPr lang="en-US" sz="1100" b="0" i="1" dirty="0">
                <a:solidFill>
                  <a:srgbClr val="3A3A51"/>
                </a:solidFill>
                <a:effectLst/>
                <a:latin typeface="Nunito" panose="020F0502020204030204" pitchFamily="2" charset="0"/>
              </a:rPr>
              <a:t>” Adapted from </a:t>
            </a:r>
            <a:r>
              <a:rPr lang="en-US" sz="1100" b="0" i="1" dirty="0" err="1">
                <a:solidFill>
                  <a:srgbClr val="3A3A51"/>
                </a:solidFill>
                <a:effectLst/>
                <a:latin typeface="Nunito" panose="020F0502020204030204" pitchFamily="2" charset="0"/>
              </a:rPr>
              <a:t>Zunin</a:t>
            </a:r>
            <a:r>
              <a:rPr lang="en-US" sz="1100" b="0" i="1" dirty="0">
                <a:solidFill>
                  <a:srgbClr val="3A3A51"/>
                </a:solidFill>
                <a:effectLst/>
                <a:latin typeface="Nunito" panose="020F0502020204030204" pitchFamily="2" charset="0"/>
              </a:rPr>
              <a:t> &amp; Myers as cited in </a:t>
            </a:r>
            <a:r>
              <a:rPr lang="en-US" sz="1100" b="0" i="1" dirty="0" err="1">
                <a:solidFill>
                  <a:srgbClr val="3A3A51"/>
                </a:solidFill>
                <a:effectLst/>
                <a:latin typeface="Nunito" panose="020F0502020204030204" pitchFamily="2" charset="0"/>
              </a:rPr>
              <a:t>DeWolfe</a:t>
            </a:r>
            <a:r>
              <a:rPr lang="en-US" sz="1100" b="0" i="1" dirty="0">
                <a:solidFill>
                  <a:srgbClr val="3A3A51"/>
                </a:solidFill>
                <a:effectLst/>
                <a:latin typeface="Nunito" panose="020F0502020204030204" pitchFamily="2" charset="0"/>
              </a:rPr>
              <a:t>, D. J., 2000. Training manual for mental health and human service workers in major disasters</a:t>
            </a:r>
            <a:endParaRPr lang="en-US" sz="1100" dirty="0"/>
          </a:p>
        </p:txBody>
      </p:sp>
      <p:sp>
        <p:nvSpPr>
          <p:cNvPr id="4" name="Slide Number Placeholder 3"/>
          <p:cNvSpPr>
            <a:spLocks noGrp="1"/>
          </p:cNvSpPr>
          <p:nvPr>
            <p:ph type="sldNum" sz="quarter" idx="5"/>
          </p:nvPr>
        </p:nvSpPr>
        <p:spPr/>
        <p:txBody>
          <a:bodyPr/>
          <a:lstStyle/>
          <a:p>
            <a:fld id="{7E9730A5-E118-DD43-8C03-06ED1FCE0900}" type="slidenum">
              <a:rPr lang="en-US" smtClean="0"/>
              <a:t>11</a:t>
            </a:fld>
            <a:endParaRPr lang="en-US"/>
          </a:p>
        </p:txBody>
      </p:sp>
    </p:spTree>
    <p:extLst>
      <p:ext uri="{BB962C8B-B14F-4D97-AF65-F5344CB8AC3E}">
        <p14:creationId xmlns:p14="http://schemas.microsoft.com/office/powerpoint/2010/main" val="1465832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80975"/>
            <a:ext cx="5486400" cy="3086100"/>
          </a:xfrm>
        </p:spPr>
      </p:sp>
      <p:sp>
        <p:nvSpPr>
          <p:cNvPr id="3" name="Notes Placeholder 2"/>
          <p:cNvSpPr>
            <a:spLocks noGrp="1"/>
          </p:cNvSpPr>
          <p:nvPr>
            <p:ph type="body" idx="1"/>
          </p:nvPr>
        </p:nvSpPr>
        <p:spPr>
          <a:xfrm>
            <a:off x="332509" y="3267075"/>
            <a:ext cx="6365173" cy="56959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kern="1200" dirty="0">
                <a:solidFill>
                  <a:schemeClr val="tx1"/>
                </a:solidFill>
                <a:effectLst/>
                <a:latin typeface="+mn-lt"/>
                <a:ea typeface="+mn-ea"/>
                <a:cs typeface="+mn-cs"/>
              </a:rPr>
              <a:t>SUBJECT MATTER: </a:t>
            </a:r>
            <a:r>
              <a:rPr lang="en-US" sz="1100" b="0" i="0" kern="1200" dirty="0">
                <a:solidFill>
                  <a:schemeClr val="tx1"/>
                </a:solidFill>
                <a:effectLst/>
                <a:latin typeface="+mn-lt"/>
                <a:ea typeface="+mn-ea"/>
                <a:cs typeface="+mn-cs"/>
              </a:rPr>
              <a:t>CRISIS RESPONSE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kern="1200" dirty="0">
                <a:solidFill>
                  <a:schemeClr val="tx1"/>
                </a:solidFill>
                <a:effectLst/>
                <a:latin typeface="+mn-lt"/>
                <a:ea typeface="+mn-ea"/>
                <a:cs typeface="+mn-cs"/>
              </a:rPr>
              <a:t>READ: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Assuming you have reviewed the National Guidelines for Behavioral Health Crisis Services and the Crisis Services in Alignment image.  Remember that in a given crisis system 80% of mental health crisis can be resolved by phone!!  CAS 255 you reviewed the Crisis Response Systems in Nevada that include: call centers (crisis support services), 24/7 mobile crisis (mobile crisis response team (youth and families) and mobile outreach safety teams (attached to local law enforcement), crisis stabilization programs (2 in Las Vegas, 1 in Reno), and the essential principles and practices (trauma-informed care, suicide safer care, peer to peer support). You also reviewed Nevada’s Crisis Continuum and the problems we have seen with crisis response systems across the nation. In CAS 354 you reviewed the 6 Phases of Disaster Response and Grief Cycles.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Now we are going to discuss the eight </a:t>
            </a:r>
            <a:r>
              <a:rPr lang="en-US" sz="1100" b="0" i="1" kern="1200" dirty="0">
                <a:solidFill>
                  <a:schemeClr val="tx1"/>
                </a:solidFill>
                <a:effectLst/>
                <a:latin typeface="+mn-lt"/>
                <a:ea typeface="+mn-ea"/>
                <a:cs typeface="+mn-cs"/>
              </a:rPr>
              <a:t>PFA</a:t>
            </a:r>
            <a:r>
              <a:rPr lang="en-US" sz="1100" b="0" i="0" kern="1200" dirty="0">
                <a:solidFill>
                  <a:schemeClr val="tx1"/>
                </a:solidFill>
                <a:effectLst/>
                <a:latin typeface="+mn-lt"/>
                <a:ea typeface="+mn-ea"/>
                <a:cs typeface="+mn-cs"/>
              </a:rPr>
              <a:t> Core Actions which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tx1"/>
              </a:solidFill>
              <a:effectLst/>
              <a:latin typeface="+mn-lt"/>
              <a:ea typeface="+mn-ea"/>
              <a:cs typeface="+mn-cs"/>
            </a:endParaRPr>
          </a:p>
          <a:p>
            <a:pPr marL="228600" indent="-228600">
              <a:buFont typeface="+mj-lt"/>
              <a:buAutoNum type="arabicPeriod"/>
            </a:pPr>
            <a:r>
              <a:rPr lang="en-US" sz="1100" b="1" i="0" kern="1200" dirty="0">
                <a:solidFill>
                  <a:schemeClr val="tx1"/>
                </a:solidFill>
                <a:effectLst/>
                <a:latin typeface="+mn-lt"/>
                <a:ea typeface="+mn-ea"/>
                <a:cs typeface="+mn-cs"/>
              </a:rPr>
              <a:t>Contact and Engagement: </a:t>
            </a:r>
            <a:r>
              <a:rPr lang="en-US" sz="1100" b="0" i="0" kern="1200" dirty="0">
                <a:solidFill>
                  <a:schemeClr val="tx1"/>
                </a:solidFill>
                <a:effectLst/>
                <a:latin typeface="+mn-lt"/>
                <a:ea typeface="+mn-ea"/>
                <a:cs typeface="+mn-cs"/>
              </a:rPr>
              <a:t>To respond to contacts initiated by survivors, or to initiate contacts in a non-intrusive, compassionate, and helpful manner.</a:t>
            </a:r>
          </a:p>
          <a:p>
            <a:pPr marL="228600" indent="-228600">
              <a:buFont typeface="+mj-lt"/>
              <a:buAutoNum type="arabicPeriod"/>
            </a:pPr>
            <a:r>
              <a:rPr lang="en-US" sz="1100" b="1" i="0" kern="1200" dirty="0">
                <a:solidFill>
                  <a:schemeClr val="tx1"/>
                </a:solidFill>
                <a:effectLst/>
                <a:latin typeface="+mn-lt"/>
                <a:ea typeface="+mn-ea"/>
                <a:cs typeface="+mn-cs"/>
              </a:rPr>
              <a:t>Safety and Comfort:</a:t>
            </a:r>
            <a:r>
              <a:rPr lang="en-US" sz="1100" b="0" i="0" kern="1200" dirty="0">
                <a:solidFill>
                  <a:schemeClr val="tx1"/>
                </a:solidFill>
                <a:effectLst/>
                <a:latin typeface="+mn-lt"/>
                <a:ea typeface="+mn-ea"/>
                <a:cs typeface="+mn-cs"/>
              </a:rPr>
              <a:t> To enhance immediate and ongoing safety, and provide physical and emotional comfort.</a:t>
            </a:r>
          </a:p>
          <a:p>
            <a:pPr marL="228600" indent="-228600">
              <a:buFont typeface="+mj-lt"/>
              <a:buAutoNum type="arabicPeriod"/>
            </a:pPr>
            <a:r>
              <a:rPr lang="en-US" sz="1100" b="1" i="0" kern="1200" dirty="0">
                <a:solidFill>
                  <a:schemeClr val="tx1"/>
                </a:solidFill>
                <a:effectLst/>
                <a:latin typeface="+mn-lt"/>
                <a:ea typeface="+mn-ea"/>
                <a:cs typeface="+mn-cs"/>
              </a:rPr>
              <a:t>Stabilization (if needed): </a:t>
            </a:r>
            <a:r>
              <a:rPr lang="en-US" sz="1100" b="0" i="0" kern="1200" dirty="0">
                <a:solidFill>
                  <a:schemeClr val="tx1"/>
                </a:solidFill>
                <a:effectLst/>
                <a:latin typeface="+mn-lt"/>
                <a:ea typeface="+mn-ea"/>
                <a:cs typeface="+mn-cs"/>
              </a:rPr>
              <a:t>To calm and orient emotionally overwhelmed or disoriented survivors.</a:t>
            </a:r>
          </a:p>
          <a:p>
            <a:pPr marL="228600" indent="-228600">
              <a:buFont typeface="+mj-lt"/>
              <a:buAutoNum type="arabicPeriod"/>
            </a:pPr>
            <a:r>
              <a:rPr lang="en-US" sz="1100" b="1" i="0" kern="1200" dirty="0">
                <a:solidFill>
                  <a:schemeClr val="tx1"/>
                </a:solidFill>
                <a:effectLst/>
                <a:latin typeface="+mn-lt"/>
                <a:ea typeface="+mn-ea"/>
                <a:cs typeface="+mn-cs"/>
              </a:rPr>
              <a:t>Information Gathering on Current Needs and Concerns: </a:t>
            </a:r>
            <a:r>
              <a:rPr lang="en-US" sz="1100" b="0" i="0" kern="1200" dirty="0">
                <a:solidFill>
                  <a:schemeClr val="tx1"/>
                </a:solidFill>
                <a:effectLst/>
                <a:latin typeface="+mn-lt"/>
                <a:ea typeface="+mn-ea"/>
                <a:cs typeface="+mn-cs"/>
              </a:rPr>
              <a:t>To identify immediate needs and concerns, gather additional information, and tailor Psychological First Aid interventions.</a:t>
            </a:r>
          </a:p>
          <a:p>
            <a:pPr marL="228600" indent="-228600">
              <a:buFont typeface="+mj-lt"/>
              <a:buAutoNum type="arabicPeriod"/>
            </a:pPr>
            <a:r>
              <a:rPr lang="en-US" sz="1100" b="1" i="0" kern="1200" dirty="0">
                <a:solidFill>
                  <a:schemeClr val="tx1"/>
                </a:solidFill>
                <a:effectLst/>
                <a:latin typeface="+mn-lt"/>
                <a:ea typeface="+mn-ea"/>
                <a:cs typeface="+mn-cs"/>
              </a:rPr>
              <a:t>Practical Assistance:</a:t>
            </a:r>
            <a:r>
              <a:rPr lang="en-US" sz="1100" b="0" i="0" kern="1200" dirty="0">
                <a:solidFill>
                  <a:schemeClr val="tx1"/>
                </a:solidFill>
                <a:effectLst/>
                <a:latin typeface="+mn-lt"/>
                <a:ea typeface="+mn-ea"/>
                <a:cs typeface="+mn-cs"/>
              </a:rPr>
              <a:t> To offer practical help to survivors in addressing immediate needs and concerns.</a:t>
            </a:r>
          </a:p>
          <a:p>
            <a:pPr marL="228600" indent="-228600">
              <a:buFont typeface="+mj-lt"/>
              <a:buAutoNum type="arabicPeriod"/>
            </a:pPr>
            <a:r>
              <a:rPr lang="en-US" sz="1100" b="1" i="0" kern="1200" dirty="0">
                <a:solidFill>
                  <a:schemeClr val="tx1"/>
                </a:solidFill>
                <a:effectLst/>
                <a:latin typeface="+mn-lt"/>
                <a:ea typeface="+mn-ea"/>
                <a:cs typeface="+mn-cs"/>
              </a:rPr>
              <a:t>Connection with Social Supports: </a:t>
            </a:r>
            <a:r>
              <a:rPr lang="en-US" sz="1100" b="0" i="0" kern="1200" dirty="0">
                <a:solidFill>
                  <a:schemeClr val="tx1"/>
                </a:solidFill>
                <a:effectLst/>
                <a:latin typeface="+mn-lt"/>
                <a:ea typeface="+mn-ea"/>
                <a:cs typeface="+mn-cs"/>
              </a:rPr>
              <a:t>To help establish brief or ongoing contacts with primary support persons and other sources of support, including family members, friends, and community helping resources.</a:t>
            </a:r>
          </a:p>
          <a:p>
            <a:pPr marL="228600" indent="-228600">
              <a:buFont typeface="+mj-lt"/>
              <a:buAutoNum type="arabicPeriod"/>
            </a:pPr>
            <a:r>
              <a:rPr lang="en-US" sz="1100" b="1" i="0" kern="1200" dirty="0">
                <a:solidFill>
                  <a:schemeClr val="tx1"/>
                </a:solidFill>
                <a:effectLst/>
                <a:latin typeface="+mn-lt"/>
                <a:ea typeface="+mn-ea"/>
                <a:cs typeface="+mn-cs"/>
              </a:rPr>
              <a:t>Information on Coping: </a:t>
            </a:r>
            <a:r>
              <a:rPr lang="en-US" sz="1100" b="0" i="0" kern="1200" dirty="0">
                <a:solidFill>
                  <a:schemeClr val="tx1"/>
                </a:solidFill>
                <a:effectLst/>
                <a:latin typeface="+mn-lt"/>
                <a:ea typeface="+mn-ea"/>
                <a:cs typeface="+mn-cs"/>
              </a:rPr>
              <a:t>To provide information about stress reactions and coping to reduce distress and promote adaptive functioning.</a:t>
            </a:r>
          </a:p>
          <a:p>
            <a:pPr marL="228600" indent="-228600">
              <a:buFont typeface="+mj-lt"/>
              <a:buAutoNum type="arabicPeriod"/>
            </a:pPr>
            <a:r>
              <a:rPr lang="en-US" sz="1100" b="1" i="0" kern="1200" dirty="0">
                <a:solidFill>
                  <a:schemeClr val="tx1"/>
                </a:solidFill>
                <a:effectLst/>
                <a:latin typeface="+mn-lt"/>
                <a:ea typeface="+mn-ea"/>
                <a:cs typeface="+mn-cs"/>
              </a:rPr>
              <a:t>Linkage with Collaborative Services: </a:t>
            </a:r>
            <a:r>
              <a:rPr lang="en-US" sz="1100" b="0" i="0" kern="1200" dirty="0">
                <a:solidFill>
                  <a:schemeClr val="tx1"/>
                </a:solidFill>
                <a:effectLst/>
                <a:latin typeface="+mn-lt"/>
                <a:ea typeface="+mn-ea"/>
                <a:cs typeface="+mn-cs"/>
              </a:rPr>
              <a:t>To link survivors with available services needed at the time or in the future.</a:t>
            </a:r>
          </a:p>
          <a:p>
            <a:pPr marL="228600" indent="-228600">
              <a:buFont typeface="+mj-lt"/>
              <a:buAutoNum type="arabicPeriod"/>
            </a:pPr>
            <a:endParaRPr lang="en-US" sz="1100" b="0" i="0" kern="1200" dirty="0">
              <a:solidFill>
                <a:schemeClr val="tx1"/>
              </a:solidFill>
              <a:effectLst/>
              <a:latin typeface="+mn-lt"/>
              <a:ea typeface="+mn-ea"/>
              <a:cs typeface="+mn-cs"/>
            </a:endParaRPr>
          </a:p>
          <a:p>
            <a:pPr marL="0" indent="0">
              <a:buFont typeface="+mj-lt"/>
              <a:buNone/>
            </a:pPr>
            <a:r>
              <a:rPr lang="en-US" sz="1100" b="1" i="0" kern="1200" dirty="0">
                <a:solidFill>
                  <a:schemeClr val="tx1"/>
                </a:solidFill>
                <a:effectLst/>
                <a:latin typeface="+mn-lt"/>
                <a:ea typeface="+mn-ea"/>
                <a:cs typeface="+mn-cs"/>
              </a:rPr>
              <a:t>Discussion: </a:t>
            </a:r>
            <a:r>
              <a:rPr lang="en-US" sz="1100" b="0" i="0" kern="1200" dirty="0">
                <a:solidFill>
                  <a:schemeClr val="tx1"/>
                </a:solidFill>
                <a:effectLst/>
                <a:latin typeface="+mn-lt"/>
                <a:ea typeface="+mn-ea"/>
                <a:cs typeface="+mn-cs"/>
              </a:rPr>
              <a:t>How might you ensure you implement all 8 when working with someone?</a:t>
            </a:r>
          </a:p>
          <a:p>
            <a:pPr marL="0" indent="0">
              <a:buFont typeface="+mj-lt"/>
              <a:buNone/>
            </a:pPr>
            <a:endParaRPr lang="en-US" sz="1100" b="0" i="0" kern="1200" dirty="0">
              <a:solidFill>
                <a:schemeClr val="tx1"/>
              </a:solidFill>
              <a:effectLst/>
              <a:latin typeface="+mn-lt"/>
              <a:ea typeface="+mn-ea"/>
              <a:cs typeface="+mn-cs"/>
            </a:endParaRPr>
          </a:p>
          <a:p>
            <a:r>
              <a:rPr lang="en-US" sz="1100" b="1" i="0" kern="1200" dirty="0">
                <a:solidFill>
                  <a:schemeClr val="tx1"/>
                </a:solidFill>
                <a:effectLst/>
                <a:latin typeface="+mn-lt"/>
                <a:ea typeface="+mn-ea"/>
                <a:cs typeface="+mn-cs"/>
              </a:rPr>
              <a:t>Reference: </a:t>
            </a:r>
            <a:r>
              <a:rPr lang="en-US" sz="1200" kern="1200" dirty="0">
                <a:solidFill>
                  <a:schemeClr val="tx1"/>
                </a:solidFill>
                <a:effectLst/>
                <a:latin typeface="+mn-lt"/>
                <a:ea typeface="+mn-ea"/>
                <a:cs typeface="+mn-cs"/>
              </a:rPr>
              <a:t>National Child Traumatic Stress Network and National Center for PTSD, </a:t>
            </a:r>
            <a:r>
              <a:rPr lang="en-US" sz="1200" i="1" kern="1200" dirty="0">
                <a:solidFill>
                  <a:schemeClr val="tx1"/>
                </a:solidFill>
                <a:effectLst/>
                <a:latin typeface="+mn-lt"/>
                <a:ea typeface="+mn-ea"/>
                <a:cs typeface="+mn-cs"/>
              </a:rPr>
              <a:t>Psychological First Aid: Field Operations Guide</a:t>
            </a:r>
            <a:r>
              <a:rPr lang="en-US" sz="1200" kern="1200" dirty="0">
                <a:solidFill>
                  <a:schemeClr val="tx1"/>
                </a:solidFill>
                <a:effectLst/>
                <a:latin typeface="+mn-lt"/>
                <a:ea typeface="+mn-ea"/>
                <a:cs typeface="+mn-cs"/>
              </a:rPr>
              <a:t>, September, 2005.</a:t>
            </a:r>
          </a:p>
          <a:p>
            <a:br>
              <a:rPr lang="en-US" sz="1200" kern="1200" dirty="0">
                <a:solidFill>
                  <a:schemeClr val="tx1"/>
                </a:solidFill>
                <a:effectLst/>
                <a:latin typeface="+mn-lt"/>
                <a:ea typeface="+mn-ea"/>
                <a:cs typeface="+mn-cs"/>
              </a:rPr>
            </a:br>
            <a:endParaRPr lang="en-US" sz="1100" b="1"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70B0B6-4A54-0944-91E3-FECC2ED21D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3639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14325"/>
            <a:ext cx="5486400" cy="3086100"/>
          </a:xfrm>
        </p:spPr>
      </p:sp>
      <p:sp>
        <p:nvSpPr>
          <p:cNvPr id="3" name="Notes Placeholder 2"/>
          <p:cNvSpPr>
            <a:spLocks noGrp="1"/>
          </p:cNvSpPr>
          <p:nvPr>
            <p:ph type="body" idx="1"/>
          </p:nvPr>
        </p:nvSpPr>
        <p:spPr>
          <a:xfrm>
            <a:off x="-1" y="3571875"/>
            <a:ext cx="6856413" cy="7400926"/>
          </a:xfrm>
        </p:spPr>
        <p:txBody>
          <a:bodyPr/>
          <a:lstStyle/>
          <a:p>
            <a:r>
              <a:rPr lang="en-US" sz="1100" b="1" dirty="0"/>
              <a:t>SUBJECT MATTER: </a:t>
            </a:r>
            <a:r>
              <a:rPr lang="en-US" sz="1100" dirty="0"/>
              <a:t>CRISIS RESPONSE SYSTEM</a:t>
            </a:r>
          </a:p>
          <a:p>
            <a:pPr marL="228600" indent="-228600">
              <a:buFont typeface="Arial" panose="020B0604020202020204" pitchFamily="34" charset="0"/>
              <a:buChar char="•"/>
            </a:pPr>
            <a:endParaRPr lang="en-US" sz="1100" dirty="0"/>
          </a:p>
          <a:p>
            <a:pPr rtl="0"/>
            <a:r>
              <a:rPr lang="en-US" sz="1100" b="0" i="0" u="none" strike="noStrike" kern="1200" dirty="0">
                <a:solidFill>
                  <a:schemeClr val="tx1"/>
                </a:solidFill>
                <a:effectLst/>
                <a:latin typeface="+mn-lt"/>
                <a:ea typeface="+mn-ea"/>
                <a:cs typeface="+mn-cs"/>
              </a:rPr>
              <a:t>Listen for the students learning to articulate that in all aspects of a person's treatment, they can witness a person in crisis and will need to navigate the Crisis Response System.  Listen for students mentioning when a person talks about suicidality, homicidality, or inability to care for themself a referral to higher level care is needed. </a:t>
            </a:r>
            <a:endParaRPr lang="en-US" sz="1100" b="0" dirty="0">
              <a:effectLst/>
              <a:cs typeface="Calibri" panose="020F0502020204030204"/>
            </a:endParaRPr>
          </a:p>
          <a:p>
            <a:endParaRPr lang="en-US" sz="1100" dirty="0"/>
          </a:p>
          <a:p>
            <a:pPr marL="228600" indent="-228600">
              <a:buFont typeface="Arial" panose="020B0604020202020204" pitchFamily="34" charset="0"/>
              <a:buChar char="•"/>
            </a:pPr>
            <a:r>
              <a:rPr lang="en-US" sz="1100" dirty="0"/>
              <a:t>Reminding participants  they can provide resources: </a:t>
            </a:r>
          </a:p>
          <a:p>
            <a:pPr marL="685800" lvl="1" indent="-228600">
              <a:buFont typeface="Arial" panose="020B0604020202020204" pitchFamily="34" charset="0"/>
              <a:buChar char="•"/>
            </a:pPr>
            <a:r>
              <a:rPr lang="en-US" sz="1100" dirty="0"/>
              <a:t>988/crisis support services (24/7 Crisis Lifeline for all ages, all struggles welcome.)</a:t>
            </a:r>
          </a:p>
          <a:p>
            <a:pPr marL="685800" lvl="1" indent="-228600">
              <a:buFont typeface="Arial" panose="020B0604020202020204" pitchFamily="34" charset="0"/>
              <a:buChar char="•"/>
            </a:pPr>
            <a:r>
              <a:rPr lang="en-US" sz="1100" dirty="0"/>
              <a:t>NAMI (775-470-5600) (National Alliance for the Mentally Ill – local resources for persons struggling and resources for the impacted family)</a:t>
            </a:r>
          </a:p>
          <a:p>
            <a:pPr marL="685800" lvl="1" indent="-228600">
              <a:buFont typeface="Arial" panose="020B0604020202020204" pitchFamily="34" charset="0"/>
              <a:buChar char="•"/>
            </a:pPr>
            <a:r>
              <a:rPr lang="en-US" sz="1100" dirty="0"/>
              <a:t>Nevada Teen Support Text Line (775-296-8336) (Crisis text line for individuals 14-24yo, 7 days week, 2p-10p.  All struggles welcome.)</a:t>
            </a:r>
          </a:p>
          <a:p>
            <a:pPr marL="685800" lvl="1" indent="-228600">
              <a:buFont typeface="Arial" panose="020B0604020202020204" pitchFamily="34" charset="0"/>
              <a:buChar char="•"/>
            </a:pPr>
            <a:r>
              <a:rPr lang="en-US" sz="1100" dirty="0"/>
              <a:t>Veterans Suicide Hotline (988, press 1) – This 24/7 crisis line is dedicated to veterans, and will provide resources, access to treatment, and empathy regarding veteran related concerns.)</a:t>
            </a:r>
          </a:p>
          <a:p>
            <a:pPr marL="685800" lvl="1" indent="-228600">
              <a:buFont typeface="Arial" panose="020B0604020202020204" pitchFamily="34" charset="0"/>
              <a:buChar char="•"/>
            </a:pPr>
            <a:r>
              <a:rPr lang="en-US" sz="1100" dirty="0"/>
              <a:t>Reno Behavioral Healthcare Hospital  (Reno) (775-393-2200)  or Desert Parkway Behavioral Healthcare Hospital (Las Vegas) (877-663-7976)– This hospital is 24/7 and provides inpatient treatment for youth and adults struggling with mental health (suicidal, medication instability, homicidal, unable to care for self) and substance use problems (medical detox is needed).  They offer free assessments with a licensed professional. This is a high level of care as they are staffed 24/7 with a nurse and requires the person to need medical monitoring.)</a:t>
            </a:r>
          </a:p>
          <a:p>
            <a:pPr marL="457200" lvl="1" indent="0">
              <a:buFont typeface="Arial" panose="020B0604020202020204" pitchFamily="34" charset="0"/>
              <a:buNone/>
            </a:pPr>
            <a:endParaRPr lang="en-US" sz="1100" dirty="0"/>
          </a:p>
          <a:p>
            <a:pPr marL="228600" indent="-228600">
              <a:buFont typeface="Arial" panose="020B0604020202020204" pitchFamily="34" charset="0"/>
              <a:buChar char="•"/>
            </a:pPr>
            <a:r>
              <a:rPr lang="en-US" sz="1100" dirty="0"/>
              <a:t>Mobile Crisis Teams in Nevada:</a:t>
            </a:r>
          </a:p>
          <a:p>
            <a:pPr marL="685800" lvl="1" indent="-228600">
              <a:buFont typeface="Arial" panose="020B0604020202020204" pitchFamily="34" charset="0"/>
              <a:buChar char="•"/>
            </a:pPr>
            <a:r>
              <a:rPr lang="en-US" sz="1100" dirty="0"/>
              <a:t>Mobile Outreach Safety Teams (MOST) - co-responder model with Law Enforcement Departments.  The MOST team is comprised of licensed therapists (MFT, CPC, LCSW) that provide crisis intervention services, connect people to resources, and assist officers in effectively communicating with individuals struggling with mental health and substance use concerns. Northern Nevada MOST is located at Sparks Police Department, Reno Police Department, Washoe County Sheriff’s Office, and Carson City Sheriff’s Office.</a:t>
            </a:r>
          </a:p>
          <a:p>
            <a:pPr marL="685800" lvl="1" indent="-228600">
              <a:buFont typeface="Arial" panose="020B0604020202020204" pitchFamily="34" charset="0"/>
              <a:buChar char="•"/>
            </a:pPr>
            <a:r>
              <a:rPr lang="en-US" sz="1100" dirty="0"/>
              <a:t>Mobile Crisis Intervention Team (MCIT) –This team is comprised of licensed clinicians in Southern Nevada.  They work alongside paramedics as a co-responder model and assist with behavioral health crises in the community.</a:t>
            </a:r>
          </a:p>
          <a:p>
            <a:pPr marL="685800" lvl="1" indent="-228600">
              <a:buFont typeface="Arial" panose="020B0604020202020204" pitchFamily="34" charset="0"/>
              <a:buChar char="•"/>
            </a:pPr>
            <a:r>
              <a:rPr lang="en-US" sz="1100" dirty="0"/>
              <a:t>Mobile Crisis Response Team (MCRT) – this team provides crisis intervention and short term stabilization for families struggling with a behavioral or mental health crisis.  MCRT has a 24/7 number (775-688-1670 or 702-486-7865) where information will be gathered and an assessment will be scheduled for the youth and family.  </a:t>
            </a:r>
          </a:p>
          <a:p>
            <a:pPr marL="457200" lvl="1" indent="0">
              <a:buFont typeface="Arial" panose="020B0604020202020204" pitchFamily="34" charset="0"/>
              <a:buNone/>
            </a:pPr>
            <a:endParaRPr lang="en-US" sz="1100" dirty="0"/>
          </a:p>
          <a:p>
            <a:pPr marL="228600" indent="-228600">
              <a:buFont typeface="Arial" panose="020B0604020202020204" pitchFamily="34" charset="0"/>
              <a:buChar char="•"/>
            </a:pPr>
            <a:r>
              <a:rPr lang="en-US" sz="1100" b="1" i="1" dirty="0"/>
              <a:t>Conversation </a:t>
            </a:r>
            <a:r>
              <a:rPr lang="en-US" sz="1100" b="1" dirty="0"/>
              <a:t>starters for introductions to crisis services: </a:t>
            </a:r>
          </a:p>
          <a:p>
            <a:pPr marL="685800" lvl="1" indent="-228600">
              <a:buFont typeface="Arial" panose="020B0604020202020204" pitchFamily="34" charset="0"/>
              <a:buChar char="•"/>
            </a:pPr>
            <a:r>
              <a:rPr lang="en-US" sz="1100" dirty="0"/>
              <a:t>Hey, have you heard about the mobile crisis teams?  Let me share how they can be helpful during a crisis.</a:t>
            </a:r>
          </a:p>
          <a:p>
            <a:pPr marL="685800" lvl="1" indent="-228600">
              <a:buFont typeface="Arial" panose="020B0604020202020204" pitchFamily="34" charset="0"/>
              <a:buChar char="•"/>
            </a:pPr>
            <a:r>
              <a:rPr lang="en-US" sz="1100" dirty="0"/>
              <a:t>Have you used a crisis lifeline before?  I’d like to share with you about 988 and how it might be a resource during this time. </a:t>
            </a:r>
          </a:p>
          <a:p>
            <a:pPr marL="685800" lvl="1" indent="-228600">
              <a:buFont typeface="Arial" panose="020B0604020202020204" pitchFamily="34" charset="0"/>
              <a:buChar char="•"/>
            </a:pPr>
            <a:r>
              <a:rPr lang="en-US" sz="1100" dirty="0"/>
              <a:t>Sounds like you might need to detox.  Have you heard of the inpatient hospital (insert one closest to you) and how they can assist with detox and connection to a rehab?</a:t>
            </a:r>
          </a:p>
          <a:p>
            <a:pPr marL="685800" lvl="1" indent="-228600">
              <a:buFont typeface="Arial" panose="020B0604020202020204" pitchFamily="34" charset="0"/>
              <a:buChar char="•"/>
            </a:pPr>
            <a:r>
              <a:rPr lang="en-US" sz="1100" dirty="0"/>
              <a:t>Sometimes we need someone who will just listen.  The NAMI teen text line does just that.  Let me share their number.</a:t>
            </a:r>
            <a:endParaRPr lang="en-US" dirty="0"/>
          </a:p>
          <a:p>
            <a:pPr marL="457200" lvl="1" indent="0">
              <a:buFont typeface="Arial" panose="020B0604020202020204" pitchFamily="34" charset="0"/>
              <a:buNone/>
            </a:pPr>
            <a:endParaRPr lang="en-US" dirty="0"/>
          </a:p>
          <a:p>
            <a:pPr marL="457200" lvl="1" indent="0">
              <a:buFont typeface="Arial" panose="020B0604020202020204" pitchFamily="34" charset="0"/>
              <a:buNone/>
            </a:pPr>
            <a:endParaRPr lang="en-US" dirty="0"/>
          </a:p>
          <a:p>
            <a:pPr marL="228600" indent="-2286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730A5-E118-DD43-8C03-06ED1FCE09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7033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93295" y="4400550"/>
            <a:ext cx="5883442" cy="3600450"/>
          </a:xfrm>
        </p:spPr>
        <p:txBody>
          <a:bodyPr/>
          <a:lstStyle/>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Calibri" panose="020F0502020204030204" pitchFamily="34" charset="0"/>
              </a:rPr>
              <a:t>Resources are provided and should assist in maintaining important referral agencies/support services as well as resources for students.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kern="100" dirty="0">
                <a:effectLst/>
                <a:latin typeface="Calibri" panose="020F0502020204030204" pitchFamily="34" charset="0"/>
                <a:ea typeface="Calibri" panose="020F0502020204030204" pitchFamily="34" charset="0"/>
                <a:cs typeface="Calibri" panose="020F0502020204030204" pitchFamily="34" charset="0"/>
              </a:rPr>
              <a:t>Zero Suicide Institute: </a:t>
            </a:r>
            <a:r>
              <a:rPr lang="en-US" sz="11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https://zerosuicideinstitute.com/</a:t>
            </a:r>
            <a:r>
              <a:rPr lang="en-US" sz="11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kern="100" dirty="0">
                <a:effectLst/>
                <a:latin typeface="Calibri" panose="020F0502020204030204" pitchFamily="34" charset="0"/>
                <a:ea typeface="Calibri" panose="020F0502020204030204" pitchFamily="34" charset="0"/>
                <a:cs typeface="Calibri" panose="020F0502020204030204" pitchFamily="34" charset="0"/>
              </a:rPr>
              <a:t>Zero Suicide Listserv: </a:t>
            </a:r>
            <a:r>
              <a:rPr lang="en-US" sz="11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https://zerosuicide.edc.org/movement/zero-suicide-listserv</a:t>
            </a:r>
            <a:r>
              <a:rPr lang="en-US" sz="11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kern="100" dirty="0">
                <a:effectLst/>
                <a:latin typeface="Calibri" panose="020F0502020204030204" pitchFamily="34" charset="0"/>
                <a:ea typeface="Calibri" panose="020F0502020204030204" pitchFamily="34" charset="0"/>
                <a:cs typeface="Calibri" panose="020F0502020204030204" pitchFamily="34" charset="0"/>
              </a:rPr>
              <a:t>NV Office for Suicide Prevention: </a:t>
            </a:r>
            <a:r>
              <a:rPr lang="en-US" sz="11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http://suicideprevention.nv.gov/</a:t>
            </a:r>
            <a:r>
              <a:rPr lang="en-US" sz="11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kern="100" dirty="0">
                <a:effectLst/>
                <a:latin typeface="Calibri" panose="020F0502020204030204" pitchFamily="34" charset="0"/>
                <a:ea typeface="Calibri" panose="020F0502020204030204" pitchFamily="34" charset="0"/>
                <a:cs typeface="Calibri" panose="020F0502020204030204" pitchFamily="34" charset="0"/>
              </a:rPr>
              <a:t>NV Zero Suicide Initiative: </a:t>
            </a:r>
            <a:r>
              <a:rPr lang="en-US" sz="11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https://nvopioidresponse.org/initiatives/zs/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kern="100" dirty="0">
                <a:effectLst/>
                <a:latin typeface="Calibri" panose="020F0502020204030204" pitchFamily="34" charset="0"/>
                <a:ea typeface="Calibri" panose="020F0502020204030204" pitchFamily="34" charset="0"/>
                <a:cs typeface="Calibri" panose="020F0502020204030204" pitchFamily="34" charset="0"/>
              </a:rPr>
              <a:t>The Lifeline and 988:  </a:t>
            </a:r>
            <a:r>
              <a:rPr lang="en-US" sz="11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https://988lifeline.org/current-events/the-lifeline-and-988</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kern="100" dirty="0">
                <a:effectLst/>
                <a:latin typeface="Calibri" panose="020F0502020204030204" pitchFamily="34" charset="0"/>
                <a:ea typeface="Calibri" panose="020F0502020204030204" pitchFamily="34" charset="0"/>
                <a:cs typeface="Calibri" panose="020F0502020204030204" pitchFamily="34" charset="0"/>
              </a:rPr>
              <a:t>UNR LiveWell Resource Page: </a:t>
            </a:r>
            <a:r>
              <a:rPr lang="en-US" sz="11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https://www.unr.edu/livewell</a:t>
            </a:r>
            <a:r>
              <a:rPr lang="en-US" sz="11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kern="100" dirty="0">
                <a:effectLst/>
                <a:latin typeface="Calibri" panose="020F0502020204030204" pitchFamily="34" charset="0"/>
                <a:ea typeface="Calibri" panose="020F0502020204030204" pitchFamily="34" charset="0"/>
                <a:cs typeface="Calibri" panose="020F0502020204030204" pitchFamily="34" charset="0"/>
              </a:rPr>
              <a:t>Image Credit: </a:t>
            </a:r>
            <a:r>
              <a:rPr lang="en-US" sz="1100" kern="100" dirty="0">
                <a:effectLst/>
                <a:latin typeface="Calibri" panose="020F0502020204030204" pitchFamily="34" charset="0"/>
                <a:ea typeface="Calibri" panose="020F0502020204030204" pitchFamily="34" charset="0"/>
                <a:cs typeface="Calibri" panose="020F0502020204030204" pitchFamily="34" charset="0"/>
              </a:rPr>
              <a:t>SAMHSA 988 Partner Toolkit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730A5-E118-DD43-8C03-06ED1FCE09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4042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0317" y="4400550"/>
            <a:ext cx="6736096" cy="3600450"/>
          </a:xfrm>
        </p:spPr>
        <p:txBody>
          <a:bodyPr/>
          <a:lstStyle/>
          <a:p>
            <a:pPr marL="0" marR="0">
              <a:lnSpc>
                <a:spcPct val="107000"/>
              </a:lnSpc>
              <a:spcBef>
                <a:spcPts val="0"/>
              </a:spcBef>
              <a:spcAft>
                <a:spcPts val="800"/>
              </a:spcAft>
            </a:pPr>
            <a:r>
              <a:rPr lang="en-US" sz="1100" kern="100" dirty="0">
                <a:effectLst/>
                <a:ea typeface="Calibri" panose="020F0502020204030204" pitchFamily="34" charset="0"/>
                <a:cs typeface="Times New Roman" panose="02020603050405020304" pitchFamily="18" charset="0"/>
              </a:rPr>
              <a:t>Resources are provided and should assist in maintaining important referral agencies/support services as well as resources for students. </a:t>
            </a:r>
          </a:p>
          <a:p>
            <a:pPr marL="0" marR="0">
              <a:lnSpc>
                <a:spcPct val="107000"/>
              </a:lnSpc>
              <a:spcBef>
                <a:spcPts val="0"/>
              </a:spcBef>
              <a:spcAft>
                <a:spcPts val="800"/>
              </a:spcAft>
            </a:pPr>
            <a:r>
              <a:rPr lang="en-US" sz="1100" kern="100" dirty="0">
                <a:effectLst/>
                <a:ea typeface="Calibri" panose="020F0502020204030204" pitchFamily="34" charset="0"/>
                <a:cs typeface="Times New Roman" panose="02020603050405020304" pitchFamily="18" charset="0"/>
              </a:rPr>
              <a:t>Community Resources:</a:t>
            </a: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UNR Disabilities Resource Center: </a:t>
            </a:r>
            <a:r>
              <a:rPr lang="en-US" sz="1100" u="sng" kern="100" dirty="0">
                <a:solidFill>
                  <a:srgbClr val="0563C1"/>
                </a:solidFill>
                <a:effectLst/>
                <a:ea typeface="Calibri" panose="020F0502020204030204" pitchFamily="34" charset="0"/>
                <a:cs typeface="Times New Roman" panose="02020603050405020304" pitchFamily="18" charset="0"/>
                <a:hlinkClick r:id="rId3"/>
              </a:rPr>
              <a:t>https://www.unr.edu/drc</a:t>
            </a:r>
            <a:r>
              <a:rPr lang="en-US" sz="1100" kern="100" dirty="0">
                <a:effectLst/>
                <a:ea typeface="Calibri" panose="020F0502020204030204" pitchFamily="34" charset="0"/>
                <a:cs typeface="Times New Roman" panose="02020603050405020304" pitchFamily="18" charset="0"/>
              </a:rPr>
              <a:t> </a:t>
            </a: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Nevada Center for Excellence in Disabilities Directory: </a:t>
            </a:r>
            <a:r>
              <a:rPr lang="en-US" sz="1100" u="sng" kern="100" dirty="0">
                <a:solidFill>
                  <a:srgbClr val="0563C1"/>
                </a:solidFill>
                <a:effectLst/>
                <a:ea typeface="Calibri" panose="020F0502020204030204" pitchFamily="34" charset="0"/>
                <a:cs typeface="Times New Roman" panose="02020603050405020304" pitchFamily="18" charset="0"/>
                <a:hlinkClick r:id="rId4"/>
              </a:rPr>
              <a:t>https://www.unr.edu/education/faculty-and-staff/nevada-center-for-excellence-in-disabilities</a:t>
            </a:r>
            <a:r>
              <a:rPr lang="en-US" sz="1100" kern="100" dirty="0">
                <a:effectLst/>
                <a:ea typeface="Calibri" panose="020F0502020204030204" pitchFamily="34" charset="0"/>
                <a:cs typeface="Times New Roman" panose="02020603050405020304" pitchFamily="18" charset="0"/>
              </a:rPr>
              <a:t> </a:t>
            </a: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CASAT on Demand Resources &amp; Downloads: </a:t>
            </a:r>
            <a:r>
              <a:rPr lang="en-US" sz="1100" u="sng" kern="100" dirty="0">
                <a:solidFill>
                  <a:srgbClr val="0563C1"/>
                </a:solidFill>
                <a:effectLst/>
                <a:ea typeface="Calibri" panose="020F0502020204030204" pitchFamily="34" charset="0"/>
                <a:cs typeface="Times New Roman" panose="02020603050405020304" pitchFamily="18" charset="0"/>
                <a:hlinkClick r:id="rId5"/>
              </a:rPr>
              <a:t>https://casatondemand.org/resources_downloads/</a:t>
            </a:r>
            <a:r>
              <a:rPr lang="en-US" sz="1100" kern="100" dirty="0">
                <a:effectLst/>
                <a:ea typeface="Calibri" panose="020F0502020204030204" pitchFamily="34" charset="0"/>
                <a:cs typeface="Times New Roman" panose="02020603050405020304" pitchFamily="18" charset="0"/>
              </a:rPr>
              <a:t> </a:t>
            </a: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Pacific Southwest Addiction Technology Transfer Center (PSATTC): </a:t>
            </a:r>
            <a:r>
              <a:rPr lang="en-US" sz="1100" u="sng" kern="100" dirty="0">
                <a:solidFill>
                  <a:srgbClr val="0563C1"/>
                </a:solidFill>
                <a:effectLst/>
                <a:ea typeface="Calibri" panose="020F0502020204030204" pitchFamily="34" charset="0"/>
                <a:cs typeface="Times New Roman" panose="02020603050405020304" pitchFamily="18" charset="0"/>
                <a:hlinkClick r:id="rId6"/>
              </a:rPr>
              <a:t>https://attcnetwork.org/centers/pacific-southwest-attc/home</a:t>
            </a:r>
            <a:endParaRPr lang="en-US" sz="1100" kern="100" dirty="0">
              <a:effectLst/>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The Mental Health Technology Transfer Center Network: </a:t>
            </a:r>
            <a:r>
              <a:rPr lang="en-US" sz="1100" u="sng" kern="100" dirty="0">
                <a:solidFill>
                  <a:srgbClr val="0563C1"/>
                </a:solidFill>
                <a:effectLst/>
                <a:ea typeface="Calibri" panose="020F0502020204030204" pitchFamily="34" charset="0"/>
                <a:cs typeface="Times New Roman" panose="02020603050405020304" pitchFamily="18" charset="0"/>
                <a:hlinkClick r:id="rId7"/>
              </a:rPr>
              <a:t>https://mhttcnetwork.org/ </a:t>
            </a:r>
            <a:endParaRPr lang="en-US" sz="1100" kern="100" dirty="0">
              <a:effectLst/>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The Prevention Technology Transfer Center Network: </a:t>
            </a:r>
            <a:r>
              <a:rPr lang="en-US" sz="1100" u="sng" kern="100" dirty="0">
                <a:solidFill>
                  <a:srgbClr val="0563C1"/>
                </a:solidFill>
                <a:effectLst/>
                <a:ea typeface="Calibri" panose="020F0502020204030204" pitchFamily="34" charset="0"/>
                <a:cs typeface="Times New Roman" panose="02020603050405020304" pitchFamily="18" charset="0"/>
                <a:hlinkClick r:id="rId8"/>
              </a:rPr>
              <a:t>https://pttcnetwork.org/</a:t>
            </a:r>
            <a:r>
              <a:rPr lang="en-US" sz="1100" kern="100" dirty="0">
                <a:effectLst/>
                <a:ea typeface="Calibri" panose="020F0502020204030204" pitchFamily="34" charset="0"/>
                <a:cs typeface="Times New Roman" panose="02020603050405020304" pitchFamily="18" charset="0"/>
              </a:rPr>
              <a:t> </a:t>
            </a: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Department of Health &amp; Human Services Aging and Disability Services Division: </a:t>
            </a:r>
            <a:r>
              <a:rPr lang="en-US" sz="1100" u="sng" kern="100" dirty="0">
                <a:solidFill>
                  <a:srgbClr val="0563C1"/>
                </a:solidFill>
                <a:effectLst/>
                <a:ea typeface="Calibri" panose="020F0502020204030204" pitchFamily="34" charset="0"/>
                <a:cs typeface="Times New Roman" panose="02020603050405020304" pitchFamily="18" charset="0"/>
                <a:hlinkClick r:id="rId9"/>
              </a:rPr>
              <a:t>https://adsd.nv.gov/</a:t>
            </a:r>
            <a:r>
              <a:rPr lang="en-US" sz="1100" kern="100" dirty="0">
                <a:effectLst/>
                <a:ea typeface="Calibri" panose="020F0502020204030204" pitchFamily="34" charset="0"/>
                <a:cs typeface="Times New Roman" panose="02020603050405020304" pitchFamily="18" charset="0"/>
              </a:rPr>
              <a:t> </a:t>
            </a: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SAMHSA’s Technology Transfer Centers (TTC) Programs: </a:t>
            </a:r>
            <a:r>
              <a:rPr lang="en-US" sz="1100" u="sng" kern="100" dirty="0">
                <a:solidFill>
                  <a:srgbClr val="0563C1"/>
                </a:solidFill>
                <a:effectLst/>
                <a:ea typeface="Calibri" panose="020F0502020204030204" pitchFamily="34" charset="0"/>
                <a:cs typeface="Times New Roman" panose="02020603050405020304" pitchFamily="18" charset="0"/>
                <a:hlinkClick r:id="rId10" action="ppaction://hlinkfile"/>
              </a:rPr>
              <a:t>techtransfercenters.org</a:t>
            </a:r>
            <a:endParaRPr lang="en-US" sz="1100" kern="100" dirty="0">
              <a:effectLst/>
              <a:ea typeface="Calibri" panose="020F0502020204030204" pitchFamily="34" charset="0"/>
              <a:cs typeface="Times New Roman" panose="02020603050405020304" pitchFamily="18" charset="0"/>
            </a:endParaRPr>
          </a:p>
          <a:p>
            <a:pPr marL="688975" indent="-344488"/>
            <a:endParaRPr lang="en-US" dirty="0">
              <a:solidFill>
                <a:schemeClr val="tx1">
                  <a:lumMod val="50000"/>
                  <a:lumOff val="50000"/>
                </a:schemeClr>
              </a:solidFill>
            </a:endParaRPr>
          </a:p>
          <a:p>
            <a:pPr>
              <a:defRPr/>
            </a:pP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730A5-E118-DD43-8C03-06ED1FCE09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4978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100" dirty="0">
                <a:solidFill>
                  <a:srgbClr val="222222"/>
                </a:solidFill>
                <a:effectLst/>
                <a:ea typeface="Times New Roman" panose="02020603050405020304" pitchFamily="18" charset="0"/>
                <a:cs typeface="Arial" panose="020B0604020202020204" pitchFamily="34" charset="0"/>
              </a:rPr>
              <a:t>The Pathways in Crisis Services (PICS) Project provides academic course and professional learning events and content focused on evidence-based crisis programs that include crisis intervention, de-escalation services, mobile crisis and crisis stabilization for Pre-service (students) and Practicing Behavioral Health Professionals with the goal of increasing knowledge and skills leading to use in practice.</a:t>
            </a:r>
            <a:endParaRPr lang="en-US" sz="11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1100" dirty="0">
                <a:solidFill>
                  <a:srgbClr val="222222"/>
                </a:solidFill>
                <a:effectLst/>
                <a:ea typeface="Times New Roman" panose="02020603050405020304" pitchFamily="18" charset="0"/>
                <a:cs typeface="Arial" panose="020B0604020202020204" pitchFamily="34" charset="0"/>
              </a:rPr>
              <a:t> </a:t>
            </a:r>
            <a:endParaRPr lang="en-US" sz="11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1100" dirty="0">
                <a:solidFill>
                  <a:srgbClr val="222222"/>
                </a:solidFill>
                <a:effectLst/>
                <a:ea typeface="Times New Roman" panose="02020603050405020304" pitchFamily="18" charset="0"/>
                <a:cs typeface="Arial" panose="020B0604020202020204" pitchFamily="34" charset="0"/>
              </a:rPr>
              <a:t>This is accomplished by guaranteeing students get exposed to crisis intervention services and skills while in school in order to prepare them to do crisis intervention services which includes: risk determination; early intervention; de-escalation strategies; how to conduct warm-hand-off; and understanding the new (988) system through the development of curriculum infusion and training. Practicing Professionals will have the opportunity to attend a variety of training and technical assistance (T/TA) events to ensure that T/TA in crisis-based programs is available to help prepare these professionals with the knowledge and skills to provide crisis-based services.</a:t>
            </a:r>
            <a:br>
              <a:rPr lang="en-US" sz="1100" dirty="0">
                <a:solidFill>
                  <a:srgbClr val="222222"/>
                </a:solidFill>
                <a:effectLst/>
                <a:ea typeface="Times New Roman" panose="02020603050405020304" pitchFamily="18" charset="0"/>
                <a:cs typeface="Arial" panose="020B0604020202020204" pitchFamily="34" charset="0"/>
              </a:rPr>
            </a:br>
            <a:br>
              <a:rPr lang="en-US" sz="1100" dirty="0">
                <a:solidFill>
                  <a:srgbClr val="222222"/>
                </a:solidFill>
                <a:effectLst/>
                <a:ea typeface="Times New Roman" panose="02020603050405020304" pitchFamily="18" charset="0"/>
                <a:cs typeface="Arial" panose="020B0604020202020204" pitchFamily="34" charset="0"/>
              </a:rPr>
            </a:br>
            <a:r>
              <a:rPr lang="en-US" sz="1100" i="1" dirty="0">
                <a:solidFill>
                  <a:srgbClr val="222222"/>
                </a:solidFill>
                <a:effectLst/>
                <a:ea typeface="Times New Roman" panose="02020603050405020304" pitchFamily="18" charset="0"/>
                <a:cs typeface="Arial" panose="020B0604020202020204" pitchFamily="34" charset="0"/>
              </a:rPr>
              <a:t>This project was supported in whole or in part by the Nevada Division of Public and Behavioral Health Bureau of Behavioral Health, Prevention, and Wellness. The opinions, findings, conclusions and recommendations expressed in this publication are those of the author(s) and do not necessarily represent the official views of the State of Nevada or CASAT.</a:t>
            </a:r>
            <a:endParaRPr lang="en-US" sz="11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1100" dirty="0">
                <a:effectLst/>
                <a:ea typeface="Times New Roman" panose="02020603050405020304" pitchFamily="18"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730A5-E118-DD43-8C03-06ED1FCE09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1392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76225"/>
            <a:ext cx="5486400" cy="3086100"/>
          </a:xfrm>
        </p:spPr>
      </p:sp>
      <p:sp>
        <p:nvSpPr>
          <p:cNvPr id="3" name="Notes Placeholder 2"/>
          <p:cNvSpPr>
            <a:spLocks noGrp="1"/>
          </p:cNvSpPr>
          <p:nvPr>
            <p:ph type="body" idx="1"/>
          </p:nvPr>
        </p:nvSpPr>
        <p:spPr>
          <a:xfrm>
            <a:off x="685800" y="3521775"/>
            <a:ext cx="5486400" cy="5345999"/>
          </a:xfrm>
        </p:spPr>
        <p:txBody>
          <a:bodyPr/>
          <a:lstStyle/>
          <a:p>
            <a:r>
              <a:rPr lang="en-US" sz="1100" b="1" i="0" u="none" strike="noStrike" dirty="0">
                <a:solidFill>
                  <a:srgbClr val="000000"/>
                </a:solidFill>
                <a:effectLst/>
              </a:rPr>
              <a:t>Crisis Now - National Guidelines </a:t>
            </a:r>
            <a:r>
              <a:rPr lang="en-US" sz="1100" b="0" i="0" u="none" strike="noStrike" dirty="0">
                <a:solidFill>
                  <a:srgbClr val="000000"/>
                </a:solidFill>
                <a:effectLst/>
              </a:rPr>
              <a:t>provides a comprehensive overview of the national guidelines for behavioral health crisis services and their alignment with the Crisis Now model. Participants will gain an in-depth understanding of the key principles and best practices outlined in the national guidelines for delivering effective crisis services.  </a:t>
            </a:r>
          </a:p>
          <a:p>
            <a:endParaRPr lang="en-US" sz="1100" dirty="0">
              <a:solidFill>
                <a:srgbClr val="000000"/>
              </a:solidFill>
            </a:endParaRPr>
          </a:p>
          <a:p>
            <a:r>
              <a:rPr lang="en-US" sz="1100" b="1" i="0" u="none" strike="noStrike" dirty="0">
                <a:solidFill>
                  <a:srgbClr val="000000"/>
                </a:solidFill>
                <a:effectLst/>
              </a:rPr>
              <a:t>Crisis System Impact. </a:t>
            </a:r>
            <a:r>
              <a:rPr lang="en-US" sz="1100" b="0" i="0" u="none" strike="noStrike" dirty="0">
                <a:solidFill>
                  <a:srgbClr val="000000"/>
                </a:solidFill>
                <a:effectLst/>
              </a:rPr>
              <a:t>explores the impact of crisis response systems and focuses specifically on the Nevada crisis response system, while striving to align it with the ideal crisis system framework. Participants will gain a comprehensive understanding of the various components of a crisis response system and their effects on individuals in crisis. Participants review the ideal crisis system model, which prioritizes accessibility, coordination, and effectiveness of crisis services. </a:t>
            </a:r>
            <a:endParaRPr lang="en-US" sz="1100" dirty="0">
              <a:cs typeface="Calibri"/>
            </a:endParaRPr>
          </a:p>
          <a:p>
            <a:endParaRPr lang="en-US" sz="1100" b="1" i="0" u="none" strike="noStrike" dirty="0">
              <a:solidFill>
                <a:srgbClr val="000000"/>
              </a:solidFill>
              <a:effectLst/>
              <a:cs typeface="Calibri"/>
            </a:endParaRPr>
          </a:p>
          <a:p>
            <a:r>
              <a:rPr lang="en-US" sz="1100" b="1" i="0" u="none" strike="noStrike" dirty="0">
                <a:solidFill>
                  <a:srgbClr val="000000"/>
                </a:solidFill>
                <a:effectLst/>
              </a:rPr>
              <a:t>Crisis System - Phases of Disaster Response </a:t>
            </a:r>
            <a:r>
              <a:rPr lang="en-US" sz="1100" b="0" i="0" u="none" strike="noStrike" dirty="0">
                <a:solidFill>
                  <a:srgbClr val="000000"/>
                </a:solidFill>
                <a:effectLst/>
              </a:rPr>
              <a:t>provides an in-depth exploration of the phases of disaster response and the grief cycles experienced by individuals affected by disasters. Participants will gain a comprehensive understanding of the different stages of disaster response, including preparedness, response, recovery, and mitigation.  Various grief models and cycles, equipping students/participants with the knowledge and tools to recognize and support individuals in different stages of the grief process.</a:t>
            </a:r>
          </a:p>
          <a:p>
            <a:endParaRPr lang="en-US" sz="1100" dirty="0">
              <a:solidFill>
                <a:srgbClr val="000000"/>
              </a:solidFill>
            </a:endParaRPr>
          </a:p>
          <a:p>
            <a:r>
              <a:rPr lang="en-US" sz="1100" b="1" i="0" u="none" strike="noStrike" dirty="0">
                <a:solidFill>
                  <a:srgbClr val="000000"/>
                </a:solidFill>
                <a:effectLst/>
              </a:rPr>
              <a:t>Crisis System - Psychological First Aid </a:t>
            </a:r>
            <a:r>
              <a:rPr lang="en-US" sz="1100" b="0" i="0" u="none" strike="noStrike" dirty="0">
                <a:solidFill>
                  <a:srgbClr val="000000"/>
                </a:solidFill>
                <a:effectLst/>
              </a:rPr>
              <a:t>focuses on the 8 core actions of Psychological First Aid (PFA) for building resilience in individuals facing crisis or adversity. Participants will learn practical strategies and techniques to provide immediate emotional and psychological support to those in need. </a:t>
            </a:r>
            <a:endParaRPr lang="en-US" sz="1100" dirty="0">
              <a:cs typeface="Calibri"/>
            </a:endParaRPr>
          </a:p>
          <a:p>
            <a:endParaRPr lang="en-US" sz="1100" dirty="0">
              <a:cs typeface="Calibri"/>
            </a:endParaRPr>
          </a:p>
          <a:p>
            <a:r>
              <a:rPr lang="en-US" sz="1100" dirty="0"/>
              <a:t>Each slide contains detailed notes for the trainer to provide guidance in effectively presenting the content, as necessary. Full citations for the content are included in the notes for each slide. </a:t>
            </a:r>
            <a:endParaRPr lang="en-US" sz="1100"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7E9730A5-E118-DD43-8C03-06ED1FCE0900}" type="slidenum">
              <a:rPr lang="en-US" smtClean="0"/>
              <a:t>2</a:t>
            </a:fld>
            <a:endParaRPr lang="en-US"/>
          </a:p>
        </p:txBody>
      </p:sp>
    </p:spTree>
    <p:extLst>
      <p:ext uri="{BB962C8B-B14F-4D97-AF65-F5344CB8AC3E}">
        <p14:creationId xmlns:p14="http://schemas.microsoft.com/office/powerpoint/2010/main" val="1206292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buNone/>
            </a:pPr>
            <a:r>
              <a:rPr lang="en-US" sz="1100" b="1" dirty="0">
                <a:cs typeface="Calibri"/>
              </a:rPr>
              <a:t>Read the Disclaimer:  </a:t>
            </a:r>
            <a:r>
              <a:rPr lang="en-US" sz="1100" dirty="0">
                <a:ea typeface="+mn-lt"/>
                <a:cs typeface="+mn-lt"/>
              </a:rPr>
              <a:t>This presentation may include readings, media, and discussion on topics which include suicide, trauma, and crisis intervention. These topics may result in stress reactions. Please monitor your reactions and if necessary, reach out to someone you trust if these topics cause considerable  discomfort. </a:t>
            </a:r>
            <a:endParaRPr lang="en-US" sz="1100" dirty="0">
              <a:cs typeface="Calibri"/>
            </a:endParaRPr>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730A5-E118-DD43-8C03-06ED1FCE09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0147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SUBJECT MATTER: </a:t>
            </a:r>
            <a:r>
              <a:rPr lang="en-US" sz="1100" dirty="0"/>
              <a:t>CRISIS RESPONSE SYSTEM</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cs typeface="Calibri" panose="020F0502020204030204"/>
              </a:rPr>
              <a:t>Transition</a:t>
            </a:r>
            <a:r>
              <a:rPr lang="en-US" sz="1100" b="1" baseline="0" dirty="0">
                <a:cs typeface="Calibri" panose="020F0502020204030204"/>
              </a:rPr>
              <a:t> slide:  </a:t>
            </a:r>
            <a:r>
              <a:rPr lang="en-US" sz="1100" dirty="0">
                <a:cs typeface="Calibri" panose="020F0502020204030204"/>
              </a:rPr>
              <a:t>Inform participants we will be covering Crisis Response System information.  </a:t>
            </a:r>
            <a:r>
              <a:rPr lang="en-US" sz="1100" b="0" dirty="0">
                <a:cs typeface="Calibri" panose="020F0502020204030204"/>
              </a:rPr>
              <a:t>The crisis continuum includes various crisis services for individuals with urgent behavioral health needs, and the response to such crises and pathways toward a more complete assessment and treatment when needed.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Image: </a:t>
            </a:r>
            <a:r>
              <a:rPr lang="en-US" sz="1100" b="0" dirty="0" err="1"/>
              <a:t>Picpedia</a:t>
            </a:r>
            <a:endParaRPr lang="en-US" sz="1100" b="0" dirty="0">
              <a:cs typeface="Calibri"/>
            </a:endParaRPr>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4</a:t>
            </a:fld>
            <a:endParaRPr lang="en-US"/>
          </a:p>
        </p:txBody>
      </p:sp>
    </p:spTree>
    <p:extLst>
      <p:ext uri="{BB962C8B-B14F-4D97-AF65-F5344CB8AC3E}">
        <p14:creationId xmlns:p14="http://schemas.microsoft.com/office/powerpoint/2010/main" val="2032242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57163"/>
            <a:ext cx="5486400" cy="3086100"/>
          </a:xfrm>
        </p:spPr>
      </p:sp>
      <p:sp>
        <p:nvSpPr>
          <p:cNvPr id="3" name="Notes Placeholder 2"/>
          <p:cNvSpPr>
            <a:spLocks noGrp="1"/>
          </p:cNvSpPr>
          <p:nvPr>
            <p:ph type="body" idx="1"/>
          </p:nvPr>
        </p:nvSpPr>
        <p:spPr>
          <a:xfrm>
            <a:off x="685800" y="3509900"/>
            <a:ext cx="5486400" cy="56341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SUBJECT MATTER</a:t>
            </a:r>
            <a:r>
              <a:rPr lang="en-US" sz="1100" b="0" dirty="0"/>
              <a:t>: CRISIS RESPONSE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READ: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t>Today we are going to introduce how we can begin to have c</a:t>
            </a:r>
            <a:r>
              <a:rPr lang="en-US" sz="1100" dirty="0"/>
              <a:t>risis recognition at home with a person you care about. Learning how to navigate an emotional crisis can help make a difference.</a:t>
            </a:r>
          </a:p>
          <a:p>
            <a:endParaRPr lang="en-US" sz="1100" dirty="0"/>
          </a:p>
          <a:p>
            <a:r>
              <a:rPr lang="en-US" sz="1100" b="1" dirty="0"/>
              <a:t>ASK</a:t>
            </a:r>
            <a:r>
              <a:rPr lang="en-US" sz="1100" dirty="0"/>
              <a:t>: What constitutes a crisis? </a:t>
            </a:r>
            <a:endParaRPr lang="en-US" sz="1100" dirty="0">
              <a:cs typeface="Calibri"/>
            </a:endParaRPr>
          </a:p>
          <a:p>
            <a:r>
              <a:rPr lang="en-US" sz="1100" dirty="0"/>
              <a:t>Possible answers include substance use, depression, breakup, death/grief, suicidal thoughts/plan, natural disasters, moving from one location to another, etc.</a:t>
            </a:r>
          </a:p>
          <a:p>
            <a:endParaRPr lang="en-US" sz="1100" dirty="0"/>
          </a:p>
          <a:p>
            <a:r>
              <a:rPr lang="en-US" sz="1100" b="1" dirty="0"/>
              <a:t>READ THE SLIDE </a:t>
            </a:r>
            <a:endParaRPr lang="en-US" sz="1100" b="1" dirty="0">
              <a:cs typeface="Calibri"/>
            </a:endParaRPr>
          </a:p>
          <a:p>
            <a:pPr marL="0" indent="0">
              <a:buNone/>
            </a:pPr>
            <a:r>
              <a:rPr lang="en-US" sz="1100" dirty="0"/>
              <a:t>Spotting the Signs:</a:t>
            </a:r>
          </a:p>
          <a:p>
            <a:pPr marL="342900" indent="-342900">
              <a:buAutoNum type="arabicPeriod"/>
            </a:pPr>
            <a:r>
              <a:rPr lang="en-US" sz="1100" dirty="0"/>
              <a:t>Neglect of Personal Hygiene</a:t>
            </a:r>
          </a:p>
          <a:p>
            <a:pPr marL="342900" indent="-342900">
              <a:buAutoNum type="arabicPeriod"/>
            </a:pPr>
            <a:r>
              <a:rPr lang="en-US" sz="1100" dirty="0"/>
              <a:t>Dramatic change in sleep habits, sleeping more often or not well.</a:t>
            </a:r>
          </a:p>
          <a:p>
            <a:pPr marL="342900" indent="-342900">
              <a:buAutoNum type="arabicPeriod"/>
            </a:pPr>
            <a:r>
              <a:rPr lang="en-US" sz="1100" dirty="0"/>
              <a:t>Weight gain or loss. </a:t>
            </a:r>
          </a:p>
          <a:p>
            <a:pPr marL="342900" indent="-342900">
              <a:buAutoNum type="arabicPeriod"/>
            </a:pPr>
            <a:r>
              <a:rPr lang="en-US" sz="1100" dirty="0"/>
              <a:t>Decline in performance at work or school.</a:t>
            </a:r>
          </a:p>
          <a:p>
            <a:pPr marL="342900" indent="-342900">
              <a:buAutoNum type="arabicPeriod"/>
            </a:pPr>
            <a:r>
              <a:rPr lang="en-US" sz="1100" dirty="0"/>
              <a:t>Pronounced changes in mood, such as irritability, anger, anxiety or sadness.</a:t>
            </a:r>
          </a:p>
          <a:p>
            <a:pPr marL="342900" indent="-342900">
              <a:buAutoNum type="arabicPeriod"/>
            </a:pPr>
            <a:r>
              <a:rPr lang="en-US" sz="1100" dirty="0"/>
              <a:t>Withdrawal from routine activities and relationships. </a:t>
            </a:r>
          </a:p>
          <a:p>
            <a:pPr marL="342900" indent="-342900">
              <a:buAutoNum type="arabicPeriod"/>
            </a:pPr>
            <a:endParaRPr lang="en-US" sz="1100" dirty="0"/>
          </a:p>
          <a:p>
            <a:pPr marL="0" indent="0">
              <a:buNone/>
            </a:pPr>
            <a:r>
              <a:rPr lang="en-US" sz="1100" b="1" dirty="0"/>
              <a:t>ASK</a:t>
            </a:r>
            <a:r>
              <a:rPr lang="en-US" sz="1100" dirty="0"/>
              <a:t>: How can you be helpful to another person?</a:t>
            </a:r>
            <a:endParaRPr lang="en-US" sz="1100" dirty="0">
              <a:cs typeface="Calibri"/>
            </a:endParaRPr>
          </a:p>
          <a:p>
            <a:pPr marL="0" indent="0">
              <a:buNone/>
            </a:pPr>
            <a:r>
              <a:rPr lang="en-US" sz="1100" dirty="0"/>
              <a:t>Possible answers:  listening to the person, connecting the person to professional help, contacting 988, etc. </a:t>
            </a:r>
          </a:p>
          <a:p>
            <a:pPr marL="0" indent="0">
              <a:buNone/>
            </a:pPr>
            <a:endParaRPr lang="en-US" sz="1100" dirty="0"/>
          </a:p>
          <a:p>
            <a:pPr marL="0" indent="0">
              <a:buNone/>
            </a:pPr>
            <a:r>
              <a:rPr lang="en-US" sz="1100" dirty="0"/>
              <a:t>Emphasize to the student that ANY person can help another person.  You do not have to be licensed or a medical provider to acknowledge a person’s pain and suffering.  Whether you are a peer, family member, or friend we all have an investment in the welfare of another human being.  CONNECTION is what heals. </a:t>
            </a:r>
          </a:p>
          <a:p>
            <a:pPr marL="0" indent="0">
              <a:buNone/>
            </a:pPr>
            <a:endParaRPr lang="en-US" sz="1100" dirty="0"/>
          </a:p>
          <a:p>
            <a:pPr marL="0" indent="0">
              <a:buNone/>
            </a:pPr>
            <a:r>
              <a:rPr lang="en-US" sz="1100" b="1" dirty="0"/>
              <a:t>Resource:</a:t>
            </a:r>
            <a:endParaRPr lang="en-US" sz="1100" b="1" dirty="0">
              <a:cs typeface="Calibri"/>
            </a:endParaRPr>
          </a:p>
          <a:p>
            <a:r>
              <a:rPr lang="en-US" sz="1100" dirty="0"/>
              <a:t>American Psychological Assocation:  How to help in an emotional crisis. (2013) https://www.apa.org/topics/mental-health/help-emotional-crisis</a:t>
            </a:r>
          </a:p>
          <a:p>
            <a:endParaRPr lang="en-US" dirty="0"/>
          </a:p>
        </p:txBody>
      </p:sp>
      <p:sp>
        <p:nvSpPr>
          <p:cNvPr id="4" name="Slide Number Placeholder 3"/>
          <p:cNvSpPr>
            <a:spLocks noGrp="1"/>
          </p:cNvSpPr>
          <p:nvPr>
            <p:ph type="sldNum" sz="quarter" idx="5"/>
          </p:nvPr>
        </p:nvSpPr>
        <p:spPr>
          <a:xfrm>
            <a:off x="6266045" y="8685213"/>
            <a:ext cx="590367" cy="458787"/>
          </a:xfrm>
        </p:spPr>
        <p:txBody>
          <a:bodyPr/>
          <a:lstStyle/>
          <a:p>
            <a:fld id="{5A70B0B6-4A54-0944-91E3-FECC2ED21D47}" type="slidenum">
              <a:rPr lang="en-US" smtClean="0"/>
              <a:t>5</a:t>
            </a:fld>
            <a:endParaRPr lang="en-US" dirty="0"/>
          </a:p>
        </p:txBody>
      </p:sp>
    </p:spTree>
    <p:extLst>
      <p:ext uri="{BB962C8B-B14F-4D97-AF65-F5344CB8AC3E}">
        <p14:creationId xmlns:p14="http://schemas.microsoft.com/office/powerpoint/2010/main" val="3827154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80975"/>
            <a:ext cx="5486400" cy="3086100"/>
          </a:xfrm>
        </p:spPr>
      </p:sp>
      <p:sp>
        <p:nvSpPr>
          <p:cNvPr id="3" name="Notes Placeholder 2"/>
          <p:cNvSpPr>
            <a:spLocks noGrp="1"/>
          </p:cNvSpPr>
          <p:nvPr>
            <p:ph type="body" idx="1"/>
          </p:nvPr>
        </p:nvSpPr>
        <p:spPr>
          <a:xfrm>
            <a:off x="415637" y="3267074"/>
            <a:ext cx="6440776" cy="5876925"/>
          </a:xfrm>
        </p:spPr>
        <p:txBody>
          <a:bodyPr/>
          <a:lstStyle/>
          <a:p>
            <a:r>
              <a:rPr lang="en-US" b="1" dirty="0"/>
              <a:t>SUBJECT MATTER: </a:t>
            </a:r>
            <a:r>
              <a:rPr lang="en-US" dirty="0"/>
              <a:t>CRISIS RESPONSE SYSTEM</a:t>
            </a:r>
          </a:p>
          <a:p>
            <a:endParaRPr lang="en-US" dirty="0"/>
          </a:p>
          <a:p>
            <a:r>
              <a:rPr lang="en-US" sz="1100" dirty="0"/>
              <a:t>After identifying gaps in a crisis system as risk factors for abuse, fraud, and waste &amp; mental health crises such as overdose death and suicide. These national guidelines support a crisis system that supports the delivery of the appropriate services to ANYONE, ANYWHERE, and ANYTIME- using technology to make it in real-time. In order to achieve this anyone, anywhere, and anytime – no wrong door to access the right care in the right place goal</a:t>
            </a:r>
          </a:p>
          <a:p>
            <a:endParaRPr lang="en-US" sz="1100" dirty="0"/>
          </a:p>
          <a:p>
            <a:r>
              <a:rPr lang="en-US" sz="1100" dirty="0"/>
              <a:t>These 7 components must be addressed </a:t>
            </a:r>
            <a:r>
              <a:rPr lang="en-US" sz="1100" b="1" dirty="0"/>
              <a:t>[READ]</a:t>
            </a:r>
            <a:endParaRPr lang="en-US" sz="1100" dirty="0"/>
          </a:p>
          <a:p>
            <a:r>
              <a:rPr lang="en-US" sz="1100" dirty="0"/>
              <a:t>•An effective strategy for suicide prevention</a:t>
            </a:r>
          </a:p>
          <a:p>
            <a:r>
              <a:rPr lang="en-US" sz="1100" dirty="0"/>
              <a:t>•An approach that better aligns care to the unique needs of the individual</a:t>
            </a:r>
          </a:p>
          <a:p>
            <a:r>
              <a:rPr lang="en-US" sz="1100" dirty="0"/>
              <a:t>•A preferred strategy for the person in distress that offers services focused on resolving mental health and substance use crisis</a:t>
            </a:r>
          </a:p>
          <a:p>
            <a:r>
              <a:rPr lang="en-US" sz="1100" dirty="0"/>
              <a:t>•A key element to reduce psychiatric hospital bed overuse</a:t>
            </a:r>
          </a:p>
          <a:p>
            <a:r>
              <a:rPr lang="en-US" sz="1100" dirty="0"/>
              <a:t>•An essential resource to eliminate psychiatric boarding in emergency departments</a:t>
            </a:r>
          </a:p>
          <a:p>
            <a:r>
              <a:rPr lang="en-US" sz="1100" dirty="0"/>
              <a:t>•A viable solution to the drains on law enforcement resources in the community</a:t>
            </a:r>
          </a:p>
          <a:p>
            <a:r>
              <a:rPr lang="en-US" sz="1100" dirty="0"/>
              <a:t>•Reduce the fragmentation of mental health care. </a:t>
            </a:r>
          </a:p>
          <a:p>
            <a:endParaRPr lang="en-US" sz="1100" dirty="0"/>
          </a:p>
          <a:p>
            <a:r>
              <a:rPr lang="en-US" sz="1100" dirty="0"/>
              <a:t>Perhaps the most important element of all, in an effective crisis service system, isn’t listed so much as it is implied. It’s the relationships within the system! In order to foster healthy relationships, we must return to embracing what it means to be human. Honoring the human experience- not just what will get a ton of views, likes, and watch time.</a:t>
            </a:r>
          </a:p>
          <a:p>
            <a:endParaRPr lang="en-US" sz="1100" dirty="0"/>
          </a:p>
          <a:p>
            <a:r>
              <a:rPr lang="en-US" sz="1100" dirty="0"/>
              <a:t>We must be more compassionate towards ourselves and improve our self-care and self-management. And then we will know what it is to be compassionate towards others. Self-care is an act of self-love. Love is entangled with our sense of entitlement- meaning what we believe we deserve.  And these guidelines define for us the notion that everyone and anyone is entitled to immediate access to help, hope, and healing.</a:t>
            </a:r>
          </a:p>
          <a:p>
            <a:r>
              <a:rPr lang="en-US" sz="1100" dirty="0"/>
              <a:t>We know from experience that immediate access to help, hope, and healing- saves lives. </a:t>
            </a:r>
          </a:p>
          <a:p>
            <a:br>
              <a:rPr lang="en-US" dirty="0"/>
            </a:br>
            <a:endParaRPr lang="en-US" dirty="0"/>
          </a:p>
          <a:p>
            <a:r>
              <a:rPr lang="en-US" b="1" dirty="0"/>
              <a:t>Reference: </a:t>
            </a:r>
            <a:r>
              <a:rPr lang="en-US" dirty="0"/>
              <a:t>National Guidelines for Behavioral Health Crisis Care Best Practice Toolkit. SAMHSA 2020. </a:t>
            </a:r>
            <a:endParaRPr lang="en-US" dirty="0">
              <a:cs typeface="Calibri"/>
            </a:endParaRPr>
          </a:p>
          <a:p>
            <a:r>
              <a:rPr lang="en-US" dirty="0">
                <a:hlinkClick r:id="rId3"/>
              </a:rPr>
              <a:t>https://www.samhsa.gov/sites/default/files/national-guidelines-for-behavioral-health-crisis-care-02242020.pdf</a:t>
            </a:r>
            <a:endParaRPr lang="en-US" dirty="0"/>
          </a:p>
          <a:p>
            <a:endParaRPr lang="en-US" dirty="0"/>
          </a:p>
        </p:txBody>
      </p:sp>
      <p:sp>
        <p:nvSpPr>
          <p:cNvPr id="4" name="Slide Number Placeholder 3"/>
          <p:cNvSpPr>
            <a:spLocks noGrp="1"/>
          </p:cNvSpPr>
          <p:nvPr>
            <p:ph type="sldNum" sz="quarter" idx="5"/>
          </p:nvPr>
        </p:nvSpPr>
        <p:spPr/>
        <p:txBody>
          <a:bodyPr/>
          <a:lstStyle/>
          <a:p>
            <a:fld id="{5A70B0B6-4A54-0944-91E3-FECC2ED21D47}" type="slidenum">
              <a:rPr lang="en-US" smtClean="0"/>
              <a:t>6</a:t>
            </a:fld>
            <a:endParaRPr lang="en-US"/>
          </a:p>
        </p:txBody>
      </p:sp>
    </p:spTree>
    <p:extLst>
      <p:ext uri="{BB962C8B-B14F-4D97-AF65-F5344CB8AC3E}">
        <p14:creationId xmlns:p14="http://schemas.microsoft.com/office/powerpoint/2010/main" val="3677686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09538"/>
            <a:ext cx="5486400" cy="3086100"/>
          </a:xfrm>
        </p:spPr>
      </p:sp>
      <p:sp>
        <p:nvSpPr>
          <p:cNvPr id="3" name="Notes Placeholder 2"/>
          <p:cNvSpPr>
            <a:spLocks noGrp="1"/>
          </p:cNvSpPr>
          <p:nvPr>
            <p:ph type="body" idx="1"/>
          </p:nvPr>
        </p:nvSpPr>
        <p:spPr>
          <a:xfrm>
            <a:off x="142504" y="3195638"/>
            <a:ext cx="6715496" cy="6774130"/>
          </a:xfrm>
        </p:spPr>
        <p:txBody>
          <a:bodyPr/>
          <a:lstStyle/>
          <a:p>
            <a:r>
              <a:rPr lang="en-US" b="1" dirty="0"/>
              <a:t>SUBJECT MATTER: </a:t>
            </a:r>
            <a:r>
              <a:rPr lang="en-US" dirty="0"/>
              <a:t>CRISIS RESPONSE SYSTEM</a:t>
            </a:r>
          </a:p>
          <a:p>
            <a:endParaRPr lang="en-US" dirty="0"/>
          </a:p>
          <a:p>
            <a:r>
              <a:rPr lang="en-US" sz="1200" dirty="0"/>
              <a:t>The diagram from the National Association of State Mental Health Program Directors shows that in a given crisis system, 80% of mental health crises can be resolved on the phone- through the utilization of a crisis line designated specifically for mental health, substance use and suicide crises.  A 988 crisis line that is effectively resourced and promoted to be able to: </a:t>
            </a:r>
          </a:p>
          <a:p>
            <a:pPr marL="285750" indent="-119063">
              <a:buFont typeface="Arial" panose="020B0604020202020204" pitchFamily="34" charset="0"/>
              <a:buChar char="•"/>
            </a:pPr>
            <a:r>
              <a:rPr lang="en-US" sz="1200" dirty="0"/>
              <a:t>Connect a person in a behavioral health crisis to trained staff who can address their immediate needs and help connect them to ongoing care</a:t>
            </a:r>
          </a:p>
          <a:p>
            <a:pPr marL="285750" indent="-119063">
              <a:buFont typeface="Arial" panose="020B0604020202020204" pitchFamily="34" charset="0"/>
              <a:buChar char="•"/>
            </a:pPr>
            <a:r>
              <a:rPr lang="en-US" sz="1200" dirty="0"/>
              <a:t>Reduce healthcare spending with more cost-effective early intervention</a:t>
            </a:r>
          </a:p>
          <a:p>
            <a:pPr marL="285750" indent="-119063">
              <a:buFont typeface="Arial" panose="020B0604020202020204" pitchFamily="34" charset="0"/>
              <a:buChar char="•"/>
            </a:pPr>
            <a:r>
              <a:rPr lang="en-US" sz="1200" dirty="0"/>
              <a:t>Reduce the use of law enforcement, public health, and other safety resources</a:t>
            </a:r>
          </a:p>
          <a:p>
            <a:pPr marL="285750" indent="-119063">
              <a:buFont typeface="Arial" panose="020B0604020202020204" pitchFamily="34" charset="0"/>
              <a:buChar char="•"/>
            </a:pPr>
            <a:r>
              <a:rPr lang="en-US" sz="1200" dirty="0"/>
              <a:t>Meet the growing need for crisis intervention</a:t>
            </a:r>
          </a:p>
          <a:p>
            <a:pPr marL="285750" indent="-119063">
              <a:buFont typeface="Arial" panose="020B0604020202020204" pitchFamily="34" charset="0"/>
              <a:buChar char="•"/>
            </a:pPr>
            <a:r>
              <a:rPr lang="en-US" sz="1200" dirty="0"/>
              <a:t>Help end stigma toward those seeking or accessing behavioral healthcare </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The Guiding Principles of 988 are:</a:t>
            </a:r>
          </a:p>
          <a:p>
            <a:pPr marL="285750" indent="-168275">
              <a:buFont typeface="Arial" panose="020B0604020202020204" pitchFamily="34" charset="0"/>
              <a:buChar char="•"/>
            </a:pPr>
            <a:r>
              <a:rPr lang="en-US" sz="1200" dirty="0"/>
              <a:t>To provide Universal and convenient access</a:t>
            </a:r>
          </a:p>
          <a:p>
            <a:pPr marL="285750" indent="-168275">
              <a:buFont typeface="Arial" panose="020B0604020202020204" pitchFamily="34" charset="0"/>
              <a:buChar char="•"/>
            </a:pPr>
            <a:r>
              <a:rPr lang="en-US" sz="1200" dirty="0"/>
              <a:t>Public awareness and engagement</a:t>
            </a:r>
          </a:p>
          <a:p>
            <a:pPr marL="285750" indent="-168275">
              <a:buFont typeface="Arial" panose="020B0604020202020204" pitchFamily="34" charset="0"/>
              <a:buChar char="•"/>
            </a:pPr>
            <a:r>
              <a:rPr lang="en-US" sz="1200" dirty="0"/>
              <a:t>Resources for self-help</a:t>
            </a:r>
          </a:p>
          <a:p>
            <a:pPr marL="285750" indent="-168275">
              <a:buFont typeface="Arial" panose="020B0604020202020204" pitchFamily="34" charset="0"/>
              <a:buChar char="•"/>
            </a:pPr>
            <a:r>
              <a:rPr lang="en-US" sz="1200" dirty="0"/>
              <a:t>Multi-channel availability </a:t>
            </a:r>
          </a:p>
          <a:p>
            <a:pPr marL="285750" indent="-168275">
              <a:buFont typeface="Arial" panose="020B0604020202020204" pitchFamily="34" charset="0"/>
              <a:buChar char="•"/>
            </a:pPr>
            <a:r>
              <a:rPr lang="en-US" sz="1200" dirty="0"/>
              <a:t>Reliable and timely response</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Connection to resources and follow-up</a:t>
            </a:r>
          </a:p>
          <a:p>
            <a:pPr marL="290512" indent="-171450">
              <a:buFont typeface="Arial" panose="020B0604020202020204" pitchFamily="34" charset="0"/>
              <a:buChar char="•"/>
            </a:pPr>
            <a:r>
              <a:rPr lang="en-US" sz="1200" dirty="0"/>
              <a:t>Localized response </a:t>
            </a:r>
          </a:p>
          <a:p>
            <a:pPr marL="290512" indent="-171450">
              <a:buFont typeface="Arial" panose="020B0604020202020204" pitchFamily="34" charset="0"/>
              <a:buChar char="•"/>
            </a:pPr>
            <a:r>
              <a:rPr lang="en-US" sz="1200" dirty="0"/>
              <a:t>Connection to local public health and safety services </a:t>
            </a:r>
          </a:p>
          <a:p>
            <a:pPr marL="290512" indent="-171450">
              <a:buFont typeface="Arial" panose="020B0604020202020204" pitchFamily="34" charset="0"/>
              <a:buChar char="•"/>
            </a:pPr>
            <a:r>
              <a:rPr lang="en-US" sz="1200" dirty="0"/>
              <a:t>Follow-up as needed</a:t>
            </a:r>
          </a:p>
          <a:p>
            <a:pPr marL="0" indent="0">
              <a:buFont typeface="Arial" panose="020B0604020202020204" pitchFamily="34" charset="0"/>
              <a:buNone/>
            </a:pPr>
            <a:endParaRPr lang="en-US" sz="1200" dirty="0"/>
          </a:p>
          <a:p>
            <a:r>
              <a:rPr lang="en-US" sz="1200" dirty="0"/>
              <a:t>High-quality and personalized experience </a:t>
            </a:r>
          </a:p>
          <a:p>
            <a:pPr marL="285750" indent="-171450">
              <a:buFont typeface="Arial" panose="020B0604020202020204" pitchFamily="34" charset="0"/>
              <a:buChar char="•"/>
            </a:pPr>
            <a:r>
              <a:rPr lang="en-US" sz="1200" dirty="0"/>
              <a:t>Tailored support </a:t>
            </a:r>
          </a:p>
          <a:p>
            <a:pPr marL="285750" indent="-171450">
              <a:buFont typeface="Arial" panose="020B0604020202020204" pitchFamily="34" charset="0"/>
              <a:buChar char="•"/>
            </a:pPr>
            <a:r>
              <a:rPr lang="en-US" sz="1200" dirty="0"/>
              <a:t>Consistency in line with best practices</a:t>
            </a:r>
          </a:p>
          <a:p>
            <a:endParaRPr lang="en-US" dirty="0"/>
          </a:p>
          <a:p>
            <a:r>
              <a:rPr lang="en-US" sz="1100" b="1" dirty="0"/>
              <a:t>Reference:</a:t>
            </a:r>
          </a:p>
          <a:p>
            <a:r>
              <a:rPr lang="en-US" sz="1100" dirty="0"/>
              <a:t>National Association of State Mental Health Program Directors (2020): https://</a:t>
            </a:r>
            <a:r>
              <a:rPr lang="en-US" sz="1100" dirty="0" err="1"/>
              <a:t>www.nasmhpd.org</a:t>
            </a:r>
            <a:r>
              <a:rPr lang="en-US" sz="1100" dirty="0"/>
              <a:t>/sites/default/files/2020paper11.pdf</a:t>
            </a:r>
          </a:p>
          <a:p>
            <a:endParaRPr lang="en-US" sz="1100" dirty="0"/>
          </a:p>
          <a:p>
            <a:r>
              <a:rPr lang="en-US" sz="1100" b="1" dirty="0"/>
              <a:t>Image Credit: </a:t>
            </a:r>
            <a:r>
              <a:rPr lang="en-US" dirty="0"/>
              <a:t>National Association of State Mental Health Program Directors. Cops, Clinicians, or Both? Collaborative Approaches to Responding to Behavioral Health Emergencies. (August 2020). </a:t>
            </a:r>
            <a:r>
              <a:rPr lang="en-US" dirty="0">
                <a:hlinkClick r:id="rId3"/>
              </a:rPr>
              <a:t>https://www.nasmhpd.org/sites/default/files/2020paper11.pdf</a:t>
            </a:r>
            <a:endParaRPr lang="en-US" sz="1100" dirty="0"/>
          </a:p>
          <a:p>
            <a:endParaRPr lang="en-US" b="1" dirty="0">
              <a:cs typeface="Calibri"/>
            </a:endParaRPr>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7</a:t>
            </a:fld>
            <a:endParaRPr lang="en-US"/>
          </a:p>
        </p:txBody>
      </p:sp>
    </p:spTree>
    <p:extLst>
      <p:ext uri="{BB962C8B-B14F-4D97-AF65-F5344CB8AC3E}">
        <p14:creationId xmlns:p14="http://schemas.microsoft.com/office/powerpoint/2010/main" val="207453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276225"/>
            <a:ext cx="5486400" cy="3086100"/>
          </a:xfrm>
        </p:spPr>
      </p:sp>
      <p:sp>
        <p:nvSpPr>
          <p:cNvPr id="3" name="Notes Placeholder 2"/>
          <p:cNvSpPr>
            <a:spLocks noGrp="1"/>
          </p:cNvSpPr>
          <p:nvPr>
            <p:ph type="body" idx="1"/>
          </p:nvPr>
        </p:nvSpPr>
        <p:spPr>
          <a:xfrm>
            <a:off x="445135" y="3771158"/>
            <a:ext cx="5955030" cy="4743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SUBJECT MATTER: </a:t>
            </a:r>
            <a:r>
              <a:rPr lang="en-US" sz="1100" dirty="0"/>
              <a:t>CRISIS RESPONSE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r>
              <a:rPr lang="en-US" sz="1100" b="1" dirty="0"/>
              <a:t>Read</a:t>
            </a:r>
            <a:r>
              <a:rPr lang="en-US" sz="1100" dirty="0"/>
              <a:t> the slide topics explaining these are the issues we are facing in the Crisis Response System.</a:t>
            </a:r>
          </a:p>
          <a:p>
            <a:endParaRPr lang="en-US" sz="1100" dirty="0"/>
          </a:p>
          <a:p>
            <a:r>
              <a:rPr lang="en-US" sz="1100" dirty="0"/>
              <a:t>We’ve opened the discussion about overdose death and suicide, however, there is also a human cost of emotional pain to families who are struggling to access care,</a:t>
            </a:r>
            <a:r>
              <a:rPr lang="en-US" sz="1100" baseline="0" dirty="0"/>
              <a:t> such as:</a:t>
            </a:r>
            <a:endParaRPr lang="en-US" sz="1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The increasing cost of psychiatric boarding and inpatient healthcare. The average cost for an emergency department to board a psychiatric patient is nearly $2,500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In addition to the high cost to board psychiatric patients in hospitals, this typically leads to longer wait times for all emergency patients and lower productivity in hospitals which risks a higher cost of human life.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In some cases, psychiatric patients don’t stay long enough to receive the services they need, and these individuals who are unable to access needed community-based services in a timely manner, are not the problem or to blame for this although they are too often treated as though they 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These individuals are finding themselves in the wrong care in the wrong place- and that’s why relapse, readmission, and recidivism have such an unreasonable stronghold in the recovery space.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At which point are we going to heal the system? Healing the system is not passing along responsibility throughout the system.</a:t>
            </a:r>
          </a:p>
          <a:p>
            <a:pPr marL="171450" indent="-171450">
              <a:buFont typeface="Arial" panose="020B0604020202020204" pitchFamily="34" charset="0"/>
              <a:buChar char="•"/>
            </a:pPr>
            <a:r>
              <a:rPr lang="en-US" sz="1100" dirty="0"/>
              <a:t>We’ve seen this with an over-reliance on law enforcement driving up the costs to employ law enforcement to fill the gaps throughout the Crisis Response System</a:t>
            </a:r>
          </a:p>
          <a:p>
            <a:pPr marL="171450" indent="-171450">
              <a:buFont typeface="Arial" panose="020B0604020202020204" pitchFamily="34" charset="0"/>
              <a:buChar char="•"/>
            </a:pPr>
            <a:r>
              <a:rPr lang="en-US" sz="1100" dirty="0"/>
              <a:t>The costs of law enforcement and the justice system teams dedicating a disproportionate amount of resources to address issues that result from a person’s untreated crisis.</a:t>
            </a:r>
          </a:p>
          <a:p>
            <a:pPr marL="171450" indent="-171450">
              <a:buFont typeface="Arial" panose="020B0604020202020204" pitchFamily="34" charset="0"/>
              <a:buChar char="•"/>
            </a:pPr>
            <a:endParaRPr lang="en-US" sz="1100" dirty="0"/>
          </a:p>
          <a:p>
            <a:pPr marL="0" indent="0">
              <a:buFont typeface="Arial" panose="020B0604020202020204" pitchFamily="34" charset="0"/>
              <a:buNone/>
            </a:pPr>
            <a:r>
              <a:rPr lang="en-US" sz="1100" b="1" dirty="0"/>
              <a:t>Reference:</a:t>
            </a:r>
            <a:r>
              <a:rPr lang="en-US" sz="1100" b="1" baseline="0" dirty="0"/>
              <a:t> </a:t>
            </a:r>
          </a:p>
          <a:p>
            <a:pPr marL="0" indent="0">
              <a:buFont typeface="Arial" panose="020B0604020202020204" pitchFamily="34" charset="0"/>
              <a:buNone/>
            </a:pPr>
            <a:r>
              <a:rPr lang="en-US" sz="1100" dirty="0" err="1"/>
              <a:t>Pinals</a:t>
            </a:r>
            <a:r>
              <a:rPr lang="en-US" sz="1100" dirty="0"/>
              <a:t>, D.A. (2020). Crisis Services: Meeting Needs and Saving Lives. Alexandria, VA: National Association of State Mental Health Program Directors</a:t>
            </a:r>
          </a:p>
        </p:txBody>
      </p:sp>
      <p:sp>
        <p:nvSpPr>
          <p:cNvPr id="4" name="Slide Number Placeholder 3"/>
          <p:cNvSpPr>
            <a:spLocks noGrp="1"/>
          </p:cNvSpPr>
          <p:nvPr>
            <p:ph type="sldNum" sz="quarter" idx="5"/>
          </p:nvPr>
        </p:nvSpPr>
        <p:spPr/>
        <p:txBody>
          <a:bodyPr/>
          <a:lstStyle/>
          <a:p>
            <a:fld id="{5A70B0B6-4A54-0944-91E3-FECC2ED21D47}" type="slidenum">
              <a:rPr lang="en-US" smtClean="0"/>
              <a:t>8</a:t>
            </a:fld>
            <a:endParaRPr lang="en-US"/>
          </a:p>
        </p:txBody>
      </p:sp>
    </p:spTree>
    <p:extLst>
      <p:ext uri="{BB962C8B-B14F-4D97-AF65-F5344CB8AC3E}">
        <p14:creationId xmlns:p14="http://schemas.microsoft.com/office/powerpoint/2010/main" val="3344166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71450"/>
            <a:ext cx="5486400" cy="3086100"/>
          </a:xfrm>
        </p:spPr>
      </p:sp>
      <p:sp>
        <p:nvSpPr>
          <p:cNvPr id="3" name="Notes Placeholder 2"/>
          <p:cNvSpPr>
            <a:spLocks noGrp="1"/>
          </p:cNvSpPr>
          <p:nvPr>
            <p:ph type="body" idx="1"/>
          </p:nvPr>
        </p:nvSpPr>
        <p:spPr>
          <a:xfrm>
            <a:off x="1" y="3360420"/>
            <a:ext cx="6856412" cy="1058418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100" b="1" dirty="0"/>
              <a:t>SUBJECT MATTER: </a:t>
            </a:r>
            <a:r>
              <a:rPr lang="en-US" sz="1100" dirty="0"/>
              <a:t>CRISIS RESPONSE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r>
              <a:rPr lang="en-US" sz="1100" dirty="0"/>
              <a:t>According to Mental Health America’s 2020 State of Mental Health in America report,</a:t>
            </a:r>
            <a:r>
              <a:rPr lang="en-US" sz="1100" baseline="0" dirty="0"/>
              <a:t> </a:t>
            </a:r>
            <a:r>
              <a:rPr lang="en-US" sz="1100" b="1" dirty="0"/>
              <a:t>NEVADA CURRENTLY RANKS 51</a:t>
            </a:r>
            <a:r>
              <a:rPr lang="en-US" sz="1100" b="1" baseline="30000" dirty="0"/>
              <a:t>st</a:t>
            </a:r>
            <a:r>
              <a:rPr lang="en-US" sz="1100" b="1" dirty="0"/>
              <a:t> IN THE NATION overall for mental health</a:t>
            </a:r>
            <a:r>
              <a:rPr lang="en-US" sz="1100" dirty="0"/>
              <a:t>, a ranking that indicates a high prevalence of mental illness and low levels of access to mental health care. Every day there are an </a:t>
            </a:r>
            <a:r>
              <a:rPr lang="en-US" sz="1100" b="1" dirty="0"/>
              <a:t>AVERAGE of 102 INDIVIDUALS </a:t>
            </a:r>
            <a:r>
              <a:rPr lang="en-US" sz="1100" dirty="0"/>
              <a:t>waiting in emergency rooms across Nevada for behavioral health services. Hospital emergency departments are the primary means by which people in Nevada gain access to necessary behavioral health services, and they have become a bottleneck to appropriate treatment. </a:t>
            </a:r>
            <a:r>
              <a:rPr lang="en-US" sz="1100" baseline="0" dirty="0"/>
              <a:t> </a:t>
            </a:r>
            <a:r>
              <a:rPr lang="en-US" sz="1100" dirty="0"/>
              <a:t>Furthermore, even after transitioning patients to other services, </a:t>
            </a:r>
            <a:r>
              <a:rPr lang="en-US" sz="1100" b="1" dirty="0"/>
              <a:t>Nevada’s system still struggles to match the “right treatment” to the person</a:t>
            </a:r>
            <a:r>
              <a:rPr lang="en-US" sz="1100" dirty="0"/>
              <a:t>. Mental health care systems and services are inadequate. </a:t>
            </a:r>
          </a:p>
          <a:p>
            <a:endParaRPr lang="en-US" sz="1100" dirty="0"/>
          </a:p>
          <a:p>
            <a:r>
              <a:rPr lang="en-US" sz="1100" u="sng" dirty="0"/>
              <a:t>Crisis mental health care in Nevada is reactive and fragmented, creating a REVOLVING DOOR for people in crisis, increasing costs to the community, and increasing risks for human error, crises, and premature and preventable death.</a:t>
            </a:r>
            <a:r>
              <a:rPr lang="en-US" sz="1100" dirty="0"/>
              <a:t> A significant contributor to the gaps in the Crisis Response System is the lack of accountability- essential principles and practices documented and enforced in behavioral health and healthcare facilities. </a:t>
            </a:r>
          </a:p>
          <a:p>
            <a:r>
              <a:rPr lang="en-US" sz="1100" u="sng" dirty="0"/>
              <a:t>Without</a:t>
            </a:r>
            <a:r>
              <a:rPr lang="en-US" sz="1100" u="sng" baseline="0" dirty="0"/>
              <a:t> </a:t>
            </a:r>
            <a:r>
              <a:rPr lang="en-US" sz="1100" u="sng" dirty="0"/>
              <a:t>policies and procedures,</a:t>
            </a:r>
            <a:r>
              <a:rPr lang="en-US" sz="1100" dirty="0"/>
              <a:t> and universal guidelines for behavioral health patient monitoring and tracking, we’re missing data points such as:</a:t>
            </a:r>
            <a:endParaRPr lang="en-US" dirty="0"/>
          </a:p>
          <a:p>
            <a:r>
              <a:rPr lang="en-US" sz="1100" dirty="0"/>
              <a:t>• The number of people turned away from services due to a lack of beds or appropriate care</a:t>
            </a:r>
          </a:p>
          <a:p>
            <a:r>
              <a:rPr lang="en-US" sz="1100" dirty="0"/>
              <a:t>• The number of referrals made and accepted to various mental health services</a:t>
            </a:r>
          </a:p>
          <a:p>
            <a:r>
              <a:rPr lang="en-US" sz="1100" dirty="0"/>
              <a:t>• The number of people experiencing a mental health crisis becoming justice-involved </a:t>
            </a:r>
          </a:p>
          <a:p>
            <a:r>
              <a:rPr lang="en-US" sz="1100" dirty="0"/>
              <a:t>• Patient assessment information that identifies individuals’ needs and the services appropriate to address those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u="sng" dirty="0"/>
              <a:t>There is HOPE in Nevada. </a:t>
            </a:r>
            <a:r>
              <a:rPr lang="en-US" sz="1100" dirty="0"/>
              <a:t>There is incredible work being done to implement something called the Crisis Now Model to improve pathways to crisis services. Nevada has sustained assets to climb out of the 51</a:t>
            </a:r>
            <a:r>
              <a:rPr lang="en-US" sz="1100" baseline="30000" dirty="0"/>
              <a:t>st</a:t>
            </a:r>
            <a:r>
              <a:rPr lang="en-US" sz="1100" dirty="0"/>
              <a:t> spot and legislative decisions are being made to improve accountability.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 Crisis Call Centers: </a:t>
            </a:r>
            <a:r>
              <a:rPr lang="en-US" sz="1100" dirty="0"/>
              <a:t>Nevada has </a:t>
            </a:r>
            <a:r>
              <a:rPr lang="en-US" sz="1100" u="sng" dirty="0"/>
              <a:t>one of six </a:t>
            </a:r>
            <a:r>
              <a:rPr lang="en-US" sz="1100" dirty="0"/>
              <a:t>National Suicide Prevention Lifeline National Call Centers and the crisis line is experiencing great success deploying resources when necessary and otherwise de-escalating people in crisis.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 </a:t>
            </a:r>
            <a:r>
              <a:rPr lang="en-US" sz="1100" b="1" dirty="0"/>
              <a:t>Mobile Crisis: </a:t>
            </a:r>
            <a:r>
              <a:rPr lang="en-US" sz="1100" dirty="0"/>
              <a:t>Various configurations of mobile crisis teams have already been established throughout the state and include law enforcement deflection and diversion programs. </a:t>
            </a:r>
            <a:r>
              <a:rPr lang="en-US" sz="1100" u="none" dirty="0"/>
              <a:t>These programs are also facilitating diversion from hospitals and meeting patients where they are at in the community.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 </a:t>
            </a:r>
            <a:r>
              <a:rPr lang="en-US" sz="1100" b="1" dirty="0"/>
              <a:t>Stabilization Programs: </a:t>
            </a:r>
            <a:r>
              <a:rPr lang="en-US" sz="1100" dirty="0"/>
              <a:t>Community Triage Centers were defined in Nevada Revised Statute in 2005 and provide a different pathway for accessing mental health services, ensuring stabilization within a community setting without first accessing a hospital. These centers were funded creatively, braiding together resources from both state and local sources.  Currently, three Triage Centers are operating in Nevada (two in Las Vegas, and one in Reno).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In addition</a:t>
            </a:r>
            <a:r>
              <a:rPr lang="en-US" sz="1100" baseline="0" dirty="0"/>
              <a:t> to new crisis programming, the following have had a positive impact on crisis response in Nevada: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Insurance coverage expansion resulting from the Affordable Care Act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The launch of the Certified Community Behavioral Health Centers,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The Excellence in Mental Health Act,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The implementation of First Episode Psychosis programs throughout the state.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t>The State has also moved to implement Open-Beds technology to support these efforts, a directory of all ”open bed placements” at hospitals and treatment facilities in Nevada.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Pursuant to the evidence-based model for Crisis Response Systems, which is called the CRISIS NOW Model:</a:t>
            </a:r>
          </a:p>
          <a:p>
            <a:pPr marL="0" indent="0">
              <a:buNone/>
            </a:pPr>
            <a:endParaRPr lang="en-US" sz="1100" dirty="0"/>
          </a:p>
          <a:p>
            <a:pPr marL="228600" indent="-228600">
              <a:buAutoNum type="arabicPeriod"/>
            </a:pPr>
            <a:r>
              <a:rPr lang="en-US" sz="1100" dirty="0"/>
              <a:t>Crisis Call Centers are Regional, accessible 24/7/365, clinically staffed and serves as a hub/crisis call center that provides crisis intervention capabilities (telephonic, text and chat). Such a service should meet National Suicide Prevention Lifeline (NSPL) standards for risk assessment and engagement of individuals at imminent risk of suicide and offer air traffic control (ATC) - quality coordination of crisis care in real-time</a:t>
            </a:r>
          </a:p>
          <a:p>
            <a:pPr marL="228600" indent="-228600">
              <a:buAutoNum type="arabicPeriod"/>
            </a:pPr>
            <a:r>
              <a:rPr lang="en-US" sz="1100" dirty="0"/>
              <a:t>Crisis Mobile Teams are available to reach any person in the service area in his or her home, workplace, or any other community-based location of the individual in crisis in a timely manner</a:t>
            </a:r>
          </a:p>
          <a:p>
            <a:pPr marL="228600" indent="-228600">
              <a:buAutoNum type="arabicPeriod"/>
            </a:pPr>
            <a:r>
              <a:rPr lang="en-US" sz="1100" dirty="0"/>
              <a:t>Crisis Receiving and Stabilization Facilities: must be recovery-supportive facilities, providing short-term (under 24 hours) observation and crisis stabilization services to all referrals in a living room model, non-hospital environment.</a:t>
            </a:r>
          </a:p>
          <a:p>
            <a:pPr marL="228600" indent="-228600">
              <a:buAutoNum type="arabicPeriod"/>
            </a:pPr>
            <a:r>
              <a:rPr lang="en-US" sz="1100" dirty="0"/>
              <a:t>Essential principles and practices must address recovery needs, significant use of peers, and trauma-informed care; promote “Suicide safer” care; address the safety and security for staff and those in crisis; and promote Law enforcement and emergency medical services collaboration.  And the addition of Peer to Peer support provides great outcomes in helping others, sharing lived experiences in a team approach. </a:t>
            </a:r>
          </a:p>
          <a:p>
            <a:pPr marL="228600" indent="-228600">
              <a:buAutoNum type="arabicPeriod"/>
            </a:pPr>
            <a:endParaRPr lang="en-US" sz="1100" dirty="0"/>
          </a:p>
          <a:p>
            <a:pPr marL="0" indent="0">
              <a:buNone/>
            </a:pPr>
            <a:r>
              <a:rPr lang="en-US" sz="1100" b="1" dirty="0"/>
              <a:t>Reference(s):</a:t>
            </a:r>
            <a:r>
              <a:rPr lang="en-US" sz="1100" b="1" baseline="0" dirty="0"/>
              <a:t> </a:t>
            </a:r>
            <a:r>
              <a:rPr lang="en-US" sz="1100" baseline="0" dirty="0" err="1"/>
              <a:t>Pinals</a:t>
            </a:r>
            <a:r>
              <a:rPr lang="en-US" sz="1100" baseline="0" dirty="0"/>
              <a:t>, D.A. (2020). Crisis Services: Meeting Needs and Saving Lives. Alexandria, VA: National Association of State Mental Health Program Directors</a:t>
            </a:r>
            <a:endParaRPr lang="en-US" sz="1100" dirty="0"/>
          </a:p>
        </p:txBody>
      </p:sp>
    </p:spTree>
    <p:extLst>
      <p:ext uri="{BB962C8B-B14F-4D97-AF65-F5344CB8AC3E}">
        <p14:creationId xmlns:p14="http://schemas.microsoft.com/office/powerpoint/2010/main" val="35804781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6A04D2-49EC-8820-7CDC-1753E58FF53A}"/>
              </a:ext>
            </a:extLst>
          </p:cNvPr>
          <p:cNvSpPr/>
          <p:nvPr userDrawn="1"/>
        </p:nvSpPr>
        <p:spPr>
          <a:xfrm>
            <a:off x="-81116" y="0"/>
            <a:ext cx="1227311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A028D28-FA3D-A253-7909-9E511FB6C974}"/>
              </a:ext>
            </a:extLst>
          </p:cNvPr>
          <p:cNvPicPr>
            <a:picLocks noChangeAspect="1"/>
          </p:cNvPicPr>
          <p:nvPr userDrawn="1"/>
        </p:nvPicPr>
        <p:blipFill>
          <a:blip r:embed="rId2"/>
          <a:stretch>
            <a:fillRect/>
          </a:stretch>
        </p:blipFill>
        <p:spPr>
          <a:xfrm>
            <a:off x="51154" y="-1"/>
            <a:ext cx="12237725" cy="6933448"/>
          </a:xfrm>
          <a:prstGeom prst="rect">
            <a:avLst/>
          </a:prstGeom>
        </p:spPr>
      </p:pic>
      <p:sp>
        <p:nvSpPr>
          <p:cNvPr id="4" name="Date Placeholder 3">
            <a:extLst>
              <a:ext uri="{FF2B5EF4-FFF2-40B4-BE49-F238E27FC236}">
                <a16:creationId xmlns:a16="http://schemas.microsoft.com/office/drawing/2014/main" id="{B2227079-95DE-4CDB-6631-BC1595DA0392}"/>
              </a:ext>
            </a:extLst>
          </p:cNvPr>
          <p:cNvSpPr>
            <a:spLocks noGrp="1"/>
          </p:cNvSpPr>
          <p:nvPr>
            <p:ph type="dt" sz="half" idx="10"/>
          </p:nvPr>
        </p:nvSpPr>
        <p:spPr/>
        <p:txBody>
          <a:bodyPr/>
          <a:lstStyle/>
          <a:p>
            <a:fld id="{DB47B833-550B-1040-8EF1-275DDB3C104B}" type="datetime1">
              <a:rPr lang="en-US" smtClean="0"/>
              <a:t>9/28/2023</a:t>
            </a:fld>
            <a:endParaRPr lang="en-US"/>
          </a:p>
        </p:txBody>
      </p:sp>
      <p:sp>
        <p:nvSpPr>
          <p:cNvPr id="5" name="Footer Placeholder 4">
            <a:extLst>
              <a:ext uri="{FF2B5EF4-FFF2-40B4-BE49-F238E27FC236}">
                <a16:creationId xmlns:a16="http://schemas.microsoft.com/office/drawing/2014/main" id="{592AE259-8834-F852-A423-9048EC1B01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686B00-900B-339A-62F5-8B6ED6656741}"/>
              </a:ext>
            </a:extLst>
          </p:cNvPr>
          <p:cNvSpPr>
            <a:spLocks noGrp="1"/>
          </p:cNvSpPr>
          <p:nvPr>
            <p:ph type="sldNum" sz="quarter" idx="12"/>
          </p:nvPr>
        </p:nvSpPr>
        <p:spPr/>
        <p:txBody>
          <a:bodyPr/>
          <a:lstStyle/>
          <a:p>
            <a:fld id="{6D486360-FF34-7B48-AD05-62F8407C4C7E}" type="slidenum">
              <a:rPr lang="en-US" smtClean="0"/>
              <a:t>‹#›</a:t>
            </a:fld>
            <a:endParaRPr lang="en-US"/>
          </a:p>
        </p:txBody>
      </p:sp>
      <p:sp>
        <p:nvSpPr>
          <p:cNvPr id="2" name="Title 1">
            <a:extLst>
              <a:ext uri="{FF2B5EF4-FFF2-40B4-BE49-F238E27FC236}">
                <a16:creationId xmlns:a16="http://schemas.microsoft.com/office/drawing/2014/main" id="{35B2044C-2355-09D4-8F44-977ED30BF4F0}"/>
              </a:ext>
            </a:extLst>
          </p:cNvPr>
          <p:cNvSpPr>
            <a:spLocks noGrp="1"/>
          </p:cNvSpPr>
          <p:nvPr>
            <p:ph type="ctrTitle"/>
          </p:nvPr>
        </p:nvSpPr>
        <p:spPr>
          <a:xfrm>
            <a:off x="457200" y="996433"/>
            <a:ext cx="5953225" cy="2432567"/>
          </a:xfrm>
        </p:spPr>
        <p:txBody>
          <a:bodyPr anchor="b">
            <a:normAutofit/>
          </a:bodyPr>
          <a:lstStyle>
            <a:lvl1pPr algn="l">
              <a:defRPr sz="5400" b="1" i="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9E0BB272-23E9-C3C5-D25C-5F6AB10D3B1F}"/>
              </a:ext>
            </a:extLst>
          </p:cNvPr>
          <p:cNvSpPr>
            <a:spLocks noGrp="1"/>
          </p:cNvSpPr>
          <p:nvPr>
            <p:ph type="subTitle" idx="1"/>
          </p:nvPr>
        </p:nvSpPr>
        <p:spPr>
          <a:xfrm>
            <a:off x="457200" y="3477553"/>
            <a:ext cx="5953225" cy="589764"/>
          </a:xfrm>
        </p:spPr>
        <p:txBody>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36" name="Picture 35">
            <a:extLst>
              <a:ext uri="{FF2B5EF4-FFF2-40B4-BE49-F238E27FC236}">
                <a16:creationId xmlns:a16="http://schemas.microsoft.com/office/drawing/2014/main" id="{1D723CC9-E871-B295-B5C8-511012B37A85}"/>
              </a:ext>
            </a:extLst>
          </p:cNvPr>
          <p:cNvPicPr>
            <a:picLocks noChangeAspect="1"/>
          </p:cNvPicPr>
          <p:nvPr userDrawn="1"/>
        </p:nvPicPr>
        <p:blipFill>
          <a:blip r:embed="rId3"/>
          <a:stretch>
            <a:fillRect/>
          </a:stretch>
        </p:blipFill>
        <p:spPr>
          <a:xfrm>
            <a:off x="-215899" y="4773274"/>
            <a:ext cx="3797300" cy="2374900"/>
          </a:xfrm>
          <a:prstGeom prst="rect">
            <a:avLst/>
          </a:prstGeom>
        </p:spPr>
      </p:pic>
    </p:spTree>
    <p:extLst>
      <p:ext uri="{BB962C8B-B14F-4D97-AF65-F5344CB8AC3E}">
        <p14:creationId xmlns:p14="http://schemas.microsoft.com/office/powerpoint/2010/main" val="507683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5F96-F59D-9394-E37E-180FDFC5FD5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F7900F3-5E2A-E9F5-655C-06A31B1BAF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151780-BB62-8EA0-2F94-F5760C8CFDFE}"/>
              </a:ext>
            </a:extLst>
          </p:cNvPr>
          <p:cNvSpPr>
            <a:spLocks noGrp="1"/>
          </p:cNvSpPr>
          <p:nvPr>
            <p:ph type="dt" sz="half" idx="10"/>
          </p:nvPr>
        </p:nvSpPr>
        <p:spPr/>
        <p:txBody>
          <a:bodyPr/>
          <a:lstStyle/>
          <a:p>
            <a:fld id="{D3A07754-0D83-5848-BD99-F4B92F0B0867}" type="datetime1">
              <a:rPr lang="en-US" smtClean="0"/>
              <a:t>9/28/2023</a:t>
            </a:fld>
            <a:endParaRPr lang="en-US"/>
          </a:p>
        </p:txBody>
      </p:sp>
      <p:sp>
        <p:nvSpPr>
          <p:cNvPr id="5" name="Footer Placeholder 4">
            <a:extLst>
              <a:ext uri="{FF2B5EF4-FFF2-40B4-BE49-F238E27FC236}">
                <a16:creationId xmlns:a16="http://schemas.microsoft.com/office/drawing/2014/main" id="{85047D09-B127-AF52-4559-C363F6378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654FA-C6A3-1DBB-9C27-6BCF4F808AE5}"/>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1387538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F63F-06E9-D0DB-7A60-A80127E2057E}"/>
              </a:ext>
            </a:extLst>
          </p:cNvPr>
          <p:cNvSpPr>
            <a:spLocks noGrp="1"/>
          </p:cNvSpPr>
          <p:nvPr>
            <p:ph type="title"/>
          </p:nvPr>
        </p:nvSpPr>
        <p:spPr>
          <a:xfrm>
            <a:off x="1262716" y="1709738"/>
            <a:ext cx="10084734"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D1C15D37-6473-7BA8-41DF-FA6E1577D401}"/>
              </a:ext>
            </a:extLst>
          </p:cNvPr>
          <p:cNvSpPr>
            <a:spLocks noGrp="1"/>
          </p:cNvSpPr>
          <p:nvPr>
            <p:ph type="body" idx="1"/>
          </p:nvPr>
        </p:nvSpPr>
        <p:spPr>
          <a:xfrm>
            <a:off x="1262714" y="4589463"/>
            <a:ext cx="1008473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213606-D3D4-4235-D256-99D33D6A8266}"/>
              </a:ext>
            </a:extLst>
          </p:cNvPr>
          <p:cNvSpPr>
            <a:spLocks noGrp="1"/>
          </p:cNvSpPr>
          <p:nvPr>
            <p:ph type="dt" sz="half" idx="10"/>
          </p:nvPr>
        </p:nvSpPr>
        <p:spPr/>
        <p:txBody>
          <a:bodyPr/>
          <a:lstStyle/>
          <a:p>
            <a:fld id="{ED1A8498-B8CF-D648-9B75-D9F3A2027DFC}" type="datetime1">
              <a:rPr lang="en-US" smtClean="0"/>
              <a:t>9/28/2023</a:t>
            </a:fld>
            <a:endParaRPr lang="en-US"/>
          </a:p>
        </p:txBody>
      </p:sp>
      <p:sp>
        <p:nvSpPr>
          <p:cNvPr id="5" name="Footer Placeholder 4">
            <a:extLst>
              <a:ext uri="{FF2B5EF4-FFF2-40B4-BE49-F238E27FC236}">
                <a16:creationId xmlns:a16="http://schemas.microsoft.com/office/drawing/2014/main" id="{8FBF8318-5DD0-B2D6-DE6B-6888718E8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A8DC18-AF2C-9AC7-D832-99F0B9F52E29}"/>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3765615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148A-E0D1-75E9-0377-F01D8FC2D5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1E4273-6E99-744F-833D-46725CA1C66B}"/>
              </a:ext>
            </a:extLst>
          </p:cNvPr>
          <p:cNvSpPr>
            <a:spLocks noGrp="1"/>
          </p:cNvSpPr>
          <p:nvPr>
            <p:ph sz="half" idx="1"/>
          </p:nvPr>
        </p:nvSpPr>
        <p:spPr>
          <a:xfrm>
            <a:off x="1262716" y="1825625"/>
            <a:ext cx="475708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6DFCF0-B376-6E9A-DD19-6147DCD34E34}"/>
              </a:ext>
            </a:extLst>
          </p:cNvPr>
          <p:cNvSpPr>
            <a:spLocks noGrp="1"/>
          </p:cNvSpPr>
          <p:nvPr>
            <p:ph sz="half" idx="2"/>
          </p:nvPr>
        </p:nvSpPr>
        <p:spPr>
          <a:xfrm>
            <a:off x="6596716" y="1825625"/>
            <a:ext cx="475708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FFED6C-5EC0-1D4F-689B-98B637E05316}"/>
              </a:ext>
            </a:extLst>
          </p:cNvPr>
          <p:cNvSpPr>
            <a:spLocks noGrp="1"/>
          </p:cNvSpPr>
          <p:nvPr>
            <p:ph type="dt" sz="half" idx="10"/>
          </p:nvPr>
        </p:nvSpPr>
        <p:spPr/>
        <p:txBody>
          <a:bodyPr/>
          <a:lstStyle/>
          <a:p>
            <a:fld id="{1E98A10A-0E5F-5743-9310-F7E595F558E2}" type="datetime1">
              <a:rPr lang="en-US" smtClean="0"/>
              <a:t>9/28/2023</a:t>
            </a:fld>
            <a:endParaRPr lang="en-US"/>
          </a:p>
        </p:txBody>
      </p:sp>
      <p:sp>
        <p:nvSpPr>
          <p:cNvPr id="6" name="Footer Placeholder 5">
            <a:extLst>
              <a:ext uri="{FF2B5EF4-FFF2-40B4-BE49-F238E27FC236}">
                <a16:creationId xmlns:a16="http://schemas.microsoft.com/office/drawing/2014/main" id="{D2344776-43BC-3438-ACF9-4D46A07962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0D5B5-9462-656C-B4C1-B7CF0C56DE94}"/>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3454301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D013B-B840-B5AE-B78F-68997DC365B7}"/>
              </a:ext>
            </a:extLst>
          </p:cNvPr>
          <p:cNvSpPr>
            <a:spLocks noGrp="1"/>
          </p:cNvSpPr>
          <p:nvPr>
            <p:ph type="title"/>
          </p:nvPr>
        </p:nvSpPr>
        <p:spPr>
          <a:xfrm>
            <a:off x="1262716" y="365125"/>
            <a:ext cx="10092672"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9E79639-04FB-8E2C-1A58-943E2B65E083}"/>
              </a:ext>
            </a:extLst>
          </p:cNvPr>
          <p:cNvSpPr>
            <a:spLocks noGrp="1"/>
          </p:cNvSpPr>
          <p:nvPr>
            <p:ph type="body" idx="1"/>
          </p:nvPr>
        </p:nvSpPr>
        <p:spPr>
          <a:xfrm>
            <a:off x="1262716" y="1681163"/>
            <a:ext cx="47348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C504A2-7141-4874-84A6-9F86EC77C163}"/>
              </a:ext>
            </a:extLst>
          </p:cNvPr>
          <p:cNvSpPr>
            <a:spLocks noGrp="1"/>
          </p:cNvSpPr>
          <p:nvPr>
            <p:ph sz="half" idx="2"/>
          </p:nvPr>
        </p:nvSpPr>
        <p:spPr>
          <a:xfrm>
            <a:off x="1262716" y="2505075"/>
            <a:ext cx="473485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9798DE-FD33-4F84-E115-E88A7D0C20A5}"/>
              </a:ext>
            </a:extLst>
          </p:cNvPr>
          <p:cNvSpPr>
            <a:spLocks noGrp="1"/>
          </p:cNvSpPr>
          <p:nvPr>
            <p:ph type="body" sz="quarter" idx="3"/>
          </p:nvPr>
        </p:nvSpPr>
        <p:spPr>
          <a:xfrm>
            <a:off x="6597210" y="1681163"/>
            <a:ext cx="475817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B82D34-D740-42A3-D12D-5B56CBD6EE14}"/>
              </a:ext>
            </a:extLst>
          </p:cNvPr>
          <p:cNvSpPr>
            <a:spLocks noGrp="1"/>
          </p:cNvSpPr>
          <p:nvPr>
            <p:ph sz="quarter" idx="4"/>
          </p:nvPr>
        </p:nvSpPr>
        <p:spPr>
          <a:xfrm>
            <a:off x="6597210" y="2505075"/>
            <a:ext cx="475817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ADB954-EB97-8957-EF57-74FB9485A1E0}"/>
              </a:ext>
            </a:extLst>
          </p:cNvPr>
          <p:cNvSpPr>
            <a:spLocks noGrp="1"/>
          </p:cNvSpPr>
          <p:nvPr>
            <p:ph type="dt" sz="half" idx="10"/>
          </p:nvPr>
        </p:nvSpPr>
        <p:spPr/>
        <p:txBody>
          <a:bodyPr/>
          <a:lstStyle/>
          <a:p>
            <a:fld id="{1E837300-2F8E-9643-AE95-238CD26A85FE}" type="datetime1">
              <a:rPr lang="en-US" smtClean="0"/>
              <a:t>9/28/2023</a:t>
            </a:fld>
            <a:endParaRPr lang="en-US"/>
          </a:p>
        </p:txBody>
      </p:sp>
      <p:sp>
        <p:nvSpPr>
          <p:cNvPr id="8" name="Footer Placeholder 7">
            <a:extLst>
              <a:ext uri="{FF2B5EF4-FFF2-40B4-BE49-F238E27FC236}">
                <a16:creationId xmlns:a16="http://schemas.microsoft.com/office/drawing/2014/main" id="{BD70C80A-AA83-0C7E-388F-D09792C05A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779B90-8F49-6256-91CB-FE1F38163D7C}"/>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707592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12F2A-E31B-C25C-D7E1-054CFACB1B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8A286C-31F0-F4E6-2854-2F555227DD1D}"/>
              </a:ext>
            </a:extLst>
          </p:cNvPr>
          <p:cNvSpPr>
            <a:spLocks noGrp="1"/>
          </p:cNvSpPr>
          <p:nvPr>
            <p:ph type="dt" sz="half" idx="10"/>
          </p:nvPr>
        </p:nvSpPr>
        <p:spPr/>
        <p:txBody>
          <a:bodyPr/>
          <a:lstStyle/>
          <a:p>
            <a:fld id="{DCA48C45-222E-EB4B-806D-58043F1F5382}" type="datetime1">
              <a:rPr lang="en-US" smtClean="0"/>
              <a:t>9/28/2023</a:t>
            </a:fld>
            <a:endParaRPr lang="en-US"/>
          </a:p>
        </p:txBody>
      </p:sp>
      <p:sp>
        <p:nvSpPr>
          <p:cNvPr id="4" name="Footer Placeholder 3">
            <a:extLst>
              <a:ext uri="{FF2B5EF4-FFF2-40B4-BE49-F238E27FC236}">
                <a16:creationId xmlns:a16="http://schemas.microsoft.com/office/drawing/2014/main" id="{65CACF24-CE54-EE8E-A362-8970AE8FD8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E56A50-241A-88B7-7D66-16F68FA8864B}"/>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2197793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F179378-98F3-1247-5665-D0E206651325}"/>
              </a:ext>
            </a:extLst>
          </p:cNvPr>
          <p:cNvSpPr/>
          <p:nvPr userDrawn="1"/>
        </p:nvSpPr>
        <p:spPr>
          <a:xfrm>
            <a:off x="-193288" y="-104078"/>
            <a:ext cx="12556273" cy="7084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8ED59AE-7F3E-82E5-BDC4-0638C5BABB70}"/>
              </a:ext>
            </a:extLst>
          </p:cNvPr>
          <p:cNvSpPr txBox="1"/>
          <p:nvPr userDrawn="1"/>
        </p:nvSpPr>
        <p:spPr>
          <a:xfrm>
            <a:off x="1598341" y="2718533"/>
            <a:ext cx="8995317" cy="1908215"/>
          </a:xfrm>
          <a:prstGeom prst="rect">
            <a:avLst/>
          </a:prstGeom>
          <a:noFill/>
        </p:spPr>
        <p:txBody>
          <a:bodyPr wrap="square" rtlCol="0">
            <a:spAutoFit/>
          </a:bodyPr>
          <a:lstStyle/>
          <a:p>
            <a:pPr algn="ctr"/>
            <a:r>
              <a:rPr lang="en-US" sz="2000" b="0" i="1" kern="1200" dirty="0">
                <a:solidFill>
                  <a:schemeClr val="bg2">
                    <a:lumMod val="50000"/>
                  </a:schemeClr>
                </a:solidFill>
                <a:effectLst/>
                <a:latin typeface="+mn-lt"/>
                <a:ea typeface="+mn-ea"/>
                <a:cs typeface="+mn-cs"/>
              </a:rPr>
              <a:t>This publication was supported in whole or in part by the Nevada Division of Public and Behavioral Health Bureau of Behavioral Health, Prevention, and Wellness. </a:t>
            </a:r>
            <a:endParaRPr lang="en-US" sz="2000" b="0" i="0" kern="1200" dirty="0">
              <a:solidFill>
                <a:schemeClr val="bg2">
                  <a:lumMod val="50000"/>
                </a:schemeClr>
              </a:solidFill>
              <a:effectLst/>
              <a:latin typeface="+mn-lt"/>
              <a:ea typeface="+mn-ea"/>
              <a:cs typeface="+mn-cs"/>
            </a:endParaRPr>
          </a:p>
          <a:p>
            <a:pPr algn="ctr"/>
            <a:r>
              <a:rPr lang="en-US" sz="2000" b="0" i="1" kern="1200" dirty="0">
                <a:solidFill>
                  <a:schemeClr val="bg2">
                    <a:lumMod val="50000"/>
                  </a:schemeClr>
                </a:solidFill>
                <a:effectLst/>
                <a:latin typeface="+mn-lt"/>
                <a:ea typeface="+mn-ea"/>
                <a:cs typeface="+mn-cs"/>
              </a:rPr>
              <a:t>The opinions, findings, conclusions and recommendations expressed in this publication/program/exhibit are those of the author(s) and do not necessarily represent the official views of  the State of Nevada.</a:t>
            </a:r>
            <a:endParaRPr lang="en-US" sz="2000" b="0" i="0" kern="1200" dirty="0">
              <a:solidFill>
                <a:schemeClr val="bg2">
                  <a:lumMod val="50000"/>
                </a:schemeClr>
              </a:solidFill>
              <a:effectLst/>
              <a:latin typeface="+mn-lt"/>
              <a:ea typeface="+mn-ea"/>
              <a:cs typeface="+mn-cs"/>
            </a:endParaRPr>
          </a:p>
          <a:p>
            <a:endParaRPr lang="en-US" dirty="0">
              <a:solidFill>
                <a:schemeClr val="bg2">
                  <a:lumMod val="50000"/>
                </a:schemeClr>
              </a:solidFill>
            </a:endParaRPr>
          </a:p>
        </p:txBody>
      </p:sp>
      <p:pic>
        <p:nvPicPr>
          <p:cNvPr id="20" name="Picture 19">
            <a:extLst>
              <a:ext uri="{FF2B5EF4-FFF2-40B4-BE49-F238E27FC236}">
                <a16:creationId xmlns:a16="http://schemas.microsoft.com/office/drawing/2014/main" id="{8FF8EF06-D8CF-E5BF-9A40-1EFDFEF1F60D}"/>
              </a:ext>
            </a:extLst>
          </p:cNvPr>
          <p:cNvPicPr>
            <a:picLocks noChangeAspect="1"/>
          </p:cNvPicPr>
          <p:nvPr userDrawn="1"/>
        </p:nvPicPr>
        <p:blipFill>
          <a:blip r:embed="rId2"/>
          <a:stretch>
            <a:fillRect/>
          </a:stretch>
        </p:blipFill>
        <p:spPr>
          <a:xfrm>
            <a:off x="2999331" y="-504295"/>
            <a:ext cx="6063872" cy="3792455"/>
          </a:xfrm>
          <a:prstGeom prst="rect">
            <a:avLst/>
          </a:prstGeom>
        </p:spPr>
      </p:pic>
      <p:pic>
        <p:nvPicPr>
          <p:cNvPr id="22" name="Picture 21">
            <a:extLst>
              <a:ext uri="{FF2B5EF4-FFF2-40B4-BE49-F238E27FC236}">
                <a16:creationId xmlns:a16="http://schemas.microsoft.com/office/drawing/2014/main" id="{55DB7CFE-747A-A459-E4F5-63A8F9FA44B9}"/>
              </a:ext>
            </a:extLst>
          </p:cNvPr>
          <p:cNvPicPr>
            <a:picLocks noChangeAspect="1"/>
          </p:cNvPicPr>
          <p:nvPr userDrawn="1"/>
        </p:nvPicPr>
        <p:blipFill>
          <a:blip r:embed="rId3"/>
          <a:stretch>
            <a:fillRect/>
          </a:stretch>
        </p:blipFill>
        <p:spPr>
          <a:xfrm>
            <a:off x="3790594" y="5110342"/>
            <a:ext cx="947745" cy="947745"/>
          </a:xfrm>
          <a:prstGeom prst="rect">
            <a:avLst/>
          </a:prstGeom>
        </p:spPr>
      </p:pic>
      <p:pic>
        <p:nvPicPr>
          <p:cNvPr id="24" name="Picture 23">
            <a:extLst>
              <a:ext uri="{FF2B5EF4-FFF2-40B4-BE49-F238E27FC236}">
                <a16:creationId xmlns:a16="http://schemas.microsoft.com/office/drawing/2014/main" id="{AAF73AEF-1971-5DF0-09EB-DADB5547FDE9}"/>
              </a:ext>
            </a:extLst>
          </p:cNvPr>
          <p:cNvPicPr>
            <a:picLocks noChangeAspect="1"/>
          </p:cNvPicPr>
          <p:nvPr userDrawn="1"/>
        </p:nvPicPr>
        <p:blipFill>
          <a:blip r:embed="rId4"/>
          <a:stretch>
            <a:fillRect/>
          </a:stretch>
        </p:blipFill>
        <p:spPr>
          <a:xfrm>
            <a:off x="7391101" y="5110342"/>
            <a:ext cx="806893" cy="1026681"/>
          </a:xfrm>
          <a:prstGeom prst="rect">
            <a:avLst/>
          </a:prstGeom>
        </p:spPr>
      </p:pic>
      <p:pic>
        <p:nvPicPr>
          <p:cNvPr id="26" name="Picture 25">
            <a:extLst>
              <a:ext uri="{FF2B5EF4-FFF2-40B4-BE49-F238E27FC236}">
                <a16:creationId xmlns:a16="http://schemas.microsoft.com/office/drawing/2014/main" id="{1A899B1C-7527-8497-A565-63CAC61897E0}"/>
              </a:ext>
            </a:extLst>
          </p:cNvPr>
          <p:cNvPicPr>
            <a:picLocks noChangeAspect="1"/>
          </p:cNvPicPr>
          <p:nvPr userDrawn="1"/>
        </p:nvPicPr>
        <p:blipFill>
          <a:blip r:embed="rId5"/>
          <a:stretch>
            <a:fillRect/>
          </a:stretch>
        </p:blipFill>
        <p:spPr>
          <a:xfrm>
            <a:off x="5083637" y="5110342"/>
            <a:ext cx="2024726" cy="947744"/>
          </a:xfrm>
          <a:prstGeom prst="rect">
            <a:avLst/>
          </a:prstGeom>
        </p:spPr>
      </p:pic>
    </p:spTree>
    <p:extLst>
      <p:ext uri="{BB962C8B-B14F-4D97-AF65-F5344CB8AC3E}">
        <p14:creationId xmlns:p14="http://schemas.microsoft.com/office/powerpoint/2010/main" val="1435181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9A65C-A7CE-E19D-100E-9B6A5CE9573F}"/>
              </a:ext>
            </a:extLst>
          </p:cNvPr>
          <p:cNvSpPr>
            <a:spLocks noGrp="1"/>
          </p:cNvSpPr>
          <p:nvPr>
            <p:ph type="title"/>
          </p:nvPr>
        </p:nvSpPr>
        <p:spPr>
          <a:xfrm>
            <a:off x="1262716" y="457200"/>
            <a:ext cx="350930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9B69B4-C8D6-BE54-37BF-9B8D6C4A51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BA0297-0E7A-17C8-A783-305D8CAC771E}"/>
              </a:ext>
            </a:extLst>
          </p:cNvPr>
          <p:cNvSpPr>
            <a:spLocks noGrp="1"/>
          </p:cNvSpPr>
          <p:nvPr>
            <p:ph type="body" sz="half" idx="2"/>
          </p:nvPr>
        </p:nvSpPr>
        <p:spPr>
          <a:xfrm>
            <a:off x="1262716" y="2057400"/>
            <a:ext cx="350930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FDAC4E-18A1-38FE-103D-171DCC794DB2}"/>
              </a:ext>
            </a:extLst>
          </p:cNvPr>
          <p:cNvSpPr>
            <a:spLocks noGrp="1"/>
          </p:cNvSpPr>
          <p:nvPr>
            <p:ph type="dt" sz="half" idx="10"/>
          </p:nvPr>
        </p:nvSpPr>
        <p:spPr/>
        <p:txBody>
          <a:bodyPr/>
          <a:lstStyle/>
          <a:p>
            <a:fld id="{0C785498-CD91-E244-A96A-FB867A3B9771}" type="datetime1">
              <a:rPr lang="en-US" smtClean="0"/>
              <a:t>9/28/2023</a:t>
            </a:fld>
            <a:endParaRPr lang="en-US"/>
          </a:p>
        </p:txBody>
      </p:sp>
      <p:sp>
        <p:nvSpPr>
          <p:cNvPr id="6" name="Footer Placeholder 5">
            <a:extLst>
              <a:ext uri="{FF2B5EF4-FFF2-40B4-BE49-F238E27FC236}">
                <a16:creationId xmlns:a16="http://schemas.microsoft.com/office/drawing/2014/main" id="{3332D83F-595B-A44A-A57D-974E86EC45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915E93-3C30-F999-E532-DCF081407957}"/>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2660274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6A04D2-49EC-8820-7CDC-1753E58FF53A}"/>
              </a:ext>
            </a:extLst>
          </p:cNvPr>
          <p:cNvSpPr/>
          <p:nvPr userDrawn="1"/>
        </p:nvSpPr>
        <p:spPr>
          <a:xfrm>
            <a:off x="-81116" y="0"/>
            <a:ext cx="1227311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C2FB5FD-69B0-36F7-C066-B3D4E7951A47}"/>
              </a:ext>
            </a:extLst>
          </p:cNvPr>
          <p:cNvPicPr>
            <a:picLocks noChangeAspect="1"/>
          </p:cNvPicPr>
          <p:nvPr userDrawn="1"/>
        </p:nvPicPr>
        <p:blipFill>
          <a:blip r:embed="rId2"/>
          <a:stretch>
            <a:fillRect/>
          </a:stretch>
        </p:blipFill>
        <p:spPr>
          <a:xfrm>
            <a:off x="-69573" y="0"/>
            <a:ext cx="12273116" cy="6903628"/>
          </a:xfrm>
          <a:prstGeom prst="rect">
            <a:avLst/>
          </a:prstGeom>
        </p:spPr>
      </p:pic>
      <p:sp>
        <p:nvSpPr>
          <p:cNvPr id="4" name="Date Placeholder 3">
            <a:extLst>
              <a:ext uri="{FF2B5EF4-FFF2-40B4-BE49-F238E27FC236}">
                <a16:creationId xmlns:a16="http://schemas.microsoft.com/office/drawing/2014/main" id="{B2227079-95DE-4CDB-6631-BC1595DA0392}"/>
              </a:ext>
            </a:extLst>
          </p:cNvPr>
          <p:cNvSpPr>
            <a:spLocks noGrp="1"/>
          </p:cNvSpPr>
          <p:nvPr>
            <p:ph type="dt" sz="half" idx="10"/>
          </p:nvPr>
        </p:nvSpPr>
        <p:spPr/>
        <p:txBody>
          <a:bodyPr/>
          <a:lstStyle/>
          <a:p>
            <a:fld id="{EB3409ED-8255-F141-B6F8-876196592248}" type="datetimeFigureOut">
              <a:rPr lang="en-US" smtClean="0"/>
              <a:t>9/28/2023</a:t>
            </a:fld>
            <a:endParaRPr lang="en-US"/>
          </a:p>
        </p:txBody>
      </p:sp>
      <p:sp>
        <p:nvSpPr>
          <p:cNvPr id="5" name="Footer Placeholder 4">
            <a:extLst>
              <a:ext uri="{FF2B5EF4-FFF2-40B4-BE49-F238E27FC236}">
                <a16:creationId xmlns:a16="http://schemas.microsoft.com/office/drawing/2014/main" id="{592AE259-8834-F852-A423-9048EC1B01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686B00-900B-339A-62F5-8B6ED6656741}"/>
              </a:ext>
            </a:extLst>
          </p:cNvPr>
          <p:cNvSpPr>
            <a:spLocks noGrp="1"/>
          </p:cNvSpPr>
          <p:nvPr>
            <p:ph type="sldNum" sz="quarter" idx="12"/>
          </p:nvPr>
        </p:nvSpPr>
        <p:spPr/>
        <p:txBody>
          <a:bodyPr/>
          <a:lstStyle/>
          <a:p>
            <a:fld id="{6D486360-FF34-7B48-AD05-62F8407C4C7E}" type="slidenum">
              <a:rPr lang="en-US" smtClean="0"/>
              <a:t>‹#›</a:t>
            </a:fld>
            <a:endParaRPr lang="en-US"/>
          </a:p>
        </p:txBody>
      </p:sp>
      <p:sp>
        <p:nvSpPr>
          <p:cNvPr id="2" name="Title 1">
            <a:extLst>
              <a:ext uri="{FF2B5EF4-FFF2-40B4-BE49-F238E27FC236}">
                <a16:creationId xmlns:a16="http://schemas.microsoft.com/office/drawing/2014/main" id="{35B2044C-2355-09D4-8F44-977ED30BF4F0}"/>
              </a:ext>
            </a:extLst>
          </p:cNvPr>
          <p:cNvSpPr>
            <a:spLocks noGrp="1"/>
          </p:cNvSpPr>
          <p:nvPr>
            <p:ph type="ctrTitle"/>
          </p:nvPr>
        </p:nvSpPr>
        <p:spPr>
          <a:xfrm>
            <a:off x="457200" y="996433"/>
            <a:ext cx="5953225" cy="2432567"/>
          </a:xfrm>
        </p:spPr>
        <p:txBody>
          <a:bodyPr anchor="b">
            <a:normAutofit/>
          </a:bodyPr>
          <a:lstStyle>
            <a:lvl1pPr algn="l">
              <a:defRPr sz="5400" b="1" i="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9E0BB272-23E9-C3C5-D25C-5F6AB10D3B1F}"/>
              </a:ext>
            </a:extLst>
          </p:cNvPr>
          <p:cNvSpPr>
            <a:spLocks noGrp="1"/>
          </p:cNvSpPr>
          <p:nvPr>
            <p:ph type="subTitle" idx="1"/>
          </p:nvPr>
        </p:nvSpPr>
        <p:spPr>
          <a:xfrm>
            <a:off x="457200" y="3477553"/>
            <a:ext cx="5953225" cy="589764"/>
          </a:xfrm>
        </p:spPr>
        <p:txBody>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36" name="Picture 35" descr="PICS logo">
            <a:extLst>
              <a:ext uri="{FF2B5EF4-FFF2-40B4-BE49-F238E27FC236}">
                <a16:creationId xmlns:a16="http://schemas.microsoft.com/office/drawing/2014/main" id="{1D723CC9-E871-B295-B5C8-511012B37A85}"/>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215899" y="4773274"/>
            <a:ext cx="3797300" cy="2374900"/>
          </a:xfrm>
          <a:prstGeom prst="rect">
            <a:avLst/>
          </a:prstGeom>
        </p:spPr>
      </p:pic>
    </p:spTree>
    <p:extLst>
      <p:ext uri="{BB962C8B-B14F-4D97-AF65-F5344CB8AC3E}">
        <p14:creationId xmlns:p14="http://schemas.microsoft.com/office/powerpoint/2010/main" val="4120799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5F96-F59D-9394-E37E-180FDFC5FD5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F7900F3-5E2A-E9F5-655C-06A31B1BAFE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F151780-BB62-8EA0-2F94-F5760C8CFDFE}"/>
              </a:ext>
            </a:extLst>
          </p:cNvPr>
          <p:cNvSpPr>
            <a:spLocks noGrp="1"/>
          </p:cNvSpPr>
          <p:nvPr>
            <p:ph type="dt" sz="half" idx="10"/>
          </p:nvPr>
        </p:nvSpPr>
        <p:spPr/>
        <p:txBody>
          <a:bodyPr/>
          <a:lstStyle/>
          <a:p>
            <a:fld id="{EB3409ED-8255-F141-B6F8-876196592248}" type="datetimeFigureOut">
              <a:rPr lang="en-US" smtClean="0"/>
              <a:t>9/28/2023</a:t>
            </a:fld>
            <a:endParaRPr lang="en-US"/>
          </a:p>
        </p:txBody>
      </p:sp>
      <p:sp>
        <p:nvSpPr>
          <p:cNvPr id="5" name="Footer Placeholder 4">
            <a:extLst>
              <a:ext uri="{FF2B5EF4-FFF2-40B4-BE49-F238E27FC236}">
                <a16:creationId xmlns:a16="http://schemas.microsoft.com/office/drawing/2014/main" id="{85047D09-B127-AF52-4559-C363F6378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654FA-C6A3-1DBB-9C27-6BCF4F808AE5}"/>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2336443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F63F-06E9-D0DB-7A60-A80127E2057E}"/>
              </a:ext>
            </a:extLst>
          </p:cNvPr>
          <p:cNvSpPr>
            <a:spLocks noGrp="1"/>
          </p:cNvSpPr>
          <p:nvPr>
            <p:ph type="title"/>
          </p:nvPr>
        </p:nvSpPr>
        <p:spPr>
          <a:xfrm>
            <a:off x="1262716" y="1709738"/>
            <a:ext cx="10084734"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D1C15D37-6473-7BA8-41DF-FA6E1577D401}"/>
              </a:ext>
            </a:extLst>
          </p:cNvPr>
          <p:cNvSpPr>
            <a:spLocks noGrp="1"/>
          </p:cNvSpPr>
          <p:nvPr>
            <p:ph type="body" idx="1"/>
          </p:nvPr>
        </p:nvSpPr>
        <p:spPr>
          <a:xfrm>
            <a:off x="1262714" y="4589463"/>
            <a:ext cx="1008473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213606-D3D4-4235-D256-99D33D6A8266}"/>
              </a:ext>
            </a:extLst>
          </p:cNvPr>
          <p:cNvSpPr>
            <a:spLocks noGrp="1"/>
          </p:cNvSpPr>
          <p:nvPr>
            <p:ph type="dt" sz="half" idx="10"/>
          </p:nvPr>
        </p:nvSpPr>
        <p:spPr/>
        <p:txBody>
          <a:bodyPr/>
          <a:lstStyle/>
          <a:p>
            <a:fld id="{EB3409ED-8255-F141-B6F8-876196592248}" type="datetimeFigureOut">
              <a:rPr lang="en-US" smtClean="0"/>
              <a:t>9/28/2023</a:t>
            </a:fld>
            <a:endParaRPr lang="en-US"/>
          </a:p>
        </p:txBody>
      </p:sp>
      <p:sp>
        <p:nvSpPr>
          <p:cNvPr id="5" name="Footer Placeholder 4">
            <a:extLst>
              <a:ext uri="{FF2B5EF4-FFF2-40B4-BE49-F238E27FC236}">
                <a16:creationId xmlns:a16="http://schemas.microsoft.com/office/drawing/2014/main" id="{8FBF8318-5DD0-B2D6-DE6B-6888718E8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A8DC18-AF2C-9AC7-D832-99F0B9F52E29}"/>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1144715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5F96-F59D-9394-E37E-180FDFC5FD5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F7900F3-5E2A-E9F5-655C-06A31B1BAF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151780-BB62-8EA0-2F94-F5760C8CFDFE}"/>
              </a:ext>
            </a:extLst>
          </p:cNvPr>
          <p:cNvSpPr>
            <a:spLocks noGrp="1"/>
          </p:cNvSpPr>
          <p:nvPr>
            <p:ph type="dt" sz="half" idx="10"/>
          </p:nvPr>
        </p:nvSpPr>
        <p:spPr/>
        <p:txBody>
          <a:bodyPr/>
          <a:lstStyle/>
          <a:p>
            <a:fld id="{FE3876ED-ECEB-9444-BF5F-000785718CAD}" type="datetime1">
              <a:rPr lang="en-US" smtClean="0"/>
              <a:t>9/28/2023</a:t>
            </a:fld>
            <a:endParaRPr lang="en-US"/>
          </a:p>
        </p:txBody>
      </p:sp>
      <p:sp>
        <p:nvSpPr>
          <p:cNvPr id="5" name="Footer Placeholder 4">
            <a:extLst>
              <a:ext uri="{FF2B5EF4-FFF2-40B4-BE49-F238E27FC236}">
                <a16:creationId xmlns:a16="http://schemas.microsoft.com/office/drawing/2014/main" id="{85047D09-B127-AF52-4559-C363F6378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654FA-C6A3-1DBB-9C27-6BCF4F808AE5}"/>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1387538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148A-E0D1-75E9-0377-F01D8FC2D5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1E4273-6E99-744F-833D-46725CA1C66B}"/>
              </a:ext>
            </a:extLst>
          </p:cNvPr>
          <p:cNvSpPr>
            <a:spLocks noGrp="1"/>
          </p:cNvSpPr>
          <p:nvPr>
            <p:ph sz="half" idx="1"/>
          </p:nvPr>
        </p:nvSpPr>
        <p:spPr>
          <a:xfrm>
            <a:off x="1262716" y="1825625"/>
            <a:ext cx="475708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6DFCF0-B376-6E9A-DD19-6147DCD34E34}"/>
              </a:ext>
            </a:extLst>
          </p:cNvPr>
          <p:cNvSpPr>
            <a:spLocks noGrp="1"/>
          </p:cNvSpPr>
          <p:nvPr>
            <p:ph sz="half" idx="2"/>
          </p:nvPr>
        </p:nvSpPr>
        <p:spPr>
          <a:xfrm>
            <a:off x="6596716" y="1825625"/>
            <a:ext cx="475708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FFED6C-5EC0-1D4F-689B-98B637E05316}"/>
              </a:ext>
            </a:extLst>
          </p:cNvPr>
          <p:cNvSpPr>
            <a:spLocks noGrp="1"/>
          </p:cNvSpPr>
          <p:nvPr>
            <p:ph type="dt" sz="half" idx="10"/>
          </p:nvPr>
        </p:nvSpPr>
        <p:spPr/>
        <p:txBody>
          <a:bodyPr/>
          <a:lstStyle/>
          <a:p>
            <a:fld id="{EB3409ED-8255-F141-B6F8-876196592248}" type="datetimeFigureOut">
              <a:rPr lang="en-US" smtClean="0"/>
              <a:t>9/28/2023</a:t>
            </a:fld>
            <a:endParaRPr lang="en-US"/>
          </a:p>
        </p:txBody>
      </p:sp>
      <p:sp>
        <p:nvSpPr>
          <p:cNvPr id="6" name="Footer Placeholder 5">
            <a:extLst>
              <a:ext uri="{FF2B5EF4-FFF2-40B4-BE49-F238E27FC236}">
                <a16:creationId xmlns:a16="http://schemas.microsoft.com/office/drawing/2014/main" id="{D2344776-43BC-3438-ACF9-4D46A07962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0D5B5-9462-656C-B4C1-B7CF0C56DE94}"/>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3851135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D013B-B840-B5AE-B78F-68997DC365B7}"/>
              </a:ext>
            </a:extLst>
          </p:cNvPr>
          <p:cNvSpPr>
            <a:spLocks noGrp="1"/>
          </p:cNvSpPr>
          <p:nvPr>
            <p:ph type="title"/>
          </p:nvPr>
        </p:nvSpPr>
        <p:spPr>
          <a:xfrm>
            <a:off x="1262716" y="365125"/>
            <a:ext cx="10092672"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9E79639-04FB-8E2C-1A58-943E2B65E083}"/>
              </a:ext>
            </a:extLst>
          </p:cNvPr>
          <p:cNvSpPr>
            <a:spLocks noGrp="1"/>
          </p:cNvSpPr>
          <p:nvPr>
            <p:ph type="body" idx="1"/>
          </p:nvPr>
        </p:nvSpPr>
        <p:spPr>
          <a:xfrm>
            <a:off x="1262716" y="1681163"/>
            <a:ext cx="47348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C504A2-7141-4874-84A6-9F86EC77C163}"/>
              </a:ext>
            </a:extLst>
          </p:cNvPr>
          <p:cNvSpPr>
            <a:spLocks noGrp="1"/>
          </p:cNvSpPr>
          <p:nvPr>
            <p:ph sz="half" idx="2"/>
          </p:nvPr>
        </p:nvSpPr>
        <p:spPr>
          <a:xfrm>
            <a:off x="1262716" y="2505075"/>
            <a:ext cx="473485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9798DE-FD33-4F84-E115-E88A7D0C20A5}"/>
              </a:ext>
            </a:extLst>
          </p:cNvPr>
          <p:cNvSpPr>
            <a:spLocks noGrp="1"/>
          </p:cNvSpPr>
          <p:nvPr>
            <p:ph type="body" sz="quarter" idx="3"/>
          </p:nvPr>
        </p:nvSpPr>
        <p:spPr>
          <a:xfrm>
            <a:off x="6597210" y="1681163"/>
            <a:ext cx="475817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B82D34-D740-42A3-D12D-5B56CBD6EE14}"/>
              </a:ext>
            </a:extLst>
          </p:cNvPr>
          <p:cNvSpPr>
            <a:spLocks noGrp="1"/>
          </p:cNvSpPr>
          <p:nvPr>
            <p:ph sz="quarter" idx="4"/>
          </p:nvPr>
        </p:nvSpPr>
        <p:spPr>
          <a:xfrm>
            <a:off x="6597210" y="2505075"/>
            <a:ext cx="475817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ADB954-EB97-8957-EF57-74FB9485A1E0}"/>
              </a:ext>
            </a:extLst>
          </p:cNvPr>
          <p:cNvSpPr>
            <a:spLocks noGrp="1"/>
          </p:cNvSpPr>
          <p:nvPr>
            <p:ph type="dt" sz="half" idx="10"/>
          </p:nvPr>
        </p:nvSpPr>
        <p:spPr/>
        <p:txBody>
          <a:bodyPr/>
          <a:lstStyle/>
          <a:p>
            <a:fld id="{EB3409ED-8255-F141-B6F8-876196592248}" type="datetimeFigureOut">
              <a:rPr lang="en-US" smtClean="0"/>
              <a:t>9/28/2023</a:t>
            </a:fld>
            <a:endParaRPr lang="en-US"/>
          </a:p>
        </p:txBody>
      </p:sp>
      <p:sp>
        <p:nvSpPr>
          <p:cNvPr id="8" name="Footer Placeholder 7">
            <a:extLst>
              <a:ext uri="{FF2B5EF4-FFF2-40B4-BE49-F238E27FC236}">
                <a16:creationId xmlns:a16="http://schemas.microsoft.com/office/drawing/2014/main" id="{BD70C80A-AA83-0C7E-388F-D09792C05A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779B90-8F49-6256-91CB-FE1F38163D7C}"/>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1288241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12F2A-E31B-C25C-D7E1-054CFACB1B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8A286C-31F0-F4E6-2854-2F555227DD1D}"/>
              </a:ext>
            </a:extLst>
          </p:cNvPr>
          <p:cNvSpPr>
            <a:spLocks noGrp="1"/>
          </p:cNvSpPr>
          <p:nvPr>
            <p:ph type="dt" sz="half" idx="10"/>
          </p:nvPr>
        </p:nvSpPr>
        <p:spPr/>
        <p:txBody>
          <a:bodyPr/>
          <a:lstStyle/>
          <a:p>
            <a:fld id="{EB3409ED-8255-F141-B6F8-876196592248}" type="datetimeFigureOut">
              <a:rPr lang="en-US" smtClean="0"/>
              <a:t>9/28/2023</a:t>
            </a:fld>
            <a:endParaRPr lang="en-US"/>
          </a:p>
        </p:txBody>
      </p:sp>
      <p:sp>
        <p:nvSpPr>
          <p:cNvPr id="4" name="Footer Placeholder 3">
            <a:extLst>
              <a:ext uri="{FF2B5EF4-FFF2-40B4-BE49-F238E27FC236}">
                <a16:creationId xmlns:a16="http://schemas.microsoft.com/office/drawing/2014/main" id="{65CACF24-CE54-EE8E-A362-8970AE8FD8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E56A50-241A-88B7-7D66-16F68FA8864B}"/>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2315031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9A65C-A7CE-E19D-100E-9B6A5CE9573F}"/>
              </a:ext>
            </a:extLst>
          </p:cNvPr>
          <p:cNvSpPr>
            <a:spLocks noGrp="1"/>
          </p:cNvSpPr>
          <p:nvPr>
            <p:ph type="title"/>
          </p:nvPr>
        </p:nvSpPr>
        <p:spPr>
          <a:xfrm>
            <a:off x="1262716" y="457200"/>
            <a:ext cx="350930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9B69B4-C8D6-BE54-37BF-9B8D6C4A51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BA0297-0E7A-17C8-A783-305D8CAC771E}"/>
              </a:ext>
            </a:extLst>
          </p:cNvPr>
          <p:cNvSpPr>
            <a:spLocks noGrp="1"/>
          </p:cNvSpPr>
          <p:nvPr>
            <p:ph type="body" sz="half" idx="2"/>
          </p:nvPr>
        </p:nvSpPr>
        <p:spPr>
          <a:xfrm>
            <a:off x="1262716" y="2057400"/>
            <a:ext cx="350930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FDAC4E-18A1-38FE-103D-171DCC794DB2}"/>
              </a:ext>
            </a:extLst>
          </p:cNvPr>
          <p:cNvSpPr>
            <a:spLocks noGrp="1"/>
          </p:cNvSpPr>
          <p:nvPr>
            <p:ph type="dt" sz="half" idx="10"/>
          </p:nvPr>
        </p:nvSpPr>
        <p:spPr/>
        <p:txBody>
          <a:bodyPr/>
          <a:lstStyle/>
          <a:p>
            <a:fld id="{EB3409ED-8255-F141-B6F8-876196592248}" type="datetimeFigureOut">
              <a:rPr lang="en-US" smtClean="0"/>
              <a:t>9/28/2023</a:t>
            </a:fld>
            <a:endParaRPr lang="en-US"/>
          </a:p>
        </p:txBody>
      </p:sp>
      <p:sp>
        <p:nvSpPr>
          <p:cNvPr id="6" name="Footer Placeholder 5">
            <a:extLst>
              <a:ext uri="{FF2B5EF4-FFF2-40B4-BE49-F238E27FC236}">
                <a16:creationId xmlns:a16="http://schemas.microsoft.com/office/drawing/2014/main" id="{3332D83F-595B-A44A-A57D-974E86EC45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915E93-3C30-F999-E532-DCF081407957}"/>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6624677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F5B169-A4A8-5733-2F23-986FA1AE7688}"/>
              </a:ext>
            </a:extLst>
          </p:cNvPr>
          <p:cNvSpPr/>
          <p:nvPr userDrawn="1"/>
        </p:nvSpPr>
        <p:spPr>
          <a:xfrm>
            <a:off x="-69574" y="0"/>
            <a:ext cx="1226157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8ED59AE-7F3E-82E5-BDC4-0638C5BABB70}"/>
              </a:ext>
            </a:extLst>
          </p:cNvPr>
          <p:cNvSpPr txBox="1"/>
          <p:nvPr userDrawn="1"/>
        </p:nvSpPr>
        <p:spPr>
          <a:xfrm>
            <a:off x="1598341" y="2718533"/>
            <a:ext cx="8995317" cy="1908215"/>
          </a:xfrm>
          <a:prstGeom prst="rect">
            <a:avLst/>
          </a:prstGeom>
          <a:noFill/>
        </p:spPr>
        <p:txBody>
          <a:bodyPr wrap="square" rtlCol="0">
            <a:spAutoFit/>
          </a:bodyPr>
          <a:lstStyle/>
          <a:p>
            <a:pPr algn="ctr"/>
            <a:r>
              <a:rPr lang="en-US" sz="2000" b="0" i="1" kern="1200" dirty="0">
                <a:solidFill>
                  <a:schemeClr val="bg2">
                    <a:lumMod val="50000"/>
                  </a:schemeClr>
                </a:solidFill>
                <a:effectLst/>
                <a:latin typeface="+mn-lt"/>
                <a:ea typeface="+mn-ea"/>
                <a:cs typeface="+mn-cs"/>
              </a:rPr>
              <a:t>This publication was supported in whole or in part by the Nevada Division of Public and Behavioral Health Bureau of Behavioral Health, Prevention, and Wellness. </a:t>
            </a:r>
            <a:endParaRPr lang="en-US" sz="2000" b="0" i="0" kern="1200" dirty="0">
              <a:solidFill>
                <a:schemeClr val="bg2">
                  <a:lumMod val="50000"/>
                </a:schemeClr>
              </a:solidFill>
              <a:effectLst/>
              <a:latin typeface="+mn-lt"/>
              <a:ea typeface="+mn-ea"/>
              <a:cs typeface="+mn-cs"/>
            </a:endParaRPr>
          </a:p>
          <a:p>
            <a:pPr algn="ctr"/>
            <a:r>
              <a:rPr lang="en-US" sz="2000" b="0" i="1" kern="1200" dirty="0">
                <a:solidFill>
                  <a:schemeClr val="bg2">
                    <a:lumMod val="50000"/>
                  </a:schemeClr>
                </a:solidFill>
                <a:effectLst/>
                <a:latin typeface="+mn-lt"/>
                <a:ea typeface="+mn-ea"/>
                <a:cs typeface="+mn-cs"/>
              </a:rPr>
              <a:t>The opinions, findings, conclusions and recommendations expressed in this publication/program/exhibit are those of the author(s) and do not necessarily represent the official views of  the State of Nevada.</a:t>
            </a:r>
            <a:endParaRPr lang="en-US" sz="2000" b="0" i="0" kern="1200" dirty="0">
              <a:solidFill>
                <a:schemeClr val="bg2">
                  <a:lumMod val="50000"/>
                </a:schemeClr>
              </a:solidFill>
              <a:effectLst/>
              <a:latin typeface="+mn-lt"/>
              <a:ea typeface="+mn-ea"/>
              <a:cs typeface="+mn-cs"/>
            </a:endParaRPr>
          </a:p>
          <a:p>
            <a:endParaRPr lang="en-US" dirty="0">
              <a:solidFill>
                <a:schemeClr val="bg2">
                  <a:lumMod val="50000"/>
                </a:schemeClr>
              </a:solidFill>
            </a:endParaRPr>
          </a:p>
        </p:txBody>
      </p:sp>
      <p:pic>
        <p:nvPicPr>
          <p:cNvPr id="20" name="Picture 19" descr="PICS Logo">
            <a:extLst>
              <a:ext uri="{FF2B5EF4-FFF2-40B4-BE49-F238E27FC236}">
                <a16:creationId xmlns:a16="http://schemas.microsoft.com/office/drawing/2014/main" id="{8FF8EF06-D8CF-E5BF-9A40-1EFDFEF1F60D}"/>
              </a:ext>
            </a:extLst>
          </p:cNvPr>
          <p:cNvPicPr>
            <a:picLocks noChangeAspect="1"/>
          </p:cNvPicPr>
          <p:nvPr userDrawn="1"/>
        </p:nvPicPr>
        <p:blipFill>
          <a:blip r:embed="rId2"/>
          <a:stretch>
            <a:fillRect/>
          </a:stretch>
        </p:blipFill>
        <p:spPr>
          <a:xfrm>
            <a:off x="2999331" y="-504295"/>
            <a:ext cx="6063872" cy="3792455"/>
          </a:xfrm>
          <a:prstGeom prst="rect">
            <a:avLst/>
          </a:prstGeom>
        </p:spPr>
      </p:pic>
      <p:pic>
        <p:nvPicPr>
          <p:cNvPr id="22" name="Picture 21" descr="Nevada State Seal">
            <a:extLst>
              <a:ext uri="{FF2B5EF4-FFF2-40B4-BE49-F238E27FC236}">
                <a16:creationId xmlns:a16="http://schemas.microsoft.com/office/drawing/2014/main" id="{55DB7CFE-747A-A459-E4F5-63A8F9FA44B9}"/>
              </a:ext>
            </a:extLst>
          </p:cNvPr>
          <p:cNvPicPr>
            <a:picLocks noChangeAspect="1"/>
          </p:cNvPicPr>
          <p:nvPr userDrawn="1"/>
        </p:nvPicPr>
        <p:blipFill>
          <a:blip r:embed="rId3"/>
          <a:stretch>
            <a:fillRect/>
          </a:stretch>
        </p:blipFill>
        <p:spPr>
          <a:xfrm>
            <a:off x="3790594" y="5110342"/>
            <a:ext cx="947745" cy="947745"/>
          </a:xfrm>
          <a:prstGeom prst="rect">
            <a:avLst/>
          </a:prstGeom>
        </p:spPr>
      </p:pic>
      <p:pic>
        <p:nvPicPr>
          <p:cNvPr id="24" name="Picture 23" descr="DCFH Logo">
            <a:extLst>
              <a:ext uri="{FF2B5EF4-FFF2-40B4-BE49-F238E27FC236}">
                <a16:creationId xmlns:a16="http://schemas.microsoft.com/office/drawing/2014/main" id="{AAF73AEF-1971-5DF0-09EB-DADB5547FDE9}"/>
              </a:ext>
            </a:extLst>
          </p:cNvPr>
          <p:cNvPicPr>
            <a:picLocks noChangeAspect="1"/>
          </p:cNvPicPr>
          <p:nvPr userDrawn="1"/>
        </p:nvPicPr>
        <p:blipFill>
          <a:blip r:embed="rId4"/>
          <a:stretch>
            <a:fillRect/>
          </a:stretch>
        </p:blipFill>
        <p:spPr>
          <a:xfrm>
            <a:off x="7391101" y="5110342"/>
            <a:ext cx="806893" cy="1026681"/>
          </a:xfrm>
          <a:prstGeom prst="rect">
            <a:avLst/>
          </a:prstGeom>
        </p:spPr>
      </p:pic>
      <p:pic>
        <p:nvPicPr>
          <p:cNvPr id="26" name="Picture 25" descr="CASAT Logo">
            <a:extLst>
              <a:ext uri="{FF2B5EF4-FFF2-40B4-BE49-F238E27FC236}">
                <a16:creationId xmlns:a16="http://schemas.microsoft.com/office/drawing/2014/main" id="{1A899B1C-7527-8497-A565-63CAC61897E0}"/>
              </a:ext>
            </a:extLst>
          </p:cNvPr>
          <p:cNvPicPr>
            <a:picLocks noChangeAspect="1"/>
          </p:cNvPicPr>
          <p:nvPr userDrawn="1"/>
        </p:nvPicPr>
        <p:blipFill>
          <a:blip r:embed="rId5"/>
          <a:stretch>
            <a:fillRect/>
          </a:stretch>
        </p:blipFill>
        <p:spPr>
          <a:xfrm>
            <a:off x="5083637" y="5110342"/>
            <a:ext cx="2024726" cy="947744"/>
          </a:xfrm>
          <a:prstGeom prst="rect">
            <a:avLst/>
          </a:prstGeom>
        </p:spPr>
      </p:pic>
    </p:spTree>
    <p:extLst>
      <p:ext uri="{BB962C8B-B14F-4D97-AF65-F5344CB8AC3E}">
        <p14:creationId xmlns:p14="http://schemas.microsoft.com/office/powerpoint/2010/main" val="2927076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2F2E33-506E-1CAF-BCE2-310349BFBEB7}"/>
              </a:ext>
            </a:extLst>
          </p:cNvPr>
          <p:cNvSpPr/>
          <p:nvPr userDrawn="1"/>
        </p:nvSpPr>
        <p:spPr>
          <a:xfrm>
            <a:off x="-69574" y="0"/>
            <a:ext cx="1226157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E12F2A-E31B-C25C-D7E1-054CFACB1B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8A286C-31F0-F4E6-2854-2F555227DD1D}"/>
              </a:ext>
            </a:extLst>
          </p:cNvPr>
          <p:cNvSpPr>
            <a:spLocks noGrp="1"/>
          </p:cNvSpPr>
          <p:nvPr>
            <p:ph type="dt" sz="half" idx="10"/>
          </p:nvPr>
        </p:nvSpPr>
        <p:spPr/>
        <p:txBody>
          <a:bodyPr/>
          <a:lstStyle/>
          <a:p>
            <a:fld id="{EB3409ED-8255-F141-B6F8-876196592248}" type="datetimeFigureOut">
              <a:rPr lang="en-US" smtClean="0"/>
              <a:t>9/28/2023</a:t>
            </a:fld>
            <a:endParaRPr lang="en-US"/>
          </a:p>
        </p:txBody>
      </p:sp>
      <p:sp>
        <p:nvSpPr>
          <p:cNvPr id="4" name="Footer Placeholder 3">
            <a:extLst>
              <a:ext uri="{FF2B5EF4-FFF2-40B4-BE49-F238E27FC236}">
                <a16:creationId xmlns:a16="http://schemas.microsoft.com/office/drawing/2014/main" id="{65CACF24-CE54-EE8E-A362-8970AE8FD8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E56A50-241A-88B7-7D66-16F68FA8864B}"/>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27883262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2F2E33-506E-1CAF-BCE2-310349BFBEB7}"/>
              </a:ext>
            </a:extLst>
          </p:cNvPr>
          <p:cNvSpPr/>
          <p:nvPr userDrawn="1"/>
        </p:nvSpPr>
        <p:spPr>
          <a:xfrm>
            <a:off x="-69574" y="0"/>
            <a:ext cx="118717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E12F2A-E31B-C25C-D7E1-054CFACB1B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8A286C-31F0-F4E6-2854-2F555227DD1D}"/>
              </a:ext>
            </a:extLst>
          </p:cNvPr>
          <p:cNvSpPr>
            <a:spLocks noGrp="1"/>
          </p:cNvSpPr>
          <p:nvPr>
            <p:ph type="dt" sz="half" idx="10"/>
          </p:nvPr>
        </p:nvSpPr>
        <p:spPr/>
        <p:txBody>
          <a:bodyPr/>
          <a:lstStyle/>
          <a:p>
            <a:fld id="{EB3409ED-8255-F141-B6F8-876196592248}" type="datetimeFigureOut">
              <a:rPr lang="en-US" smtClean="0"/>
              <a:t>9/28/2023</a:t>
            </a:fld>
            <a:endParaRPr lang="en-US"/>
          </a:p>
        </p:txBody>
      </p:sp>
      <p:sp>
        <p:nvSpPr>
          <p:cNvPr id="4" name="Footer Placeholder 3">
            <a:extLst>
              <a:ext uri="{FF2B5EF4-FFF2-40B4-BE49-F238E27FC236}">
                <a16:creationId xmlns:a16="http://schemas.microsoft.com/office/drawing/2014/main" id="{65CACF24-CE54-EE8E-A362-8970AE8FD8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E56A50-241A-88B7-7D66-16F68FA8864B}"/>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2714768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F63F-06E9-D0DB-7A60-A80127E2057E}"/>
              </a:ext>
            </a:extLst>
          </p:cNvPr>
          <p:cNvSpPr>
            <a:spLocks noGrp="1"/>
          </p:cNvSpPr>
          <p:nvPr>
            <p:ph type="title"/>
          </p:nvPr>
        </p:nvSpPr>
        <p:spPr>
          <a:xfrm>
            <a:off x="1262716" y="1709738"/>
            <a:ext cx="10084734"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D1C15D37-6473-7BA8-41DF-FA6E1577D401}"/>
              </a:ext>
            </a:extLst>
          </p:cNvPr>
          <p:cNvSpPr>
            <a:spLocks noGrp="1"/>
          </p:cNvSpPr>
          <p:nvPr>
            <p:ph type="body" idx="1"/>
          </p:nvPr>
        </p:nvSpPr>
        <p:spPr>
          <a:xfrm>
            <a:off x="1262714" y="4589463"/>
            <a:ext cx="1008473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213606-D3D4-4235-D256-99D33D6A8266}"/>
              </a:ext>
            </a:extLst>
          </p:cNvPr>
          <p:cNvSpPr>
            <a:spLocks noGrp="1"/>
          </p:cNvSpPr>
          <p:nvPr>
            <p:ph type="dt" sz="half" idx="10"/>
          </p:nvPr>
        </p:nvSpPr>
        <p:spPr/>
        <p:txBody>
          <a:bodyPr/>
          <a:lstStyle/>
          <a:p>
            <a:fld id="{F946CDDF-2385-E843-8C42-452AD7C08498}" type="datetime1">
              <a:rPr lang="en-US" smtClean="0"/>
              <a:t>9/28/2023</a:t>
            </a:fld>
            <a:endParaRPr lang="en-US"/>
          </a:p>
        </p:txBody>
      </p:sp>
      <p:sp>
        <p:nvSpPr>
          <p:cNvPr id="5" name="Footer Placeholder 4">
            <a:extLst>
              <a:ext uri="{FF2B5EF4-FFF2-40B4-BE49-F238E27FC236}">
                <a16:creationId xmlns:a16="http://schemas.microsoft.com/office/drawing/2014/main" id="{8FBF8318-5DD0-B2D6-DE6B-6888718E8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A8DC18-AF2C-9AC7-D832-99F0B9F52E29}"/>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3765615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148A-E0D1-75E9-0377-F01D8FC2D5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1E4273-6E99-744F-833D-46725CA1C66B}"/>
              </a:ext>
            </a:extLst>
          </p:cNvPr>
          <p:cNvSpPr>
            <a:spLocks noGrp="1"/>
          </p:cNvSpPr>
          <p:nvPr>
            <p:ph sz="half" idx="1"/>
          </p:nvPr>
        </p:nvSpPr>
        <p:spPr>
          <a:xfrm>
            <a:off x="1262716" y="1825625"/>
            <a:ext cx="475708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6DFCF0-B376-6E9A-DD19-6147DCD34E34}"/>
              </a:ext>
            </a:extLst>
          </p:cNvPr>
          <p:cNvSpPr>
            <a:spLocks noGrp="1"/>
          </p:cNvSpPr>
          <p:nvPr>
            <p:ph sz="half" idx="2"/>
          </p:nvPr>
        </p:nvSpPr>
        <p:spPr>
          <a:xfrm>
            <a:off x="6596716" y="1825625"/>
            <a:ext cx="475708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FFED6C-5EC0-1D4F-689B-98B637E05316}"/>
              </a:ext>
            </a:extLst>
          </p:cNvPr>
          <p:cNvSpPr>
            <a:spLocks noGrp="1"/>
          </p:cNvSpPr>
          <p:nvPr>
            <p:ph type="dt" sz="half" idx="10"/>
          </p:nvPr>
        </p:nvSpPr>
        <p:spPr/>
        <p:txBody>
          <a:bodyPr/>
          <a:lstStyle/>
          <a:p>
            <a:fld id="{B8B820BA-73A6-C94B-BCA5-6F2A77F7E17A}" type="datetime1">
              <a:rPr lang="en-US" smtClean="0"/>
              <a:t>9/28/2023</a:t>
            </a:fld>
            <a:endParaRPr lang="en-US"/>
          </a:p>
        </p:txBody>
      </p:sp>
      <p:sp>
        <p:nvSpPr>
          <p:cNvPr id="6" name="Footer Placeholder 5">
            <a:extLst>
              <a:ext uri="{FF2B5EF4-FFF2-40B4-BE49-F238E27FC236}">
                <a16:creationId xmlns:a16="http://schemas.microsoft.com/office/drawing/2014/main" id="{D2344776-43BC-3438-ACF9-4D46A07962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0D5B5-9462-656C-B4C1-B7CF0C56DE94}"/>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3454301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D013B-B840-B5AE-B78F-68997DC365B7}"/>
              </a:ext>
            </a:extLst>
          </p:cNvPr>
          <p:cNvSpPr>
            <a:spLocks noGrp="1"/>
          </p:cNvSpPr>
          <p:nvPr>
            <p:ph type="title"/>
          </p:nvPr>
        </p:nvSpPr>
        <p:spPr>
          <a:xfrm>
            <a:off x="1262716" y="365125"/>
            <a:ext cx="10092672"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9E79639-04FB-8E2C-1A58-943E2B65E083}"/>
              </a:ext>
            </a:extLst>
          </p:cNvPr>
          <p:cNvSpPr>
            <a:spLocks noGrp="1"/>
          </p:cNvSpPr>
          <p:nvPr>
            <p:ph type="body" idx="1"/>
          </p:nvPr>
        </p:nvSpPr>
        <p:spPr>
          <a:xfrm>
            <a:off x="1262716" y="1681163"/>
            <a:ext cx="47348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C504A2-7141-4874-84A6-9F86EC77C163}"/>
              </a:ext>
            </a:extLst>
          </p:cNvPr>
          <p:cNvSpPr>
            <a:spLocks noGrp="1"/>
          </p:cNvSpPr>
          <p:nvPr>
            <p:ph sz="half" idx="2"/>
          </p:nvPr>
        </p:nvSpPr>
        <p:spPr>
          <a:xfrm>
            <a:off x="1262716" y="2505075"/>
            <a:ext cx="473485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9798DE-FD33-4F84-E115-E88A7D0C20A5}"/>
              </a:ext>
            </a:extLst>
          </p:cNvPr>
          <p:cNvSpPr>
            <a:spLocks noGrp="1"/>
          </p:cNvSpPr>
          <p:nvPr>
            <p:ph type="body" sz="quarter" idx="3"/>
          </p:nvPr>
        </p:nvSpPr>
        <p:spPr>
          <a:xfrm>
            <a:off x="6597210" y="1681163"/>
            <a:ext cx="475817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B82D34-D740-42A3-D12D-5B56CBD6EE14}"/>
              </a:ext>
            </a:extLst>
          </p:cNvPr>
          <p:cNvSpPr>
            <a:spLocks noGrp="1"/>
          </p:cNvSpPr>
          <p:nvPr>
            <p:ph sz="quarter" idx="4"/>
          </p:nvPr>
        </p:nvSpPr>
        <p:spPr>
          <a:xfrm>
            <a:off x="6597210" y="2505075"/>
            <a:ext cx="475817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ADB954-EB97-8957-EF57-74FB9485A1E0}"/>
              </a:ext>
            </a:extLst>
          </p:cNvPr>
          <p:cNvSpPr>
            <a:spLocks noGrp="1"/>
          </p:cNvSpPr>
          <p:nvPr>
            <p:ph type="dt" sz="half" idx="10"/>
          </p:nvPr>
        </p:nvSpPr>
        <p:spPr/>
        <p:txBody>
          <a:bodyPr/>
          <a:lstStyle/>
          <a:p>
            <a:fld id="{54D3BF85-EE04-4C40-854D-7908CE164A3B}" type="datetime1">
              <a:rPr lang="en-US" smtClean="0"/>
              <a:t>9/28/2023</a:t>
            </a:fld>
            <a:endParaRPr lang="en-US"/>
          </a:p>
        </p:txBody>
      </p:sp>
      <p:sp>
        <p:nvSpPr>
          <p:cNvPr id="8" name="Footer Placeholder 7">
            <a:extLst>
              <a:ext uri="{FF2B5EF4-FFF2-40B4-BE49-F238E27FC236}">
                <a16:creationId xmlns:a16="http://schemas.microsoft.com/office/drawing/2014/main" id="{BD70C80A-AA83-0C7E-388F-D09792C05A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779B90-8F49-6256-91CB-FE1F38163D7C}"/>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707592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12F2A-E31B-C25C-D7E1-054CFACB1B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8A286C-31F0-F4E6-2854-2F555227DD1D}"/>
              </a:ext>
            </a:extLst>
          </p:cNvPr>
          <p:cNvSpPr>
            <a:spLocks noGrp="1"/>
          </p:cNvSpPr>
          <p:nvPr>
            <p:ph type="dt" sz="half" idx="10"/>
          </p:nvPr>
        </p:nvSpPr>
        <p:spPr/>
        <p:txBody>
          <a:bodyPr/>
          <a:lstStyle/>
          <a:p>
            <a:fld id="{55D279FA-F9AC-A343-B1A6-030ED48AE251}" type="datetime1">
              <a:rPr lang="en-US" smtClean="0"/>
              <a:t>9/28/2023</a:t>
            </a:fld>
            <a:endParaRPr lang="en-US"/>
          </a:p>
        </p:txBody>
      </p:sp>
      <p:sp>
        <p:nvSpPr>
          <p:cNvPr id="4" name="Footer Placeholder 3">
            <a:extLst>
              <a:ext uri="{FF2B5EF4-FFF2-40B4-BE49-F238E27FC236}">
                <a16:creationId xmlns:a16="http://schemas.microsoft.com/office/drawing/2014/main" id="{65CACF24-CE54-EE8E-A362-8970AE8FD8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E56A50-241A-88B7-7D66-16F68FA8864B}"/>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2197793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F179378-98F3-1247-5665-D0E206651325}"/>
              </a:ext>
            </a:extLst>
          </p:cNvPr>
          <p:cNvSpPr/>
          <p:nvPr userDrawn="1"/>
        </p:nvSpPr>
        <p:spPr>
          <a:xfrm>
            <a:off x="-193288" y="-104078"/>
            <a:ext cx="12556273" cy="7084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8ED59AE-7F3E-82E5-BDC4-0638C5BABB70}"/>
              </a:ext>
            </a:extLst>
          </p:cNvPr>
          <p:cNvSpPr txBox="1"/>
          <p:nvPr userDrawn="1"/>
        </p:nvSpPr>
        <p:spPr>
          <a:xfrm>
            <a:off x="1598341" y="2718533"/>
            <a:ext cx="8995317" cy="1908215"/>
          </a:xfrm>
          <a:prstGeom prst="rect">
            <a:avLst/>
          </a:prstGeom>
          <a:noFill/>
        </p:spPr>
        <p:txBody>
          <a:bodyPr wrap="square" rtlCol="0">
            <a:spAutoFit/>
          </a:bodyPr>
          <a:lstStyle/>
          <a:p>
            <a:pPr algn="ctr"/>
            <a:r>
              <a:rPr lang="en-US" sz="2000" b="0" i="1" kern="1200" dirty="0">
                <a:solidFill>
                  <a:schemeClr val="bg2">
                    <a:lumMod val="50000"/>
                  </a:schemeClr>
                </a:solidFill>
                <a:effectLst/>
                <a:latin typeface="+mn-lt"/>
                <a:ea typeface="+mn-ea"/>
                <a:cs typeface="+mn-cs"/>
              </a:rPr>
              <a:t>This publication was supported in whole or in part by the Nevada Division of Public and Behavioral Health Bureau of Behavioral Health, Prevention, and Wellness. </a:t>
            </a:r>
            <a:endParaRPr lang="en-US" sz="2000" b="0" i="0" kern="1200" dirty="0">
              <a:solidFill>
                <a:schemeClr val="bg2">
                  <a:lumMod val="50000"/>
                </a:schemeClr>
              </a:solidFill>
              <a:effectLst/>
              <a:latin typeface="+mn-lt"/>
              <a:ea typeface="+mn-ea"/>
              <a:cs typeface="+mn-cs"/>
            </a:endParaRPr>
          </a:p>
          <a:p>
            <a:pPr algn="ctr"/>
            <a:r>
              <a:rPr lang="en-US" sz="2000" b="0" i="1" kern="1200" dirty="0">
                <a:solidFill>
                  <a:schemeClr val="bg2">
                    <a:lumMod val="50000"/>
                  </a:schemeClr>
                </a:solidFill>
                <a:effectLst/>
                <a:latin typeface="+mn-lt"/>
                <a:ea typeface="+mn-ea"/>
                <a:cs typeface="+mn-cs"/>
              </a:rPr>
              <a:t>The opinions, findings, conclusions and recommendations expressed in this publication/program/exhibit are those of the author(s) and do not necessarily represent the official views of  the State of Nevada.</a:t>
            </a:r>
            <a:endParaRPr lang="en-US" sz="2000" b="0" i="0" kern="1200" dirty="0">
              <a:solidFill>
                <a:schemeClr val="bg2">
                  <a:lumMod val="50000"/>
                </a:schemeClr>
              </a:solidFill>
              <a:effectLst/>
              <a:latin typeface="+mn-lt"/>
              <a:ea typeface="+mn-ea"/>
              <a:cs typeface="+mn-cs"/>
            </a:endParaRPr>
          </a:p>
          <a:p>
            <a:endParaRPr lang="en-US" dirty="0">
              <a:solidFill>
                <a:schemeClr val="bg2">
                  <a:lumMod val="50000"/>
                </a:schemeClr>
              </a:solidFill>
            </a:endParaRPr>
          </a:p>
        </p:txBody>
      </p:sp>
      <p:pic>
        <p:nvPicPr>
          <p:cNvPr id="20" name="Picture 19">
            <a:extLst>
              <a:ext uri="{FF2B5EF4-FFF2-40B4-BE49-F238E27FC236}">
                <a16:creationId xmlns:a16="http://schemas.microsoft.com/office/drawing/2014/main" id="{8FF8EF06-D8CF-E5BF-9A40-1EFDFEF1F60D}"/>
              </a:ext>
            </a:extLst>
          </p:cNvPr>
          <p:cNvPicPr>
            <a:picLocks noChangeAspect="1"/>
          </p:cNvPicPr>
          <p:nvPr userDrawn="1"/>
        </p:nvPicPr>
        <p:blipFill>
          <a:blip r:embed="rId2"/>
          <a:stretch>
            <a:fillRect/>
          </a:stretch>
        </p:blipFill>
        <p:spPr>
          <a:xfrm>
            <a:off x="2999331" y="-504295"/>
            <a:ext cx="6063872" cy="3792455"/>
          </a:xfrm>
          <a:prstGeom prst="rect">
            <a:avLst/>
          </a:prstGeom>
        </p:spPr>
      </p:pic>
      <p:pic>
        <p:nvPicPr>
          <p:cNvPr id="22" name="Picture 21">
            <a:extLst>
              <a:ext uri="{FF2B5EF4-FFF2-40B4-BE49-F238E27FC236}">
                <a16:creationId xmlns:a16="http://schemas.microsoft.com/office/drawing/2014/main" id="{55DB7CFE-747A-A459-E4F5-63A8F9FA44B9}"/>
              </a:ext>
            </a:extLst>
          </p:cNvPr>
          <p:cNvPicPr>
            <a:picLocks noChangeAspect="1"/>
          </p:cNvPicPr>
          <p:nvPr userDrawn="1"/>
        </p:nvPicPr>
        <p:blipFill>
          <a:blip r:embed="rId3"/>
          <a:stretch>
            <a:fillRect/>
          </a:stretch>
        </p:blipFill>
        <p:spPr>
          <a:xfrm>
            <a:off x="3790594" y="5110342"/>
            <a:ext cx="947745" cy="947745"/>
          </a:xfrm>
          <a:prstGeom prst="rect">
            <a:avLst/>
          </a:prstGeom>
        </p:spPr>
      </p:pic>
      <p:pic>
        <p:nvPicPr>
          <p:cNvPr id="24" name="Picture 23">
            <a:extLst>
              <a:ext uri="{FF2B5EF4-FFF2-40B4-BE49-F238E27FC236}">
                <a16:creationId xmlns:a16="http://schemas.microsoft.com/office/drawing/2014/main" id="{AAF73AEF-1971-5DF0-09EB-DADB5547FDE9}"/>
              </a:ext>
            </a:extLst>
          </p:cNvPr>
          <p:cNvPicPr>
            <a:picLocks noChangeAspect="1"/>
          </p:cNvPicPr>
          <p:nvPr userDrawn="1"/>
        </p:nvPicPr>
        <p:blipFill>
          <a:blip r:embed="rId4"/>
          <a:stretch>
            <a:fillRect/>
          </a:stretch>
        </p:blipFill>
        <p:spPr>
          <a:xfrm>
            <a:off x="7391101" y="5110342"/>
            <a:ext cx="806893" cy="1026681"/>
          </a:xfrm>
          <a:prstGeom prst="rect">
            <a:avLst/>
          </a:prstGeom>
        </p:spPr>
      </p:pic>
      <p:pic>
        <p:nvPicPr>
          <p:cNvPr id="26" name="Picture 25">
            <a:extLst>
              <a:ext uri="{FF2B5EF4-FFF2-40B4-BE49-F238E27FC236}">
                <a16:creationId xmlns:a16="http://schemas.microsoft.com/office/drawing/2014/main" id="{1A899B1C-7527-8497-A565-63CAC61897E0}"/>
              </a:ext>
            </a:extLst>
          </p:cNvPr>
          <p:cNvPicPr>
            <a:picLocks noChangeAspect="1"/>
          </p:cNvPicPr>
          <p:nvPr userDrawn="1"/>
        </p:nvPicPr>
        <p:blipFill>
          <a:blip r:embed="rId5"/>
          <a:stretch>
            <a:fillRect/>
          </a:stretch>
        </p:blipFill>
        <p:spPr>
          <a:xfrm>
            <a:off x="5083637" y="5110342"/>
            <a:ext cx="2024726" cy="947744"/>
          </a:xfrm>
          <a:prstGeom prst="rect">
            <a:avLst/>
          </a:prstGeom>
        </p:spPr>
      </p:pic>
    </p:spTree>
    <p:extLst>
      <p:ext uri="{BB962C8B-B14F-4D97-AF65-F5344CB8AC3E}">
        <p14:creationId xmlns:p14="http://schemas.microsoft.com/office/powerpoint/2010/main" val="1435181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9A65C-A7CE-E19D-100E-9B6A5CE9573F}"/>
              </a:ext>
            </a:extLst>
          </p:cNvPr>
          <p:cNvSpPr>
            <a:spLocks noGrp="1"/>
          </p:cNvSpPr>
          <p:nvPr>
            <p:ph type="title"/>
          </p:nvPr>
        </p:nvSpPr>
        <p:spPr>
          <a:xfrm>
            <a:off x="1262716" y="457200"/>
            <a:ext cx="350930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9B69B4-C8D6-BE54-37BF-9B8D6C4A51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BA0297-0E7A-17C8-A783-305D8CAC771E}"/>
              </a:ext>
            </a:extLst>
          </p:cNvPr>
          <p:cNvSpPr>
            <a:spLocks noGrp="1"/>
          </p:cNvSpPr>
          <p:nvPr>
            <p:ph type="body" sz="half" idx="2"/>
          </p:nvPr>
        </p:nvSpPr>
        <p:spPr>
          <a:xfrm>
            <a:off x="1262716" y="2057400"/>
            <a:ext cx="350930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FDAC4E-18A1-38FE-103D-171DCC794DB2}"/>
              </a:ext>
            </a:extLst>
          </p:cNvPr>
          <p:cNvSpPr>
            <a:spLocks noGrp="1"/>
          </p:cNvSpPr>
          <p:nvPr>
            <p:ph type="dt" sz="half" idx="10"/>
          </p:nvPr>
        </p:nvSpPr>
        <p:spPr/>
        <p:txBody>
          <a:bodyPr/>
          <a:lstStyle/>
          <a:p>
            <a:fld id="{19F12E27-9955-334A-B22F-7771FCE21D82}" type="datetime1">
              <a:rPr lang="en-US" smtClean="0"/>
              <a:t>9/28/2023</a:t>
            </a:fld>
            <a:endParaRPr lang="en-US"/>
          </a:p>
        </p:txBody>
      </p:sp>
      <p:sp>
        <p:nvSpPr>
          <p:cNvPr id="6" name="Footer Placeholder 5">
            <a:extLst>
              <a:ext uri="{FF2B5EF4-FFF2-40B4-BE49-F238E27FC236}">
                <a16:creationId xmlns:a16="http://schemas.microsoft.com/office/drawing/2014/main" id="{3332D83F-595B-A44A-A57D-974E86EC45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915E93-3C30-F999-E532-DCF081407957}"/>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2660274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6A04D2-49EC-8820-7CDC-1753E58FF53A}"/>
              </a:ext>
            </a:extLst>
          </p:cNvPr>
          <p:cNvSpPr/>
          <p:nvPr userDrawn="1"/>
        </p:nvSpPr>
        <p:spPr>
          <a:xfrm>
            <a:off x="-81116" y="0"/>
            <a:ext cx="1227311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A028D28-FA3D-A253-7909-9E511FB6C974}"/>
              </a:ext>
            </a:extLst>
          </p:cNvPr>
          <p:cNvPicPr>
            <a:picLocks noChangeAspect="1"/>
          </p:cNvPicPr>
          <p:nvPr userDrawn="1"/>
        </p:nvPicPr>
        <p:blipFill>
          <a:blip r:embed="rId2"/>
          <a:stretch>
            <a:fillRect/>
          </a:stretch>
        </p:blipFill>
        <p:spPr>
          <a:xfrm>
            <a:off x="51154" y="-1"/>
            <a:ext cx="12237725" cy="6933448"/>
          </a:xfrm>
          <a:prstGeom prst="rect">
            <a:avLst/>
          </a:prstGeom>
        </p:spPr>
      </p:pic>
      <p:sp>
        <p:nvSpPr>
          <p:cNvPr id="4" name="Date Placeholder 3">
            <a:extLst>
              <a:ext uri="{FF2B5EF4-FFF2-40B4-BE49-F238E27FC236}">
                <a16:creationId xmlns:a16="http://schemas.microsoft.com/office/drawing/2014/main" id="{B2227079-95DE-4CDB-6631-BC1595DA0392}"/>
              </a:ext>
            </a:extLst>
          </p:cNvPr>
          <p:cNvSpPr>
            <a:spLocks noGrp="1"/>
          </p:cNvSpPr>
          <p:nvPr>
            <p:ph type="dt" sz="half" idx="10"/>
          </p:nvPr>
        </p:nvSpPr>
        <p:spPr/>
        <p:txBody>
          <a:bodyPr/>
          <a:lstStyle/>
          <a:p>
            <a:fld id="{CED6901C-541D-A642-84CF-614762182FFC}" type="datetime1">
              <a:rPr lang="en-US" smtClean="0"/>
              <a:t>9/28/2023</a:t>
            </a:fld>
            <a:endParaRPr lang="en-US"/>
          </a:p>
        </p:txBody>
      </p:sp>
      <p:sp>
        <p:nvSpPr>
          <p:cNvPr id="5" name="Footer Placeholder 4">
            <a:extLst>
              <a:ext uri="{FF2B5EF4-FFF2-40B4-BE49-F238E27FC236}">
                <a16:creationId xmlns:a16="http://schemas.microsoft.com/office/drawing/2014/main" id="{592AE259-8834-F852-A423-9048EC1B01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686B00-900B-339A-62F5-8B6ED6656741}"/>
              </a:ext>
            </a:extLst>
          </p:cNvPr>
          <p:cNvSpPr>
            <a:spLocks noGrp="1"/>
          </p:cNvSpPr>
          <p:nvPr>
            <p:ph type="sldNum" sz="quarter" idx="12"/>
          </p:nvPr>
        </p:nvSpPr>
        <p:spPr/>
        <p:txBody>
          <a:bodyPr/>
          <a:lstStyle/>
          <a:p>
            <a:fld id="{6D486360-FF34-7B48-AD05-62F8407C4C7E}" type="slidenum">
              <a:rPr lang="en-US" smtClean="0"/>
              <a:t>‹#›</a:t>
            </a:fld>
            <a:endParaRPr lang="en-US"/>
          </a:p>
        </p:txBody>
      </p:sp>
      <p:sp>
        <p:nvSpPr>
          <p:cNvPr id="2" name="Title 1">
            <a:extLst>
              <a:ext uri="{FF2B5EF4-FFF2-40B4-BE49-F238E27FC236}">
                <a16:creationId xmlns:a16="http://schemas.microsoft.com/office/drawing/2014/main" id="{35B2044C-2355-09D4-8F44-977ED30BF4F0}"/>
              </a:ext>
            </a:extLst>
          </p:cNvPr>
          <p:cNvSpPr>
            <a:spLocks noGrp="1"/>
          </p:cNvSpPr>
          <p:nvPr>
            <p:ph type="ctrTitle"/>
          </p:nvPr>
        </p:nvSpPr>
        <p:spPr>
          <a:xfrm>
            <a:off x="457200" y="996433"/>
            <a:ext cx="5953225" cy="2432567"/>
          </a:xfrm>
        </p:spPr>
        <p:txBody>
          <a:bodyPr anchor="b">
            <a:normAutofit/>
          </a:bodyPr>
          <a:lstStyle>
            <a:lvl1pPr algn="l">
              <a:defRPr sz="5400" b="1" i="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9E0BB272-23E9-C3C5-D25C-5F6AB10D3B1F}"/>
              </a:ext>
            </a:extLst>
          </p:cNvPr>
          <p:cNvSpPr>
            <a:spLocks noGrp="1"/>
          </p:cNvSpPr>
          <p:nvPr>
            <p:ph type="subTitle" idx="1"/>
          </p:nvPr>
        </p:nvSpPr>
        <p:spPr>
          <a:xfrm>
            <a:off x="457200" y="3477553"/>
            <a:ext cx="5953225" cy="589764"/>
          </a:xfrm>
        </p:spPr>
        <p:txBody>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36" name="Picture 35">
            <a:extLst>
              <a:ext uri="{FF2B5EF4-FFF2-40B4-BE49-F238E27FC236}">
                <a16:creationId xmlns:a16="http://schemas.microsoft.com/office/drawing/2014/main" id="{1D723CC9-E871-B295-B5C8-511012B37A85}"/>
              </a:ext>
            </a:extLst>
          </p:cNvPr>
          <p:cNvPicPr>
            <a:picLocks noChangeAspect="1"/>
          </p:cNvPicPr>
          <p:nvPr userDrawn="1"/>
        </p:nvPicPr>
        <p:blipFill>
          <a:blip r:embed="rId3"/>
          <a:stretch>
            <a:fillRect/>
          </a:stretch>
        </p:blipFill>
        <p:spPr>
          <a:xfrm>
            <a:off x="-215899" y="4773274"/>
            <a:ext cx="3797300" cy="2374900"/>
          </a:xfrm>
          <a:prstGeom prst="rect">
            <a:avLst/>
          </a:prstGeom>
        </p:spPr>
      </p:pic>
    </p:spTree>
    <p:extLst>
      <p:ext uri="{BB962C8B-B14F-4D97-AF65-F5344CB8AC3E}">
        <p14:creationId xmlns:p14="http://schemas.microsoft.com/office/powerpoint/2010/main" val="507683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png"/><Relationship Id="rId5" Type="http://schemas.openxmlformats.org/officeDocument/2006/relationships/slideLayout" Target="../slideLayouts/slideLayout13.xml"/><Relationship Id="rId10" Type="http://schemas.openxmlformats.org/officeDocument/2006/relationships/image" Target="../media/image1.jp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7.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3.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F4DE06-ECF4-4675-AE2A-86E2CAF466D0}"/>
              </a:ext>
            </a:extLst>
          </p:cNvPr>
          <p:cNvSpPr>
            <a:spLocks noGrp="1"/>
          </p:cNvSpPr>
          <p:nvPr>
            <p:ph type="title"/>
          </p:nvPr>
        </p:nvSpPr>
        <p:spPr>
          <a:xfrm>
            <a:off x="1262716" y="981634"/>
            <a:ext cx="10091084" cy="7090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0942ED-ACA2-26C2-D902-98D24E2A073C}"/>
              </a:ext>
            </a:extLst>
          </p:cNvPr>
          <p:cNvSpPr>
            <a:spLocks noGrp="1"/>
          </p:cNvSpPr>
          <p:nvPr>
            <p:ph type="body" idx="1"/>
          </p:nvPr>
        </p:nvSpPr>
        <p:spPr>
          <a:xfrm>
            <a:off x="1262716" y="1815353"/>
            <a:ext cx="10091084" cy="40610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4BE23D4-6636-B02C-527E-249C05C0C334}"/>
              </a:ext>
            </a:extLst>
          </p:cNvPr>
          <p:cNvSpPr>
            <a:spLocks noGrp="1"/>
          </p:cNvSpPr>
          <p:nvPr>
            <p:ph type="dt" sz="half" idx="2"/>
          </p:nvPr>
        </p:nvSpPr>
        <p:spPr>
          <a:xfrm>
            <a:off x="3085164" y="6194986"/>
            <a:ext cx="92075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6D8FC-2118-E749-BDF3-19DE27BC0B7F}" type="datetime1">
              <a:rPr lang="en-US" smtClean="0"/>
              <a:t>9/28/2023</a:t>
            </a:fld>
            <a:endParaRPr lang="en-US"/>
          </a:p>
        </p:txBody>
      </p:sp>
      <p:sp>
        <p:nvSpPr>
          <p:cNvPr id="5" name="Footer Placeholder 4">
            <a:extLst>
              <a:ext uri="{FF2B5EF4-FFF2-40B4-BE49-F238E27FC236}">
                <a16:creationId xmlns:a16="http://schemas.microsoft.com/office/drawing/2014/main" id="{FDACE28D-B19E-4AB5-A3AE-32346A3FEBFB}"/>
              </a:ext>
            </a:extLst>
          </p:cNvPr>
          <p:cNvSpPr>
            <a:spLocks noGrp="1"/>
          </p:cNvSpPr>
          <p:nvPr>
            <p:ph type="ftr" sz="quarter" idx="3"/>
          </p:nvPr>
        </p:nvSpPr>
        <p:spPr>
          <a:xfrm>
            <a:off x="4250858" y="619498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EEF14C1-F9F4-B7CD-A4F9-C9B21595F77E}"/>
              </a:ext>
            </a:extLst>
          </p:cNvPr>
          <p:cNvSpPr>
            <a:spLocks noGrp="1"/>
          </p:cNvSpPr>
          <p:nvPr>
            <p:ph type="sldNum" sz="quarter" idx="4"/>
          </p:nvPr>
        </p:nvSpPr>
        <p:spPr>
          <a:xfrm>
            <a:off x="8610600" y="619498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486360-FF34-7B48-AD05-62F8407C4C7E}" type="slidenum">
              <a:rPr lang="en-US" smtClean="0"/>
              <a:t>‹#›</a:t>
            </a:fld>
            <a:endParaRPr lang="en-US"/>
          </a:p>
        </p:txBody>
      </p:sp>
      <p:pic>
        <p:nvPicPr>
          <p:cNvPr id="9" name="Picture 8">
            <a:extLst>
              <a:ext uri="{FF2B5EF4-FFF2-40B4-BE49-F238E27FC236}">
                <a16:creationId xmlns:a16="http://schemas.microsoft.com/office/drawing/2014/main" id="{63EDC2C6-4872-BC9A-A07C-0E0B6C6433CB}"/>
              </a:ext>
            </a:extLst>
          </p:cNvPr>
          <p:cNvPicPr>
            <a:picLocks noChangeAspect="1"/>
          </p:cNvPicPr>
          <p:nvPr userDrawn="1"/>
        </p:nvPicPr>
        <p:blipFill>
          <a:blip r:embed="rId10"/>
          <a:stretch>
            <a:fillRect/>
          </a:stretch>
        </p:blipFill>
        <p:spPr>
          <a:xfrm>
            <a:off x="-22412" y="0"/>
            <a:ext cx="920750" cy="6858000"/>
          </a:xfrm>
          <a:prstGeom prst="rect">
            <a:avLst/>
          </a:prstGeom>
        </p:spPr>
      </p:pic>
      <p:pic>
        <p:nvPicPr>
          <p:cNvPr id="12" name="Picture 11">
            <a:extLst>
              <a:ext uri="{FF2B5EF4-FFF2-40B4-BE49-F238E27FC236}">
                <a16:creationId xmlns:a16="http://schemas.microsoft.com/office/drawing/2014/main" id="{268DBBD6-6FFE-09CB-F908-E202C77D90C5}"/>
              </a:ext>
            </a:extLst>
          </p:cNvPr>
          <p:cNvPicPr>
            <a:picLocks noChangeAspect="1"/>
          </p:cNvPicPr>
          <p:nvPr userDrawn="1"/>
        </p:nvPicPr>
        <p:blipFill>
          <a:blip r:embed="rId11"/>
          <a:stretch>
            <a:fillRect/>
          </a:stretch>
        </p:blipFill>
        <p:spPr>
          <a:xfrm>
            <a:off x="797859" y="5597385"/>
            <a:ext cx="2427065" cy="1517930"/>
          </a:xfrm>
          <a:prstGeom prst="rect">
            <a:avLst/>
          </a:prstGeom>
        </p:spPr>
      </p:pic>
    </p:spTree>
    <p:extLst>
      <p:ext uri="{BB962C8B-B14F-4D97-AF65-F5344CB8AC3E}">
        <p14:creationId xmlns:p14="http://schemas.microsoft.com/office/powerpoint/2010/main" val="4095273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lgn="l" defTabSz="914400" rtl="0" eaLnBrk="1" latinLnBrk="0" hangingPunct="1">
        <a:lnSpc>
          <a:spcPct val="90000"/>
        </a:lnSpc>
        <a:spcBef>
          <a:spcPct val="0"/>
        </a:spcBef>
        <a:buNone/>
        <a:defRPr sz="4400" b="1" i="0" kern="1200">
          <a:solidFill>
            <a:schemeClr val="bg2">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F4DE06-ECF4-4675-AE2A-86E2CAF466D0}"/>
              </a:ext>
            </a:extLst>
          </p:cNvPr>
          <p:cNvSpPr>
            <a:spLocks noGrp="1"/>
          </p:cNvSpPr>
          <p:nvPr>
            <p:ph type="title"/>
          </p:nvPr>
        </p:nvSpPr>
        <p:spPr>
          <a:xfrm>
            <a:off x="1262716" y="981634"/>
            <a:ext cx="10091084" cy="7090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0942ED-ACA2-26C2-D902-98D24E2A073C}"/>
              </a:ext>
            </a:extLst>
          </p:cNvPr>
          <p:cNvSpPr>
            <a:spLocks noGrp="1"/>
          </p:cNvSpPr>
          <p:nvPr>
            <p:ph type="body" idx="1"/>
          </p:nvPr>
        </p:nvSpPr>
        <p:spPr>
          <a:xfrm>
            <a:off x="1262716" y="1815353"/>
            <a:ext cx="10091084" cy="40610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4BE23D4-6636-B02C-527E-249C05C0C334}"/>
              </a:ext>
            </a:extLst>
          </p:cNvPr>
          <p:cNvSpPr>
            <a:spLocks noGrp="1"/>
          </p:cNvSpPr>
          <p:nvPr>
            <p:ph type="dt" sz="half" idx="2"/>
          </p:nvPr>
        </p:nvSpPr>
        <p:spPr>
          <a:xfrm>
            <a:off x="3085164" y="6194986"/>
            <a:ext cx="92075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B9459-73B6-BB40-9AAE-F6915D16B022}" type="datetime1">
              <a:rPr lang="en-US" smtClean="0"/>
              <a:t>9/28/2023</a:t>
            </a:fld>
            <a:endParaRPr lang="en-US"/>
          </a:p>
        </p:txBody>
      </p:sp>
      <p:sp>
        <p:nvSpPr>
          <p:cNvPr id="5" name="Footer Placeholder 4">
            <a:extLst>
              <a:ext uri="{FF2B5EF4-FFF2-40B4-BE49-F238E27FC236}">
                <a16:creationId xmlns:a16="http://schemas.microsoft.com/office/drawing/2014/main" id="{FDACE28D-B19E-4AB5-A3AE-32346A3FEBFB}"/>
              </a:ext>
            </a:extLst>
          </p:cNvPr>
          <p:cNvSpPr>
            <a:spLocks noGrp="1"/>
          </p:cNvSpPr>
          <p:nvPr>
            <p:ph type="ftr" sz="quarter" idx="3"/>
          </p:nvPr>
        </p:nvSpPr>
        <p:spPr>
          <a:xfrm>
            <a:off x="4250858" y="619498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EEF14C1-F9F4-B7CD-A4F9-C9B21595F77E}"/>
              </a:ext>
            </a:extLst>
          </p:cNvPr>
          <p:cNvSpPr>
            <a:spLocks noGrp="1"/>
          </p:cNvSpPr>
          <p:nvPr>
            <p:ph type="sldNum" sz="quarter" idx="4"/>
          </p:nvPr>
        </p:nvSpPr>
        <p:spPr>
          <a:xfrm>
            <a:off x="8610600" y="619498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486360-FF34-7B48-AD05-62F8407C4C7E}" type="slidenum">
              <a:rPr lang="en-US" smtClean="0"/>
              <a:t>‹#›</a:t>
            </a:fld>
            <a:endParaRPr lang="en-US"/>
          </a:p>
        </p:txBody>
      </p:sp>
      <p:pic>
        <p:nvPicPr>
          <p:cNvPr id="9" name="Picture 8">
            <a:extLst>
              <a:ext uri="{FF2B5EF4-FFF2-40B4-BE49-F238E27FC236}">
                <a16:creationId xmlns:a16="http://schemas.microsoft.com/office/drawing/2014/main" id="{63EDC2C6-4872-BC9A-A07C-0E0B6C6433CB}"/>
              </a:ext>
            </a:extLst>
          </p:cNvPr>
          <p:cNvPicPr>
            <a:picLocks noChangeAspect="1"/>
          </p:cNvPicPr>
          <p:nvPr userDrawn="1"/>
        </p:nvPicPr>
        <p:blipFill>
          <a:blip r:embed="rId10"/>
          <a:stretch>
            <a:fillRect/>
          </a:stretch>
        </p:blipFill>
        <p:spPr>
          <a:xfrm>
            <a:off x="-22412" y="0"/>
            <a:ext cx="920750" cy="6858000"/>
          </a:xfrm>
          <a:prstGeom prst="rect">
            <a:avLst/>
          </a:prstGeom>
        </p:spPr>
      </p:pic>
      <p:pic>
        <p:nvPicPr>
          <p:cNvPr id="12" name="Picture 11">
            <a:extLst>
              <a:ext uri="{FF2B5EF4-FFF2-40B4-BE49-F238E27FC236}">
                <a16:creationId xmlns:a16="http://schemas.microsoft.com/office/drawing/2014/main" id="{268DBBD6-6FFE-09CB-F908-E202C77D90C5}"/>
              </a:ext>
            </a:extLst>
          </p:cNvPr>
          <p:cNvPicPr>
            <a:picLocks noChangeAspect="1"/>
          </p:cNvPicPr>
          <p:nvPr userDrawn="1"/>
        </p:nvPicPr>
        <p:blipFill>
          <a:blip r:embed="rId11"/>
          <a:stretch>
            <a:fillRect/>
          </a:stretch>
        </p:blipFill>
        <p:spPr>
          <a:xfrm>
            <a:off x="797859" y="5597385"/>
            <a:ext cx="2427065" cy="1517930"/>
          </a:xfrm>
          <a:prstGeom prst="rect">
            <a:avLst/>
          </a:prstGeom>
        </p:spPr>
      </p:pic>
    </p:spTree>
    <p:extLst>
      <p:ext uri="{BB962C8B-B14F-4D97-AF65-F5344CB8AC3E}">
        <p14:creationId xmlns:p14="http://schemas.microsoft.com/office/powerpoint/2010/main" val="4095273991"/>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Lst>
  <p:hf hdr="0" ftr="0" dt="0"/>
  <p:txStyles>
    <p:titleStyle>
      <a:lvl1pPr algn="l" defTabSz="914400" rtl="0" eaLnBrk="1" latinLnBrk="0" hangingPunct="1">
        <a:lnSpc>
          <a:spcPct val="90000"/>
        </a:lnSpc>
        <a:spcBef>
          <a:spcPct val="0"/>
        </a:spcBef>
        <a:buNone/>
        <a:defRPr sz="4400" b="1" i="0" kern="1200">
          <a:solidFill>
            <a:schemeClr val="bg2">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49C755F5-D1C1-6F1B-9DD2-F62ABD2FCCEA}"/>
              </a:ext>
            </a:extLst>
          </p:cNvPr>
          <p:cNvPicPr>
            <a:picLocks noChangeAspect="1"/>
          </p:cNvPicPr>
          <p:nvPr userDrawn="1"/>
        </p:nvPicPr>
        <p:blipFill>
          <a:blip r:embed="rId12"/>
          <a:stretch>
            <a:fillRect/>
          </a:stretch>
        </p:blipFill>
        <p:spPr>
          <a:xfrm>
            <a:off x="-22412" y="0"/>
            <a:ext cx="920750" cy="6858000"/>
          </a:xfrm>
          <a:prstGeom prst="rect">
            <a:avLst/>
          </a:prstGeom>
        </p:spPr>
      </p:pic>
      <p:sp>
        <p:nvSpPr>
          <p:cNvPr id="2" name="Title Placeholder 1">
            <a:extLst>
              <a:ext uri="{FF2B5EF4-FFF2-40B4-BE49-F238E27FC236}">
                <a16:creationId xmlns:a16="http://schemas.microsoft.com/office/drawing/2014/main" id="{69F4DE06-ECF4-4675-AE2A-86E2CAF466D0}"/>
              </a:ext>
            </a:extLst>
          </p:cNvPr>
          <p:cNvSpPr>
            <a:spLocks noGrp="1"/>
          </p:cNvSpPr>
          <p:nvPr>
            <p:ph type="title"/>
          </p:nvPr>
        </p:nvSpPr>
        <p:spPr>
          <a:xfrm>
            <a:off x="1262716" y="981634"/>
            <a:ext cx="10091084" cy="7090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0942ED-ACA2-26C2-D902-98D24E2A073C}"/>
              </a:ext>
            </a:extLst>
          </p:cNvPr>
          <p:cNvSpPr>
            <a:spLocks noGrp="1"/>
          </p:cNvSpPr>
          <p:nvPr>
            <p:ph type="body" idx="1"/>
          </p:nvPr>
        </p:nvSpPr>
        <p:spPr>
          <a:xfrm>
            <a:off x="1262716" y="1815353"/>
            <a:ext cx="10091084" cy="40610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4BE23D4-6636-B02C-527E-249C05C0C334}"/>
              </a:ext>
            </a:extLst>
          </p:cNvPr>
          <p:cNvSpPr>
            <a:spLocks noGrp="1"/>
          </p:cNvSpPr>
          <p:nvPr>
            <p:ph type="dt" sz="half" idx="2"/>
          </p:nvPr>
        </p:nvSpPr>
        <p:spPr>
          <a:xfrm>
            <a:off x="3085164" y="6194986"/>
            <a:ext cx="92075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409ED-8255-F141-B6F8-876196592248}" type="datetimeFigureOut">
              <a:rPr lang="en-US" smtClean="0"/>
              <a:t>9/28/2023</a:t>
            </a:fld>
            <a:endParaRPr lang="en-US"/>
          </a:p>
        </p:txBody>
      </p:sp>
      <p:sp>
        <p:nvSpPr>
          <p:cNvPr id="5" name="Footer Placeholder 4">
            <a:extLst>
              <a:ext uri="{FF2B5EF4-FFF2-40B4-BE49-F238E27FC236}">
                <a16:creationId xmlns:a16="http://schemas.microsoft.com/office/drawing/2014/main" id="{FDACE28D-B19E-4AB5-A3AE-32346A3FEBFB}"/>
              </a:ext>
            </a:extLst>
          </p:cNvPr>
          <p:cNvSpPr>
            <a:spLocks noGrp="1"/>
          </p:cNvSpPr>
          <p:nvPr>
            <p:ph type="ftr" sz="quarter" idx="3"/>
          </p:nvPr>
        </p:nvSpPr>
        <p:spPr>
          <a:xfrm>
            <a:off x="4250858" y="619498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EEF14C1-F9F4-B7CD-A4F9-C9B21595F77E}"/>
              </a:ext>
            </a:extLst>
          </p:cNvPr>
          <p:cNvSpPr>
            <a:spLocks noGrp="1"/>
          </p:cNvSpPr>
          <p:nvPr>
            <p:ph type="sldNum" sz="quarter" idx="4"/>
          </p:nvPr>
        </p:nvSpPr>
        <p:spPr>
          <a:xfrm>
            <a:off x="8610600" y="619498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486360-FF34-7B48-AD05-62F8407C4C7E}" type="slidenum">
              <a:rPr lang="en-US" smtClean="0"/>
              <a:t>‹#›</a:t>
            </a:fld>
            <a:endParaRPr lang="en-US"/>
          </a:p>
        </p:txBody>
      </p:sp>
      <p:pic>
        <p:nvPicPr>
          <p:cNvPr id="12" name="Picture 11" descr="PICS logo">
            <a:extLst>
              <a:ext uri="{FF2B5EF4-FFF2-40B4-BE49-F238E27FC236}">
                <a16:creationId xmlns:a16="http://schemas.microsoft.com/office/drawing/2014/main" id="{268DBBD6-6FFE-09CB-F908-E202C77D90C5}"/>
              </a:ext>
            </a:extLst>
          </p:cNvPr>
          <p:cNvPicPr>
            <a:picLocks noChangeAspect="1"/>
          </p:cNvPicPr>
          <p:nvPr userDrawn="1"/>
        </p:nvPicPr>
        <p:blipFill>
          <a:blip r:embed="rId13"/>
          <a:stretch>
            <a:fillRect/>
          </a:stretch>
        </p:blipFill>
        <p:spPr>
          <a:xfrm>
            <a:off x="797859" y="5597385"/>
            <a:ext cx="2427065" cy="1517930"/>
          </a:xfrm>
          <a:prstGeom prst="rect">
            <a:avLst/>
          </a:prstGeom>
        </p:spPr>
      </p:pic>
    </p:spTree>
    <p:extLst>
      <p:ext uri="{BB962C8B-B14F-4D97-AF65-F5344CB8AC3E}">
        <p14:creationId xmlns:p14="http://schemas.microsoft.com/office/powerpoint/2010/main" val="157668216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Lst>
  <p:txStyles>
    <p:titleStyle>
      <a:lvl1pPr algn="l" defTabSz="914400" rtl="0" eaLnBrk="1" latinLnBrk="0" hangingPunct="1">
        <a:lnSpc>
          <a:spcPct val="90000"/>
        </a:lnSpc>
        <a:spcBef>
          <a:spcPct val="0"/>
        </a:spcBef>
        <a:buNone/>
        <a:defRPr sz="4400" b="1" i="0" kern="1200">
          <a:solidFill>
            <a:schemeClr val="bg2">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CA7D7-3040-9625-A9C1-80AB1D0A71EF}"/>
              </a:ext>
            </a:extLst>
          </p:cNvPr>
          <p:cNvSpPr>
            <a:spLocks noGrp="1"/>
          </p:cNvSpPr>
          <p:nvPr>
            <p:ph type="ctrTitle"/>
          </p:nvPr>
        </p:nvSpPr>
        <p:spPr>
          <a:xfrm>
            <a:off x="457200" y="996433"/>
            <a:ext cx="6451600" cy="2432567"/>
          </a:xfrm>
        </p:spPr>
        <p:txBody>
          <a:bodyPr>
            <a:normAutofit/>
          </a:bodyPr>
          <a:lstStyle/>
          <a:p>
            <a:r>
              <a:rPr lang="en-US" dirty="0"/>
              <a:t>Pathways in Crisis Services Project</a:t>
            </a:r>
          </a:p>
        </p:txBody>
      </p:sp>
      <p:sp>
        <p:nvSpPr>
          <p:cNvPr id="3" name="Subtitle 2">
            <a:extLst>
              <a:ext uri="{FF2B5EF4-FFF2-40B4-BE49-F238E27FC236}">
                <a16:creationId xmlns:a16="http://schemas.microsoft.com/office/drawing/2014/main" id="{BF531154-5AB0-3A0C-4B3B-B26D7FEB4591}"/>
              </a:ext>
            </a:extLst>
          </p:cNvPr>
          <p:cNvSpPr>
            <a:spLocks noGrp="1"/>
          </p:cNvSpPr>
          <p:nvPr>
            <p:ph type="subTitle" idx="1"/>
          </p:nvPr>
        </p:nvSpPr>
        <p:spPr>
          <a:xfrm>
            <a:off x="551329" y="3477553"/>
            <a:ext cx="5859096" cy="589764"/>
          </a:xfrm>
        </p:spPr>
        <p:txBody>
          <a:bodyPr/>
          <a:lstStyle/>
          <a:p>
            <a:r>
              <a:rPr lang="en-US" dirty="0"/>
              <a:t>Crisis Response System</a:t>
            </a:r>
          </a:p>
        </p:txBody>
      </p:sp>
      <p:sp>
        <p:nvSpPr>
          <p:cNvPr id="4" name="Slide Number Placeholder 3">
            <a:extLst>
              <a:ext uri="{FF2B5EF4-FFF2-40B4-BE49-F238E27FC236}">
                <a16:creationId xmlns:a16="http://schemas.microsoft.com/office/drawing/2014/main" id="{52137C8C-0C71-A2F4-8354-D5715CB05C4E}"/>
              </a:ext>
            </a:extLst>
          </p:cNvPr>
          <p:cNvSpPr>
            <a:spLocks noGrp="1"/>
          </p:cNvSpPr>
          <p:nvPr>
            <p:ph type="sldNum" sz="quarter" idx="12"/>
          </p:nvPr>
        </p:nvSpPr>
        <p:spPr/>
        <p:txBody>
          <a:bodyPr/>
          <a:lstStyle/>
          <a:p>
            <a:fld id="{6D486360-FF34-7B48-AD05-62F8407C4C7E}" type="slidenum">
              <a:rPr lang="en-US" smtClean="0"/>
              <a:t>1</a:t>
            </a:fld>
            <a:endParaRPr lang="en-US"/>
          </a:p>
        </p:txBody>
      </p:sp>
    </p:spTree>
    <p:extLst>
      <p:ext uri="{BB962C8B-B14F-4D97-AF65-F5344CB8AC3E}">
        <p14:creationId xmlns:p14="http://schemas.microsoft.com/office/powerpoint/2010/main" val="3120126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s graphic depicts Nevada's Ideal Crisis Continuum. &#10;"/>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895495" y="604575"/>
            <a:ext cx="8508824" cy="6272087"/>
          </a:xfrm>
          <a:prstGeom prst="rect">
            <a:avLst/>
          </a:prstGeom>
        </p:spPr>
      </p:pic>
      <p:sp>
        <p:nvSpPr>
          <p:cNvPr id="2" name="Title 1"/>
          <p:cNvSpPr>
            <a:spLocks noGrp="1"/>
          </p:cNvSpPr>
          <p:nvPr>
            <p:ph type="title"/>
          </p:nvPr>
        </p:nvSpPr>
        <p:spPr>
          <a:xfrm>
            <a:off x="1593444" y="0"/>
            <a:ext cx="9112925" cy="709053"/>
          </a:xfrm>
        </p:spPr>
        <p:txBody>
          <a:bodyPr/>
          <a:lstStyle/>
          <a:p>
            <a:r>
              <a:rPr lang="en-US" dirty="0"/>
              <a:t>Nevada’s Ideal Crisis Continuum</a:t>
            </a:r>
          </a:p>
        </p:txBody>
      </p:sp>
    </p:spTree>
    <p:extLst>
      <p:ext uri="{BB962C8B-B14F-4D97-AF65-F5344CB8AC3E}">
        <p14:creationId xmlns:p14="http://schemas.microsoft.com/office/powerpoint/2010/main" val="467728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998DE-4E24-E1B1-B3F2-25BAE6CF29F7}"/>
              </a:ext>
            </a:extLst>
          </p:cNvPr>
          <p:cNvSpPr>
            <a:spLocks noGrp="1"/>
          </p:cNvSpPr>
          <p:nvPr>
            <p:ph type="title"/>
          </p:nvPr>
        </p:nvSpPr>
        <p:spPr>
          <a:xfrm>
            <a:off x="325465" y="129228"/>
            <a:ext cx="11198817" cy="709053"/>
          </a:xfrm>
        </p:spPr>
        <p:txBody>
          <a:bodyPr>
            <a:normAutofit fontScale="90000"/>
          </a:bodyPr>
          <a:lstStyle/>
          <a:p>
            <a:r>
              <a:rPr lang="en-US" sz="4400" dirty="0"/>
              <a:t>Phases of Disaster Response &amp; Grief Cycles</a:t>
            </a:r>
            <a:endParaRPr lang="en-US" dirty="0"/>
          </a:p>
        </p:txBody>
      </p:sp>
      <p:pic>
        <p:nvPicPr>
          <p:cNvPr id="1026" name="Picture 2" descr="Six Phases of Disaster Response are pre-disaster, impact of the threat, heroic response from first responders, honeymoon (community cohesion), disillusionment, reconstruction. ">
            <a:extLst>
              <a:ext uri="{FF2B5EF4-FFF2-40B4-BE49-F238E27FC236}">
                <a16:creationId xmlns:a16="http://schemas.microsoft.com/office/drawing/2014/main" id="{0A2DE204-EA58-3681-3B6B-89A0C3BC5E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885" y="752148"/>
            <a:ext cx="9563382" cy="610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085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24BD8-6555-EC2D-0636-8C355EEC9908}"/>
              </a:ext>
            </a:extLst>
          </p:cNvPr>
          <p:cNvSpPr>
            <a:spLocks noGrp="1"/>
          </p:cNvSpPr>
          <p:nvPr>
            <p:ph type="title"/>
          </p:nvPr>
        </p:nvSpPr>
        <p:spPr>
          <a:xfrm>
            <a:off x="861924" y="214201"/>
            <a:ext cx="10923564" cy="709053"/>
          </a:xfrm>
        </p:spPr>
        <p:txBody>
          <a:bodyPr>
            <a:noAutofit/>
          </a:bodyPr>
          <a:lstStyle/>
          <a:p>
            <a:pPr algn="ctr"/>
            <a:r>
              <a:rPr lang="en-US" sz="4000" dirty="0"/>
              <a:t>Psychological First-Aid (PFA) for Resilience</a:t>
            </a:r>
            <a:br>
              <a:rPr lang="en-US" sz="4000" dirty="0"/>
            </a:br>
            <a:endParaRPr lang="en-US" sz="4000" dirty="0">
              <a:solidFill>
                <a:srgbClr val="F28544"/>
              </a:solidFill>
            </a:endParaRPr>
          </a:p>
        </p:txBody>
      </p:sp>
      <p:sp>
        <p:nvSpPr>
          <p:cNvPr id="3" name="Rectangle 2">
            <a:extLst>
              <a:ext uri="{FF2B5EF4-FFF2-40B4-BE49-F238E27FC236}">
                <a16:creationId xmlns:a16="http://schemas.microsoft.com/office/drawing/2014/main" id="{92293BC1-48A9-45BA-B5CC-1D7051086288}"/>
              </a:ext>
            </a:extLst>
          </p:cNvPr>
          <p:cNvSpPr/>
          <p:nvPr/>
        </p:nvSpPr>
        <p:spPr>
          <a:xfrm>
            <a:off x="3389003" y="2218432"/>
            <a:ext cx="6120757" cy="4124206"/>
          </a:xfrm>
          <a:prstGeom prst="rect">
            <a:avLst/>
          </a:prstGeom>
        </p:spPr>
        <p:txBody>
          <a:bodyPr wrap="square">
            <a:spAutoFit/>
          </a:bodyPr>
          <a:lstStyle/>
          <a:p>
            <a:pPr marL="342900" marR="0" lvl="0" indent="-3429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altLang="en-US" sz="24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Contact and Engagement</a:t>
            </a:r>
          </a:p>
          <a:p>
            <a:pPr marL="342900" marR="0" lvl="0" indent="-3429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altLang="en-US" sz="24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Safety and Comfort</a:t>
            </a:r>
          </a:p>
          <a:p>
            <a:pPr marL="342900" marR="0" lvl="0" indent="-3429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altLang="en-US" sz="24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Stabilization</a:t>
            </a:r>
          </a:p>
          <a:p>
            <a:pPr marL="342900" marR="0" lvl="0" indent="-3429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altLang="en-US" sz="24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Information Gathering </a:t>
            </a:r>
          </a:p>
          <a:p>
            <a:pPr marL="342900" marR="0" lvl="0" indent="-3429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altLang="en-US" sz="24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Practical Assistance</a:t>
            </a:r>
          </a:p>
          <a:p>
            <a:pPr marL="342900" marR="0" lvl="0" indent="-3429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altLang="en-US" sz="24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Connection with Social Supports</a:t>
            </a:r>
          </a:p>
          <a:p>
            <a:pPr marL="342900" marR="0" lvl="0" indent="-3429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altLang="en-US" sz="24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Information on Coping</a:t>
            </a:r>
          </a:p>
          <a:p>
            <a:pPr marL="342900" marR="0" lvl="0" indent="-3429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altLang="en-US" sz="24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Linkage with Collaborative Services</a:t>
            </a:r>
            <a:endParaRPr kumimoji="0" lang="en-US" sz="24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7C16001B-FDB0-40C6-B089-38AE3662C470}"/>
              </a:ext>
            </a:extLst>
          </p:cNvPr>
          <p:cNvSpPr/>
          <p:nvPr/>
        </p:nvSpPr>
        <p:spPr>
          <a:xfrm>
            <a:off x="1364541" y="563689"/>
            <a:ext cx="4348730" cy="16312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0" b="0" i="0" u="none" strike="noStrike" kern="1200" cap="none" spc="0" normalizeH="0" baseline="0" noProof="0" dirty="0">
                <a:ln>
                  <a:noFill/>
                </a:ln>
                <a:solidFill>
                  <a:srgbClr val="F28544"/>
                </a:solidFill>
                <a:effectLst/>
                <a:uLnTx/>
                <a:uFillTx/>
                <a:latin typeface="Calibri" panose="020F0502020204030204"/>
                <a:ea typeface="+mn-ea"/>
                <a:cs typeface="+mn-cs"/>
              </a:rPr>
              <a:t>8</a:t>
            </a:r>
            <a:r>
              <a:rPr kumimoji="0" lang="en-US" sz="1800" b="0" i="0" u="none" strike="noStrike" kern="1200" cap="none" spc="0" normalizeH="0" baseline="0" noProof="0" dirty="0">
                <a:ln>
                  <a:noFill/>
                </a:ln>
                <a:solidFill>
                  <a:srgbClr val="F28544"/>
                </a:solidFill>
                <a:effectLst/>
                <a:uLnTx/>
                <a:uFillTx/>
                <a:latin typeface="Calibri" panose="020F0502020204030204"/>
                <a:ea typeface="+mn-ea"/>
                <a:cs typeface="+mn-cs"/>
              </a:rPr>
              <a:t> </a:t>
            </a:r>
            <a:r>
              <a:rPr kumimoji="0" lang="en-US" sz="3600" b="1" i="0" u="none" strike="noStrike" kern="1200" cap="none" spc="0" normalizeH="0" baseline="0" noProof="0" dirty="0">
                <a:ln>
                  <a:noFill/>
                </a:ln>
                <a:solidFill>
                  <a:srgbClr val="F28544"/>
                </a:solidFill>
                <a:effectLst/>
                <a:uLnTx/>
                <a:uFillTx/>
                <a:latin typeface="Arial" panose="020B0604020202020204" pitchFamily="34" charset="0"/>
                <a:ea typeface="+mn-ea"/>
                <a:cs typeface="Arial" panose="020B0604020202020204" pitchFamily="34" charset="0"/>
              </a:rPr>
              <a:t>Core Actions </a:t>
            </a:r>
          </a:p>
        </p:txBody>
      </p:sp>
      <p:sp>
        <p:nvSpPr>
          <p:cNvPr id="5" name="Slide Number Placeholder 4">
            <a:extLst>
              <a:ext uri="{FF2B5EF4-FFF2-40B4-BE49-F238E27FC236}">
                <a16:creationId xmlns:a16="http://schemas.microsoft.com/office/drawing/2014/main" id="{89193B3C-809C-6DB9-BD0B-A171AB5909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86360-FF34-7B48-AD05-62F8407C4C7E}"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3839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EB956-1ECE-0C04-7BDE-C7C4D34A23DA}"/>
              </a:ext>
            </a:extLst>
          </p:cNvPr>
          <p:cNvSpPr>
            <a:spLocks noGrp="1"/>
          </p:cNvSpPr>
          <p:nvPr>
            <p:ph type="title"/>
          </p:nvPr>
        </p:nvSpPr>
        <p:spPr>
          <a:xfrm>
            <a:off x="1104565" y="593446"/>
            <a:ext cx="10091084" cy="709053"/>
          </a:xfrm>
        </p:spPr>
        <p:txBody>
          <a:bodyPr>
            <a:normAutofit/>
          </a:bodyPr>
          <a:lstStyle/>
          <a:p>
            <a:r>
              <a:rPr lang="en-US" sz="4000" dirty="0"/>
              <a:t>Discussion Questions:</a:t>
            </a:r>
          </a:p>
        </p:txBody>
      </p:sp>
      <p:sp>
        <p:nvSpPr>
          <p:cNvPr id="6" name="Content Placeholder 5">
            <a:extLst>
              <a:ext uri="{FF2B5EF4-FFF2-40B4-BE49-F238E27FC236}">
                <a16:creationId xmlns:a16="http://schemas.microsoft.com/office/drawing/2014/main" id="{70F3D14E-BE4B-6FCD-CD3F-8D47B0C4190C}"/>
              </a:ext>
            </a:extLst>
          </p:cNvPr>
          <p:cNvSpPr>
            <a:spLocks noGrp="1"/>
          </p:cNvSpPr>
          <p:nvPr>
            <p:ph idx="1"/>
          </p:nvPr>
        </p:nvSpPr>
        <p:spPr>
          <a:xfrm>
            <a:off x="960792" y="1815353"/>
            <a:ext cx="11126253" cy="4061013"/>
          </a:xfrm>
        </p:spPr>
        <p:txBody>
          <a:bodyPr vert="horz" lIns="91440" tIns="45720" rIns="91440" bIns="45720" rtlCol="0" anchor="t">
            <a:noAutofit/>
          </a:bodyPr>
          <a:lstStyle/>
          <a:p>
            <a:pPr marL="742950" indent="-742950">
              <a:buAutoNum type="arabicPeriod"/>
            </a:pPr>
            <a:r>
              <a:rPr lang="en-US" sz="4000" dirty="0">
                <a:cs typeface="Calibri"/>
              </a:rPr>
              <a:t>How might you utilize the Crisis Response System in your area when assessing a person?</a:t>
            </a:r>
            <a:endParaRPr lang="en-US"/>
          </a:p>
          <a:p>
            <a:pPr marL="742950" indent="-742950">
              <a:buAutoNum type="arabicPeriod"/>
            </a:pPr>
            <a:r>
              <a:rPr lang="en-US" sz="4000" dirty="0">
                <a:solidFill>
                  <a:schemeClr val="accent2"/>
                </a:solidFill>
                <a:ea typeface="+mn-lt"/>
                <a:cs typeface="+mn-lt"/>
              </a:rPr>
              <a:t>Who are the Mobile Crisis Teams in Nevada?</a:t>
            </a:r>
          </a:p>
          <a:p>
            <a:pPr marL="742950" indent="-742950">
              <a:buAutoNum type="arabicPeriod"/>
            </a:pPr>
            <a:r>
              <a:rPr lang="en-US" sz="4000" dirty="0">
                <a:cs typeface="Calibri"/>
              </a:rPr>
              <a:t>How do you have a conversation about Crisis Services with a person who is struggling?</a:t>
            </a:r>
          </a:p>
        </p:txBody>
      </p:sp>
      <p:sp>
        <p:nvSpPr>
          <p:cNvPr id="3" name="Slide Number Placeholder 2">
            <a:extLst>
              <a:ext uri="{FF2B5EF4-FFF2-40B4-BE49-F238E27FC236}">
                <a16:creationId xmlns:a16="http://schemas.microsoft.com/office/drawing/2014/main" id="{5E9E1B2F-7FD0-2BD4-AFAE-5A70AA51A2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86360-FF34-7B48-AD05-62F8407C4C7E}"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9726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2716" y="516775"/>
            <a:ext cx="10091084" cy="709053"/>
          </a:xfrm>
        </p:spPr>
        <p:txBody>
          <a:bodyPr/>
          <a:lstStyle/>
          <a:p>
            <a:r>
              <a:rPr lang="en-US" dirty="0"/>
              <a:t>Resources</a:t>
            </a:r>
          </a:p>
        </p:txBody>
      </p:sp>
      <p:sp>
        <p:nvSpPr>
          <p:cNvPr id="3" name="Content Placeholder 2"/>
          <p:cNvSpPr>
            <a:spLocks noGrp="1"/>
          </p:cNvSpPr>
          <p:nvPr>
            <p:ph idx="1"/>
          </p:nvPr>
        </p:nvSpPr>
        <p:spPr>
          <a:xfrm>
            <a:off x="1262716" y="1520590"/>
            <a:ext cx="6396338" cy="4379633"/>
          </a:xfrm>
        </p:spPr>
        <p:txBody>
          <a:bodyPr>
            <a:normAutofit fontScale="92500" lnSpcReduction="20000"/>
          </a:bodyPr>
          <a:lstStyle/>
          <a:p>
            <a:pPr marL="0" indent="0">
              <a:buNone/>
            </a:pPr>
            <a:r>
              <a:rPr lang="en-US" b="1" dirty="0">
                <a:solidFill>
                  <a:srgbClr val="ED7D31"/>
                </a:solidFill>
              </a:rPr>
              <a:t>Suicide Prevention: </a:t>
            </a:r>
          </a:p>
          <a:p>
            <a:pPr marL="457200">
              <a:lnSpc>
                <a:spcPct val="150000"/>
              </a:lnSpc>
            </a:pPr>
            <a:r>
              <a:rPr lang="en-US" dirty="0"/>
              <a:t>Zero Suicide Institute</a:t>
            </a:r>
          </a:p>
          <a:p>
            <a:pPr marL="457200">
              <a:lnSpc>
                <a:spcPct val="150000"/>
              </a:lnSpc>
            </a:pPr>
            <a:r>
              <a:rPr lang="en-US" dirty="0"/>
              <a:t>Zero Suicide Listserv</a:t>
            </a:r>
          </a:p>
          <a:p>
            <a:pPr marL="457200">
              <a:lnSpc>
                <a:spcPct val="150000"/>
              </a:lnSpc>
            </a:pPr>
            <a:r>
              <a:rPr lang="en-US" dirty="0"/>
              <a:t>NV Office for Suicide Prevention</a:t>
            </a:r>
          </a:p>
          <a:p>
            <a:pPr marL="457200">
              <a:lnSpc>
                <a:spcPct val="150000"/>
              </a:lnSpc>
            </a:pPr>
            <a:r>
              <a:rPr lang="en-US" dirty="0"/>
              <a:t>NV Zero Suicide Initiative</a:t>
            </a:r>
          </a:p>
          <a:p>
            <a:pPr marL="457200">
              <a:lnSpc>
                <a:spcPct val="150000"/>
              </a:lnSpc>
            </a:pPr>
            <a:r>
              <a:rPr lang="en-US" dirty="0"/>
              <a:t>The Lifeline and 988</a:t>
            </a:r>
          </a:p>
          <a:p>
            <a:pPr marL="457200">
              <a:lnSpc>
                <a:spcPct val="150000"/>
              </a:lnSpc>
            </a:pPr>
            <a:r>
              <a:rPr lang="en-US" dirty="0"/>
              <a:t>UNR </a:t>
            </a:r>
            <a:r>
              <a:rPr lang="en-US" dirty="0" err="1"/>
              <a:t>LiveWell</a:t>
            </a:r>
            <a:r>
              <a:rPr lang="en-US" dirty="0"/>
              <a:t> Resource Page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86360-FF34-7B48-AD05-62F8407C4C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descr="Suicide prevention resources include Zero Suicide Institute, Zero Suicide Listserv, NV Office for Suicide Prevention, NV Zero Suicide Initiative, The Lifeline and 988, UNR LiveWell Resource Page. "/>
          <p:cNvPicPr>
            <a:picLocks noChangeAspect="1"/>
          </p:cNvPicPr>
          <p:nvPr/>
        </p:nvPicPr>
        <p:blipFill>
          <a:blip r:embed="rId3"/>
          <a:stretch>
            <a:fillRect/>
          </a:stretch>
        </p:blipFill>
        <p:spPr>
          <a:xfrm>
            <a:off x="8061961" y="516775"/>
            <a:ext cx="2888932" cy="5340147"/>
          </a:xfrm>
          <a:prstGeom prst="rect">
            <a:avLst/>
          </a:prstGeom>
        </p:spPr>
      </p:pic>
    </p:spTree>
    <p:extLst>
      <p:ext uri="{BB962C8B-B14F-4D97-AF65-F5344CB8AC3E}">
        <p14:creationId xmlns:p14="http://schemas.microsoft.com/office/powerpoint/2010/main" val="2171538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2716" y="615874"/>
            <a:ext cx="10091084" cy="709053"/>
          </a:xfrm>
        </p:spPr>
        <p:txBody>
          <a:bodyPr/>
          <a:lstStyle/>
          <a:p>
            <a:r>
              <a:rPr lang="en-US" dirty="0"/>
              <a:t>Resources </a:t>
            </a:r>
          </a:p>
        </p:txBody>
      </p:sp>
      <p:sp>
        <p:nvSpPr>
          <p:cNvPr id="3" name="Content Placeholder 2"/>
          <p:cNvSpPr>
            <a:spLocks noGrp="1"/>
          </p:cNvSpPr>
          <p:nvPr>
            <p:ph idx="1"/>
          </p:nvPr>
        </p:nvSpPr>
        <p:spPr>
          <a:xfrm>
            <a:off x="993913" y="1450228"/>
            <a:ext cx="11198087" cy="4744758"/>
          </a:xfrm>
        </p:spPr>
        <p:txBody>
          <a:bodyPr>
            <a:normAutofit/>
          </a:bodyPr>
          <a:lstStyle/>
          <a:p>
            <a:pPr marL="344487" indent="0">
              <a:buNone/>
            </a:pPr>
            <a:r>
              <a:rPr lang="en-US" sz="2400" b="1" dirty="0">
                <a:solidFill>
                  <a:srgbClr val="ED7D31"/>
                </a:solidFill>
              </a:rPr>
              <a:t>Community Resources:</a:t>
            </a:r>
          </a:p>
          <a:p>
            <a:pPr marL="688975" indent="-344488"/>
            <a:r>
              <a:rPr lang="en-US" dirty="0">
                <a:solidFill>
                  <a:schemeClr val="tx1">
                    <a:lumMod val="50000"/>
                    <a:lumOff val="50000"/>
                  </a:schemeClr>
                </a:solidFill>
              </a:rPr>
              <a:t>UNR Disabilities Resource Center</a:t>
            </a:r>
          </a:p>
          <a:p>
            <a:pPr marL="688975" indent="-344488"/>
            <a:r>
              <a:rPr lang="en-US" dirty="0">
                <a:solidFill>
                  <a:schemeClr val="tx1">
                    <a:lumMod val="50000"/>
                    <a:lumOff val="50000"/>
                  </a:schemeClr>
                </a:solidFill>
              </a:rPr>
              <a:t>Nevada Center for Excellence in Disabilities Directory</a:t>
            </a:r>
          </a:p>
          <a:p>
            <a:pPr marL="688975" indent="-344488"/>
            <a:r>
              <a:rPr lang="en-US" dirty="0">
                <a:solidFill>
                  <a:schemeClr val="tx1">
                    <a:lumMod val="50000"/>
                    <a:lumOff val="50000"/>
                  </a:schemeClr>
                </a:solidFill>
              </a:rPr>
              <a:t>CASAT on Demand Resources &amp; Downloads</a:t>
            </a:r>
          </a:p>
          <a:p>
            <a:pPr marL="688975" indent="-344488"/>
            <a:r>
              <a:rPr lang="en-US" dirty="0">
                <a:solidFill>
                  <a:schemeClr val="tx1">
                    <a:lumMod val="50000"/>
                    <a:lumOff val="50000"/>
                  </a:schemeClr>
                </a:solidFill>
              </a:rPr>
              <a:t>Pacific Southwest Addiction Technology Transfer Center (PSATTC)</a:t>
            </a:r>
          </a:p>
          <a:p>
            <a:pPr marL="688975" indent="-344488"/>
            <a:r>
              <a:rPr lang="en-US" dirty="0">
                <a:solidFill>
                  <a:schemeClr val="tx1">
                    <a:lumMod val="50000"/>
                    <a:lumOff val="50000"/>
                  </a:schemeClr>
                </a:solidFill>
              </a:rPr>
              <a:t>The Mental Health Technology Transfer Center Network</a:t>
            </a:r>
          </a:p>
          <a:p>
            <a:pPr marL="688975" indent="-344488"/>
            <a:r>
              <a:rPr lang="en-US" dirty="0"/>
              <a:t>The Prevention Technology Transfer Center Network</a:t>
            </a:r>
          </a:p>
          <a:p>
            <a:pPr marL="688975" indent="-344488"/>
            <a:r>
              <a:rPr lang="en-US" dirty="0"/>
              <a:t>Dep. of Health &amp; Human Services Aging and Disability Services Division</a:t>
            </a:r>
          </a:p>
          <a:p>
            <a:pPr marL="688975" indent="-344488"/>
            <a:r>
              <a:rPr lang="en-US" dirty="0"/>
              <a:t>SAMHSA’s Technology Transfer Center (TTC) Programs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86360-FF34-7B48-AD05-62F8407C4C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1613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5202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6480D-0383-4C82-8FA7-29BCCBAF3450}"/>
              </a:ext>
            </a:extLst>
          </p:cNvPr>
          <p:cNvSpPr>
            <a:spLocks noGrp="1"/>
          </p:cNvSpPr>
          <p:nvPr>
            <p:ph type="title"/>
          </p:nvPr>
        </p:nvSpPr>
        <p:spPr/>
        <p:txBody>
          <a:bodyPr/>
          <a:lstStyle/>
          <a:p>
            <a:r>
              <a:rPr lang="en-US" dirty="0"/>
              <a:t>Overview of </a:t>
            </a:r>
            <a:br>
              <a:rPr lang="en-US" dirty="0"/>
            </a:br>
            <a:r>
              <a:rPr lang="en-US" dirty="0"/>
              <a:t>Crisis Response System</a:t>
            </a:r>
          </a:p>
        </p:txBody>
      </p:sp>
      <p:sp>
        <p:nvSpPr>
          <p:cNvPr id="4" name="Slide Number Placeholder 3">
            <a:extLst>
              <a:ext uri="{FF2B5EF4-FFF2-40B4-BE49-F238E27FC236}">
                <a16:creationId xmlns:a16="http://schemas.microsoft.com/office/drawing/2014/main" id="{CCFE8632-CBA2-4206-866F-917334C98CA5}"/>
              </a:ext>
            </a:extLst>
          </p:cNvPr>
          <p:cNvSpPr>
            <a:spLocks noGrp="1"/>
          </p:cNvSpPr>
          <p:nvPr>
            <p:ph type="sldNum" sz="quarter" idx="12"/>
          </p:nvPr>
        </p:nvSpPr>
        <p:spPr/>
        <p:txBody>
          <a:bodyPr/>
          <a:lstStyle/>
          <a:p>
            <a:fld id="{6D486360-FF34-7B48-AD05-62F8407C4C7E}" type="slidenum">
              <a:rPr lang="en-US" smtClean="0"/>
              <a:t>2</a:t>
            </a:fld>
            <a:endParaRPr lang="en-US"/>
          </a:p>
        </p:txBody>
      </p:sp>
    </p:spTree>
    <p:extLst>
      <p:ext uri="{BB962C8B-B14F-4D97-AF65-F5344CB8AC3E}">
        <p14:creationId xmlns:p14="http://schemas.microsoft.com/office/powerpoint/2010/main" val="2023135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EF302-9111-E8DA-9263-44FB5D73B1DF}"/>
              </a:ext>
            </a:extLst>
          </p:cNvPr>
          <p:cNvSpPr>
            <a:spLocks noGrp="1"/>
          </p:cNvSpPr>
          <p:nvPr>
            <p:ph type="title"/>
          </p:nvPr>
        </p:nvSpPr>
        <p:spPr>
          <a:xfrm>
            <a:off x="1262716" y="531520"/>
            <a:ext cx="10091084" cy="709053"/>
          </a:xfrm>
        </p:spPr>
        <p:txBody>
          <a:bodyPr vert="horz" lIns="91440" tIns="45720" rIns="91440" bIns="45720" rtlCol="0" anchor="ctr">
            <a:normAutofit/>
          </a:bodyPr>
          <a:lstStyle/>
          <a:p>
            <a:pPr algn="ctr"/>
            <a:r>
              <a:rPr lang="en-US" dirty="0">
                <a:latin typeface="Arial"/>
                <a:cs typeface="Arial"/>
              </a:rPr>
              <a:t>Disclaimer</a:t>
            </a:r>
            <a:endParaRPr lang="en-US" dirty="0"/>
          </a:p>
        </p:txBody>
      </p:sp>
      <p:sp>
        <p:nvSpPr>
          <p:cNvPr id="3" name="Content Placeholder 2">
            <a:extLst>
              <a:ext uri="{FF2B5EF4-FFF2-40B4-BE49-F238E27FC236}">
                <a16:creationId xmlns:a16="http://schemas.microsoft.com/office/drawing/2014/main" id="{3E337E44-92A8-6717-F67C-1B9A6F2DCC67}"/>
              </a:ext>
            </a:extLst>
          </p:cNvPr>
          <p:cNvSpPr>
            <a:spLocks noGrp="1"/>
          </p:cNvSpPr>
          <p:nvPr>
            <p:ph idx="1"/>
          </p:nvPr>
        </p:nvSpPr>
        <p:spPr>
          <a:xfrm>
            <a:off x="838018" y="1281530"/>
            <a:ext cx="11353982" cy="5278581"/>
          </a:xfrm>
        </p:spPr>
        <p:txBody>
          <a:bodyPr vert="horz" lIns="91440" tIns="45720" rIns="91440" bIns="45720" rtlCol="0" anchor="t">
            <a:noAutofit/>
          </a:bodyPr>
          <a:lstStyle/>
          <a:p>
            <a:pPr marL="0" indent="0" algn="ctr">
              <a:lnSpc>
                <a:spcPct val="100000"/>
              </a:lnSpc>
              <a:buNone/>
            </a:pPr>
            <a:r>
              <a:rPr lang="en-US" sz="4400" dirty="0">
                <a:ea typeface="+mn-lt"/>
                <a:cs typeface="+mn-lt"/>
              </a:rPr>
              <a:t>This presentation may include readings, media, and discussion on topics which include suicide, trauma, and crisis intervention. These topics may result in stress reactions. </a:t>
            </a:r>
          </a:p>
          <a:p>
            <a:pPr marL="0" indent="0" algn="ctr">
              <a:lnSpc>
                <a:spcPct val="100000"/>
              </a:lnSpc>
              <a:buNone/>
            </a:pPr>
            <a:r>
              <a:rPr lang="en-US" sz="4400" dirty="0">
                <a:ea typeface="+mn-lt"/>
                <a:cs typeface="+mn-lt"/>
              </a:rPr>
              <a:t>Please monitor your reactions and if necessary, reach out to someone you trust if these topics cause considerable  discomfort. </a:t>
            </a:r>
            <a:endParaRPr lang="en-US" sz="4400" dirty="0">
              <a:cs typeface="Calibri"/>
            </a:endParaRPr>
          </a:p>
        </p:txBody>
      </p:sp>
      <p:sp>
        <p:nvSpPr>
          <p:cNvPr id="4" name="Slide Number Placeholder 3">
            <a:extLst>
              <a:ext uri="{FF2B5EF4-FFF2-40B4-BE49-F238E27FC236}">
                <a16:creationId xmlns:a16="http://schemas.microsoft.com/office/drawing/2014/main" id="{7D138B9D-F6DC-6A3B-C57A-1B0A907040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86360-FF34-7B48-AD05-62F8407C4C7E}"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5827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CE4B5F-FD4C-4D4E-A623-F21F5B351556}"/>
              </a:ext>
            </a:extLst>
          </p:cNvPr>
          <p:cNvSpPr>
            <a:spLocks noGrp="1"/>
          </p:cNvSpPr>
          <p:nvPr>
            <p:ph type="title"/>
          </p:nvPr>
        </p:nvSpPr>
        <p:spPr/>
        <p:txBody>
          <a:bodyPr/>
          <a:lstStyle/>
          <a:p>
            <a:r>
              <a:rPr lang="en-US" dirty="0"/>
              <a:t>Crisis Intervention</a:t>
            </a:r>
          </a:p>
        </p:txBody>
      </p:sp>
      <p:pic>
        <p:nvPicPr>
          <p:cNvPr id="1028" name="Picture 4" descr="Crisis Intervention - Free of Charge Creative Commons Highway Sign image">
            <a:extLst>
              <a:ext uri="{FF2B5EF4-FFF2-40B4-BE49-F238E27FC236}">
                <a16:creationId xmlns:a16="http://schemas.microsoft.com/office/drawing/2014/main" id="{C3D63F74-A376-3896-C3D4-4C40DDEECA9C}"/>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28CD180E-10E6-9272-6B8C-38916B517C9F}"/>
              </a:ext>
            </a:extLst>
          </p:cNvPr>
          <p:cNvSpPr>
            <a:spLocks noGrp="1"/>
          </p:cNvSpPr>
          <p:nvPr>
            <p:ph type="sldNum" sz="quarter" idx="12"/>
          </p:nvPr>
        </p:nvSpPr>
        <p:spPr/>
        <p:txBody>
          <a:bodyPr/>
          <a:lstStyle/>
          <a:p>
            <a:fld id="{6D486360-FF34-7B48-AD05-62F8407C4C7E}" type="slidenum">
              <a:rPr lang="en-US" smtClean="0"/>
              <a:pPr/>
              <a:t>4</a:t>
            </a:fld>
            <a:endParaRPr lang="en-US"/>
          </a:p>
        </p:txBody>
      </p:sp>
    </p:spTree>
    <p:extLst>
      <p:ext uri="{BB962C8B-B14F-4D97-AF65-F5344CB8AC3E}">
        <p14:creationId xmlns:p14="http://schemas.microsoft.com/office/powerpoint/2010/main" val="2148753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24BD8-6555-EC2D-0636-8C355EEC9908}"/>
              </a:ext>
            </a:extLst>
          </p:cNvPr>
          <p:cNvSpPr>
            <a:spLocks noGrp="1"/>
          </p:cNvSpPr>
          <p:nvPr>
            <p:ph type="title"/>
          </p:nvPr>
        </p:nvSpPr>
        <p:spPr>
          <a:xfrm>
            <a:off x="920812" y="31178"/>
            <a:ext cx="10091084" cy="709053"/>
          </a:xfrm>
        </p:spPr>
        <p:txBody>
          <a:bodyPr>
            <a:normAutofit/>
          </a:bodyPr>
          <a:lstStyle/>
          <a:p>
            <a:r>
              <a:rPr lang="en-US" sz="4000" dirty="0"/>
              <a:t>How to help in an emotional crisis:</a:t>
            </a:r>
          </a:p>
        </p:txBody>
      </p:sp>
      <p:sp>
        <p:nvSpPr>
          <p:cNvPr id="5" name="TextBox 4">
            <a:extLst>
              <a:ext uri="{FF2B5EF4-FFF2-40B4-BE49-F238E27FC236}">
                <a16:creationId xmlns:a16="http://schemas.microsoft.com/office/drawing/2014/main" id="{2C47820F-87A9-C18B-C215-D06700AE649F}"/>
              </a:ext>
            </a:extLst>
          </p:cNvPr>
          <p:cNvSpPr txBox="1"/>
          <p:nvPr/>
        </p:nvSpPr>
        <p:spPr>
          <a:xfrm>
            <a:off x="1051719" y="740231"/>
            <a:ext cx="10088562" cy="954107"/>
          </a:xfrm>
          <a:prstGeom prst="rect">
            <a:avLst/>
          </a:prstGeom>
          <a:noFill/>
        </p:spPr>
        <p:txBody>
          <a:bodyPr wrap="square" lIns="91440" tIns="45720" rIns="91440" bIns="45720" rtlCol="0" anchor="t">
            <a:spAutoFit/>
          </a:bodyPr>
          <a:lstStyle/>
          <a:p>
            <a:r>
              <a:rPr lang="en-US" sz="2800" i="1" dirty="0">
                <a:solidFill>
                  <a:srgbClr val="ED7D31"/>
                </a:solidFill>
              </a:rPr>
              <a:t>If you suspect a friend or family member is experiencing an emotional crisis, your help can make a difference.</a:t>
            </a:r>
            <a:endParaRPr lang="en-US" sz="2800" i="1" dirty="0">
              <a:solidFill>
                <a:srgbClr val="ED7D31"/>
              </a:solidFill>
              <a:cs typeface="Calibri"/>
            </a:endParaRPr>
          </a:p>
        </p:txBody>
      </p:sp>
      <p:sp>
        <p:nvSpPr>
          <p:cNvPr id="6" name="Rectangle 5">
            <a:extLst>
              <a:ext uri="{FF2B5EF4-FFF2-40B4-BE49-F238E27FC236}">
                <a16:creationId xmlns:a16="http://schemas.microsoft.com/office/drawing/2014/main" id="{1430D884-1D40-D0A3-26C5-F078D924B070}"/>
              </a:ext>
            </a:extLst>
          </p:cNvPr>
          <p:cNvSpPr/>
          <p:nvPr/>
        </p:nvSpPr>
        <p:spPr>
          <a:xfrm>
            <a:off x="1181019" y="1877278"/>
            <a:ext cx="10489310" cy="3851504"/>
          </a:xfrm>
          <a:prstGeom prst="rect">
            <a:avLst/>
          </a:prstGeom>
        </p:spPr>
        <p:txBody>
          <a:bodyPr wrap="square" lIns="91440" tIns="45720" rIns="91440" bIns="45720" anchor="t">
            <a:spAutoFit/>
          </a:bodyPr>
          <a:lstStyle/>
          <a:p>
            <a:r>
              <a:rPr lang="en-US" sz="3200" b="1" u="sng" dirty="0">
                <a:solidFill>
                  <a:schemeClr val="tx1">
                    <a:lumMod val="50000"/>
                    <a:lumOff val="50000"/>
                  </a:schemeClr>
                </a:solidFill>
              </a:rPr>
              <a:t>Spotting the Signs:</a:t>
            </a:r>
            <a:endParaRPr lang="en-US" sz="3200" b="1" u="sng" dirty="0">
              <a:solidFill>
                <a:schemeClr val="tx1">
                  <a:lumMod val="50000"/>
                  <a:lumOff val="50000"/>
                </a:schemeClr>
              </a:solidFill>
              <a:cs typeface="Calibri"/>
            </a:endParaRPr>
          </a:p>
          <a:p>
            <a:pPr marL="342900" indent="-342900">
              <a:lnSpc>
                <a:spcPct val="150000"/>
              </a:lnSpc>
              <a:buAutoNum type="arabicPeriod"/>
            </a:pPr>
            <a:r>
              <a:rPr lang="en-US" sz="2400" b="1" dirty="0">
                <a:solidFill>
                  <a:schemeClr val="tx1">
                    <a:lumMod val="50000"/>
                    <a:lumOff val="50000"/>
                  </a:schemeClr>
                </a:solidFill>
              </a:rPr>
              <a:t>Neglect of Personal Hygiene</a:t>
            </a:r>
            <a:endParaRPr lang="en-US" sz="2400" b="1" dirty="0">
              <a:solidFill>
                <a:schemeClr val="tx1">
                  <a:lumMod val="50000"/>
                  <a:lumOff val="50000"/>
                </a:schemeClr>
              </a:solidFill>
              <a:cs typeface="Calibri"/>
            </a:endParaRPr>
          </a:p>
          <a:p>
            <a:pPr marL="342900" indent="-342900">
              <a:lnSpc>
                <a:spcPct val="150000"/>
              </a:lnSpc>
              <a:buAutoNum type="arabicPeriod"/>
            </a:pPr>
            <a:r>
              <a:rPr lang="en-US" sz="2400" b="1" dirty="0">
                <a:solidFill>
                  <a:schemeClr val="tx1">
                    <a:lumMod val="50000"/>
                    <a:lumOff val="50000"/>
                  </a:schemeClr>
                </a:solidFill>
              </a:rPr>
              <a:t>Dramatic change in sleep habits, sleeping more often or not well.</a:t>
            </a:r>
            <a:endParaRPr lang="en-US" sz="2400" b="1" dirty="0">
              <a:solidFill>
                <a:schemeClr val="tx1">
                  <a:lumMod val="50000"/>
                  <a:lumOff val="50000"/>
                </a:schemeClr>
              </a:solidFill>
              <a:cs typeface="Calibri"/>
            </a:endParaRPr>
          </a:p>
          <a:p>
            <a:pPr marL="342900" indent="-342900">
              <a:lnSpc>
                <a:spcPct val="150000"/>
              </a:lnSpc>
              <a:buAutoNum type="arabicPeriod"/>
            </a:pPr>
            <a:r>
              <a:rPr lang="en-US" sz="2400" b="1" dirty="0">
                <a:solidFill>
                  <a:schemeClr val="tx1">
                    <a:lumMod val="50000"/>
                    <a:lumOff val="50000"/>
                  </a:schemeClr>
                </a:solidFill>
              </a:rPr>
              <a:t>Weight gain or loss. </a:t>
            </a:r>
          </a:p>
          <a:p>
            <a:pPr marL="342900" indent="-342900">
              <a:lnSpc>
                <a:spcPct val="150000"/>
              </a:lnSpc>
              <a:buAutoNum type="arabicPeriod"/>
            </a:pPr>
            <a:r>
              <a:rPr lang="en-US" sz="2400" b="1" dirty="0">
                <a:solidFill>
                  <a:schemeClr val="tx1">
                    <a:lumMod val="50000"/>
                    <a:lumOff val="50000"/>
                  </a:schemeClr>
                </a:solidFill>
              </a:rPr>
              <a:t>Decline in performance at work or school.</a:t>
            </a:r>
            <a:endParaRPr lang="en-US" sz="2400" b="1" dirty="0">
              <a:solidFill>
                <a:schemeClr val="tx1">
                  <a:lumMod val="50000"/>
                  <a:lumOff val="50000"/>
                </a:schemeClr>
              </a:solidFill>
              <a:cs typeface="Calibri"/>
            </a:endParaRPr>
          </a:p>
          <a:p>
            <a:pPr marL="342900" indent="-342900">
              <a:lnSpc>
                <a:spcPct val="150000"/>
              </a:lnSpc>
              <a:buAutoNum type="arabicPeriod"/>
            </a:pPr>
            <a:r>
              <a:rPr lang="en-US" sz="2400" b="1" dirty="0">
                <a:solidFill>
                  <a:schemeClr val="tx1">
                    <a:lumMod val="50000"/>
                    <a:lumOff val="50000"/>
                  </a:schemeClr>
                </a:solidFill>
              </a:rPr>
              <a:t>Pronounced changes in mood, such as irritability, anger, anxiety or sadness.</a:t>
            </a:r>
            <a:endParaRPr lang="en-US" sz="2400" b="1" dirty="0">
              <a:solidFill>
                <a:schemeClr val="tx1">
                  <a:lumMod val="50000"/>
                  <a:lumOff val="50000"/>
                </a:schemeClr>
              </a:solidFill>
              <a:cs typeface="Calibri"/>
            </a:endParaRPr>
          </a:p>
          <a:p>
            <a:pPr marL="342900" indent="-342900">
              <a:lnSpc>
                <a:spcPct val="150000"/>
              </a:lnSpc>
              <a:buAutoNum type="arabicPeriod"/>
            </a:pPr>
            <a:r>
              <a:rPr lang="en-US" sz="2400" b="1" dirty="0">
                <a:solidFill>
                  <a:schemeClr val="tx1">
                    <a:lumMod val="50000"/>
                    <a:lumOff val="50000"/>
                  </a:schemeClr>
                </a:solidFill>
              </a:rPr>
              <a:t>Withdrawal from routine activities and relationships. </a:t>
            </a:r>
            <a:endParaRPr lang="en-US" sz="2400" b="1" dirty="0">
              <a:solidFill>
                <a:schemeClr val="tx1">
                  <a:lumMod val="50000"/>
                  <a:lumOff val="50000"/>
                </a:schemeClr>
              </a:solidFill>
              <a:cs typeface="Calibri"/>
            </a:endParaRPr>
          </a:p>
        </p:txBody>
      </p:sp>
      <p:sp>
        <p:nvSpPr>
          <p:cNvPr id="3" name="Slide Number Placeholder 2">
            <a:extLst>
              <a:ext uri="{FF2B5EF4-FFF2-40B4-BE49-F238E27FC236}">
                <a16:creationId xmlns:a16="http://schemas.microsoft.com/office/drawing/2014/main" id="{1CD9DB27-2E1E-26E7-B87A-C3CB8B98E88B}"/>
              </a:ext>
            </a:extLst>
          </p:cNvPr>
          <p:cNvSpPr>
            <a:spLocks noGrp="1"/>
          </p:cNvSpPr>
          <p:nvPr>
            <p:ph type="sldNum" sz="quarter" idx="12"/>
          </p:nvPr>
        </p:nvSpPr>
        <p:spPr/>
        <p:txBody>
          <a:bodyPr/>
          <a:lstStyle/>
          <a:p>
            <a:fld id="{6D486360-FF34-7B48-AD05-62F8407C4C7E}" type="slidenum">
              <a:rPr lang="en-US" smtClean="0"/>
              <a:t>5</a:t>
            </a:fld>
            <a:endParaRPr lang="en-US"/>
          </a:p>
        </p:txBody>
      </p:sp>
    </p:spTree>
    <p:extLst>
      <p:ext uri="{BB962C8B-B14F-4D97-AF65-F5344CB8AC3E}">
        <p14:creationId xmlns:p14="http://schemas.microsoft.com/office/powerpoint/2010/main" val="3386285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24BD8-6555-EC2D-0636-8C355EEC9908}"/>
              </a:ext>
            </a:extLst>
          </p:cNvPr>
          <p:cNvSpPr>
            <a:spLocks noGrp="1"/>
          </p:cNvSpPr>
          <p:nvPr>
            <p:ph type="title"/>
          </p:nvPr>
        </p:nvSpPr>
        <p:spPr>
          <a:xfrm>
            <a:off x="1262716" y="314534"/>
            <a:ext cx="10091084" cy="709053"/>
          </a:xfrm>
        </p:spPr>
        <p:txBody>
          <a:bodyPr>
            <a:normAutofit fontScale="90000"/>
          </a:bodyPr>
          <a:lstStyle/>
          <a:p>
            <a:r>
              <a:rPr lang="en-US" dirty="0"/>
              <a:t>National Guidelines for </a:t>
            </a:r>
            <a:br>
              <a:rPr lang="en-US" dirty="0"/>
            </a:br>
            <a:r>
              <a:rPr lang="en-US" dirty="0"/>
              <a:t>Behavioral Health Crisis Services</a:t>
            </a:r>
          </a:p>
        </p:txBody>
      </p:sp>
      <p:sp>
        <p:nvSpPr>
          <p:cNvPr id="5" name="TextBox 4">
            <a:extLst>
              <a:ext uri="{FF2B5EF4-FFF2-40B4-BE49-F238E27FC236}">
                <a16:creationId xmlns:a16="http://schemas.microsoft.com/office/drawing/2014/main" id="{2C47820F-87A9-C18B-C215-D06700AE649F}"/>
              </a:ext>
            </a:extLst>
          </p:cNvPr>
          <p:cNvSpPr txBox="1"/>
          <p:nvPr/>
        </p:nvSpPr>
        <p:spPr>
          <a:xfrm>
            <a:off x="3715466" y="1217090"/>
            <a:ext cx="7638334" cy="707886"/>
          </a:xfrm>
          <a:prstGeom prst="rect">
            <a:avLst/>
          </a:prstGeom>
          <a:noFill/>
        </p:spPr>
        <p:txBody>
          <a:bodyPr wrap="square" rtlCol="0">
            <a:spAutoFit/>
          </a:bodyPr>
          <a:lstStyle/>
          <a:p>
            <a:r>
              <a:rPr lang="en-US" sz="4000" b="1" i="1" dirty="0">
                <a:solidFill>
                  <a:srgbClr val="F58E3F"/>
                </a:solidFill>
              </a:rPr>
              <a:t>ANYONE, ANYWHERE, ANYTIME</a:t>
            </a:r>
          </a:p>
        </p:txBody>
      </p:sp>
      <p:sp>
        <p:nvSpPr>
          <p:cNvPr id="4" name="Content Placeholder 3"/>
          <p:cNvSpPr>
            <a:spLocks noGrp="1"/>
          </p:cNvSpPr>
          <p:nvPr>
            <p:ph sz="half" idx="1"/>
          </p:nvPr>
        </p:nvSpPr>
        <p:spPr>
          <a:xfrm>
            <a:off x="1262716" y="1924976"/>
            <a:ext cx="4757084" cy="3870914"/>
          </a:xfrm>
        </p:spPr>
        <p:txBody>
          <a:bodyPr>
            <a:normAutofit fontScale="92500"/>
          </a:bodyPr>
          <a:lstStyle/>
          <a:p>
            <a:pPr>
              <a:lnSpc>
                <a:spcPct val="120000"/>
              </a:lnSpc>
            </a:pPr>
            <a:r>
              <a:rPr lang="en-US" dirty="0">
                <a:solidFill>
                  <a:schemeClr val="tx1">
                    <a:lumMod val="50000"/>
                    <a:lumOff val="50000"/>
                  </a:schemeClr>
                </a:solidFill>
              </a:rPr>
              <a:t>Effective strategy for suicide prevention</a:t>
            </a:r>
            <a:endParaRPr lang="en-US" dirty="0">
              <a:solidFill>
                <a:schemeClr val="tx1">
                  <a:lumMod val="50000"/>
                  <a:lumOff val="50000"/>
                </a:schemeClr>
              </a:solidFill>
              <a:cs typeface="Calibri"/>
            </a:endParaRPr>
          </a:p>
          <a:p>
            <a:pPr marL="342900" indent="-342900">
              <a:lnSpc>
                <a:spcPct val="120000"/>
              </a:lnSpc>
            </a:pPr>
            <a:r>
              <a:rPr lang="en-US" dirty="0">
                <a:solidFill>
                  <a:schemeClr val="tx1">
                    <a:lumMod val="50000"/>
                    <a:lumOff val="50000"/>
                  </a:schemeClr>
                </a:solidFill>
              </a:rPr>
              <a:t>Approach aligns care to the unique needs of the individual</a:t>
            </a:r>
            <a:endParaRPr lang="en-US" dirty="0">
              <a:solidFill>
                <a:schemeClr val="tx1">
                  <a:lumMod val="50000"/>
                  <a:lumOff val="50000"/>
                </a:schemeClr>
              </a:solidFill>
              <a:cs typeface="Calibri"/>
            </a:endParaRPr>
          </a:p>
          <a:p>
            <a:pPr>
              <a:lnSpc>
                <a:spcPct val="120000"/>
              </a:lnSpc>
            </a:pPr>
            <a:r>
              <a:rPr lang="en-US" dirty="0">
                <a:solidFill>
                  <a:schemeClr val="tx1">
                    <a:lumMod val="50000"/>
                    <a:lumOff val="50000"/>
                  </a:schemeClr>
                </a:solidFill>
              </a:rPr>
              <a:t>Strategy that offers services focused on resolving mental health/substance use crisis</a:t>
            </a:r>
            <a:endParaRPr lang="en-US" dirty="0">
              <a:solidFill>
                <a:schemeClr val="tx1">
                  <a:lumMod val="50000"/>
                  <a:lumOff val="50000"/>
                </a:schemeClr>
              </a:solidFill>
              <a:cs typeface="Calibri"/>
            </a:endParaRPr>
          </a:p>
        </p:txBody>
      </p:sp>
      <p:sp>
        <p:nvSpPr>
          <p:cNvPr id="7" name="Content Placeholder 6"/>
          <p:cNvSpPr>
            <a:spLocks noGrp="1"/>
          </p:cNvSpPr>
          <p:nvPr>
            <p:ph sz="half" idx="2"/>
          </p:nvPr>
        </p:nvSpPr>
        <p:spPr>
          <a:xfrm>
            <a:off x="6596716" y="2031581"/>
            <a:ext cx="4757084" cy="4351338"/>
          </a:xfrm>
        </p:spPr>
        <p:txBody>
          <a:bodyPr>
            <a:normAutofit fontScale="92500"/>
          </a:bodyPr>
          <a:lstStyle/>
          <a:p>
            <a:pPr>
              <a:lnSpc>
                <a:spcPct val="120000"/>
              </a:lnSpc>
            </a:pPr>
            <a:r>
              <a:rPr lang="en-US" dirty="0"/>
              <a:t>Key element to reduce psychiatric hospital bed overuse</a:t>
            </a:r>
          </a:p>
          <a:p>
            <a:pPr>
              <a:lnSpc>
                <a:spcPct val="120000"/>
              </a:lnSpc>
            </a:pPr>
            <a:r>
              <a:rPr lang="en-US" dirty="0"/>
              <a:t>Essential resource to eliminate psychiatric boarding in ER</a:t>
            </a:r>
          </a:p>
          <a:p>
            <a:pPr>
              <a:lnSpc>
                <a:spcPct val="120000"/>
              </a:lnSpc>
            </a:pPr>
            <a:r>
              <a:rPr lang="en-US" dirty="0"/>
              <a:t>Solution to the drains on law enforcement resources </a:t>
            </a:r>
          </a:p>
          <a:p>
            <a:pPr>
              <a:lnSpc>
                <a:spcPct val="120000"/>
              </a:lnSpc>
            </a:pPr>
            <a:r>
              <a:rPr lang="en-US" dirty="0"/>
              <a:t>Reduce the fragmentation of mental health care </a:t>
            </a:r>
          </a:p>
        </p:txBody>
      </p:sp>
      <p:sp>
        <p:nvSpPr>
          <p:cNvPr id="3" name="Slide Number Placeholder 2">
            <a:extLst>
              <a:ext uri="{FF2B5EF4-FFF2-40B4-BE49-F238E27FC236}">
                <a16:creationId xmlns:a16="http://schemas.microsoft.com/office/drawing/2014/main" id="{E860C889-AC15-475B-CDC4-7983BC213461}"/>
              </a:ext>
            </a:extLst>
          </p:cNvPr>
          <p:cNvSpPr>
            <a:spLocks noGrp="1"/>
          </p:cNvSpPr>
          <p:nvPr>
            <p:ph type="sldNum" sz="quarter" idx="12"/>
          </p:nvPr>
        </p:nvSpPr>
        <p:spPr/>
        <p:txBody>
          <a:bodyPr/>
          <a:lstStyle/>
          <a:p>
            <a:fld id="{6D486360-FF34-7B48-AD05-62F8407C4C7E}" type="slidenum">
              <a:rPr lang="en-US" smtClean="0"/>
              <a:t>6</a:t>
            </a:fld>
            <a:endParaRPr lang="en-US"/>
          </a:p>
        </p:txBody>
      </p:sp>
    </p:spTree>
    <p:extLst>
      <p:ext uri="{BB962C8B-B14F-4D97-AF65-F5344CB8AC3E}">
        <p14:creationId xmlns:p14="http://schemas.microsoft.com/office/powerpoint/2010/main" val="2112424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1F5D0-F642-5305-3BA3-9A45863C5FE9}"/>
              </a:ext>
            </a:extLst>
          </p:cNvPr>
          <p:cNvSpPr>
            <a:spLocks noGrp="1"/>
          </p:cNvSpPr>
          <p:nvPr>
            <p:ph type="title"/>
          </p:nvPr>
        </p:nvSpPr>
        <p:spPr>
          <a:xfrm>
            <a:off x="1069907" y="167090"/>
            <a:ext cx="10091084" cy="709053"/>
          </a:xfrm>
        </p:spPr>
        <p:txBody>
          <a:bodyPr>
            <a:normAutofit/>
          </a:bodyPr>
          <a:lstStyle/>
          <a:p>
            <a:r>
              <a:rPr lang="en-US" sz="4000" dirty="0"/>
              <a:t>Crisis Services in Alignment</a:t>
            </a:r>
          </a:p>
        </p:txBody>
      </p:sp>
      <p:pic>
        <p:nvPicPr>
          <p:cNvPr id="5" name="Picture 4" descr="This image shows the impact of a crisis response system and how it may decrease the use of jails, emergency departments, and inpatient facilities. &#10;">
            <a:extLst>
              <a:ext uri="{FF2B5EF4-FFF2-40B4-BE49-F238E27FC236}">
                <a16:creationId xmlns:a16="http://schemas.microsoft.com/office/drawing/2014/main" id="{0D66B8D2-32D6-AE92-F9EB-ED246A2E1DF3}"/>
              </a:ext>
            </a:extLst>
          </p:cNvPr>
          <p:cNvPicPr>
            <a:picLocks noChangeAspect="1"/>
          </p:cNvPicPr>
          <p:nvPr/>
        </p:nvPicPr>
        <p:blipFill>
          <a:blip r:embed="rId3">
            <a:duotone>
              <a:schemeClr val="accent2">
                <a:shade val="45000"/>
                <a:satMod val="135000"/>
              </a:schemeClr>
              <a:prstClr val="white"/>
            </a:duotone>
          </a:blip>
          <a:stretch>
            <a:fillRect/>
          </a:stretch>
        </p:blipFill>
        <p:spPr>
          <a:xfrm>
            <a:off x="1069907" y="876143"/>
            <a:ext cx="11021891" cy="5981857"/>
          </a:xfrm>
          <a:prstGeom prst="rect">
            <a:avLst/>
          </a:prstGeom>
        </p:spPr>
      </p:pic>
      <p:sp>
        <p:nvSpPr>
          <p:cNvPr id="3" name="Slide Number Placeholder 2">
            <a:extLst>
              <a:ext uri="{FF2B5EF4-FFF2-40B4-BE49-F238E27FC236}">
                <a16:creationId xmlns:a16="http://schemas.microsoft.com/office/drawing/2014/main" id="{EC26FFBE-D169-F86D-DA81-1E41C9601CAE}"/>
              </a:ext>
            </a:extLst>
          </p:cNvPr>
          <p:cNvSpPr>
            <a:spLocks noGrp="1"/>
          </p:cNvSpPr>
          <p:nvPr>
            <p:ph type="sldNum" sz="quarter" idx="12"/>
          </p:nvPr>
        </p:nvSpPr>
        <p:spPr/>
        <p:txBody>
          <a:bodyPr/>
          <a:lstStyle/>
          <a:p>
            <a:fld id="{6D486360-FF34-7B48-AD05-62F8407C4C7E}" type="slidenum">
              <a:rPr lang="en-US" smtClean="0"/>
              <a:t>7</a:t>
            </a:fld>
            <a:endParaRPr lang="en-US"/>
          </a:p>
        </p:txBody>
      </p:sp>
    </p:spTree>
    <p:extLst>
      <p:ext uri="{BB962C8B-B14F-4D97-AF65-F5344CB8AC3E}">
        <p14:creationId xmlns:p14="http://schemas.microsoft.com/office/powerpoint/2010/main" val="1684861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24BD8-6555-EC2D-0636-8C355EEC9908}"/>
              </a:ext>
            </a:extLst>
          </p:cNvPr>
          <p:cNvSpPr>
            <a:spLocks noGrp="1"/>
          </p:cNvSpPr>
          <p:nvPr>
            <p:ph type="title"/>
          </p:nvPr>
        </p:nvSpPr>
        <p:spPr>
          <a:xfrm>
            <a:off x="880378" y="68089"/>
            <a:ext cx="10091084" cy="709053"/>
          </a:xfrm>
        </p:spPr>
        <p:txBody>
          <a:bodyPr>
            <a:normAutofit/>
          </a:bodyPr>
          <a:lstStyle/>
          <a:p>
            <a:r>
              <a:rPr lang="en-US" sz="4000" dirty="0"/>
              <a:t>Crisis Response System Impact</a:t>
            </a:r>
          </a:p>
        </p:txBody>
      </p:sp>
      <p:graphicFrame>
        <p:nvGraphicFramePr>
          <p:cNvPr id="6" name="Content Placeholder 2" descr="The main issues the Crisis Response System is facing are suicide, family pain, psychiatric boarding, the wrong care in the wrong place, and law enforcement working as &quot;mobile crisis&quot;">
            <a:extLst>
              <a:ext uri="{FF2B5EF4-FFF2-40B4-BE49-F238E27FC236}">
                <a16:creationId xmlns:a16="http://schemas.microsoft.com/office/drawing/2014/main" id="{F9304D4D-264B-95E0-EDE2-9022F012EE23}"/>
              </a:ext>
            </a:extLst>
          </p:cNvPr>
          <p:cNvGraphicFramePr>
            <a:graphicFrameLocks/>
          </p:cNvGraphicFramePr>
          <p:nvPr>
            <p:extLst>
              <p:ext uri="{D42A27DB-BD31-4B8C-83A1-F6EECF244321}">
                <p14:modId xmlns:p14="http://schemas.microsoft.com/office/powerpoint/2010/main" val="2587888313"/>
              </p:ext>
            </p:extLst>
          </p:nvPr>
        </p:nvGraphicFramePr>
        <p:xfrm>
          <a:off x="1391962" y="1062783"/>
          <a:ext cx="10447112" cy="4846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A0CE2F07-4AC9-F4F1-5F55-457CC89C5558}"/>
              </a:ext>
            </a:extLst>
          </p:cNvPr>
          <p:cNvSpPr>
            <a:spLocks noGrp="1"/>
          </p:cNvSpPr>
          <p:nvPr>
            <p:ph type="sldNum" sz="quarter" idx="12"/>
          </p:nvPr>
        </p:nvSpPr>
        <p:spPr/>
        <p:txBody>
          <a:bodyPr/>
          <a:lstStyle/>
          <a:p>
            <a:fld id="{6D486360-FF34-7B48-AD05-62F8407C4C7E}" type="slidenum">
              <a:rPr lang="en-US" smtClean="0"/>
              <a:t>8</a:t>
            </a:fld>
            <a:endParaRPr lang="en-US"/>
          </a:p>
        </p:txBody>
      </p:sp>
    </p:spTree>
    <p:extLst>
      <p:ext uri="{BB962C8B-B14F-4D97-AF65-F5344CB8AC3E}">
        <p14:creationId xmlns:p14="http://schemas.microsoft.com/office/powerpoint/2010/main" val="2218929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24BD8-6555-EC2D-0636-8C355EEC9908}"/>
              </a:ext>
            </a:extLst>
          </p:cNvPr>
          <p:cNvSpPr>
            <a:spLocks noGrp="1"/>
          </p:cNvSpPr>
          <p:nvPr>
            <p:ph type="title"/>
          </p:nvPr>
        </p:nvSpPr>
        <p:spPr>
          <a:xfrm>
            <a:off x="964818" y="126239"/>
            <a:ext cx="10091084" cy="1041330"/>
          </a:xfrm>
        </p:spPr>
        <p:txBody>
          <a:bodyPr>
            <a:normAutofit/>
          </a:bodyPr>
          <a:lstStyle/>
          <a:p>
            <a:r>
              <a:rPr lang="en-US" sz="4000" dirty="0"/>
              <a:t>Nevada Crisis Response System</a:t>
            </a:r>
          </a:p>
        </p:txBody>
      </p:sp>
      <p:sp>
        <p:nvSpPr>
          <p:cNvPr id="20" name="Oval 19">
            <a:extLst>
              <a:ext uri="{FF2B5EF4-FFF2-40B4-BE49-F238E27FC236}">
                <a16:creationId xmlns:a16="http://schemas.microsoft.com/office/drawing/2014/main" id="{B77DD2A6-26D8-22C1-A6FF-A029CCAD4219}"/>
              </a:ext>
              <a:ext uri="{C183D7F6-B498-43B3-948B-1728B52AA6E4}">
                <adec:decorative xmlns:adec="http://schemas.microsoft.com/office/drawing/2017/decorative" val="1"/>
              </a:ext>
            </a:extLst>
          </p:cNvPr>
          <p:cNvSpPr/>
          <p:nvPr/>
        </p:nvSpPr>
        <p:spPr>
          <a:xfrm>
            <a:off x="2462523" y="3791262"/>
            <a:ext cx="1188720" cy="1097280"/>
          </a:xfrm>
          <a:prstGeom prst="ellipse">
            <a:avLst/>
          </a:prstGeom>
          <a:solidFill>
            <a:srgbClr val="818282"/>
          </a:solidFill>
          <a:ln>
            <a:solidFill>
              <a:srgbClr val="F285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B77DD2A6-26D8-22C1-A6FF-A029CCAD4219}"/>
              </a:ext>
              <a:ext uri="{C183D7F6-B498-43B3-948B-1728B52AA6E4}">
                <adec:decorative xmlns:adec="http://schemas.microsoft.com/office/drawing/2017/decorative" val="1"/>
              </a:ext>
            </a:extLst>
          </p:cNvPr>
          <p:cNvSpPr/>
          <p:nvPr/>
        </p:nvSpPr>
        <p:spPr>
          <a:xfrm>
            <a:off x="2462523" y="5017001"/>
            <a:ext cx="1188720" cy="1097280"/>
          </a:xfrm>
          <a:prstGeom prst="ellipse">
            <a:avLst/>
          </a:prstGeom>
          <a:solidFill>
            <a:srgbClr val="818282"/>
          </a:solidFill>
          <a:ln>
            <a:solidFill>
              <a:srgbClr val="F285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B77DD2A6-26D8-22C1-A6FF-A029CCAD4219}"/>
              </a:ext>
              <a:ext uri="{C183D7F6-B498-43B3-948B-1728B52AA6E4}">
                <adec:decorative xmlns:adec="http://schemas.microsoft.com/office/drawing/2017/decorative" val="1"/>
              </a:ext>
            </a:extLst>
          </p:cNvPr>
          <p:cNvSpPr/>
          <p:nvPr/>
        </p:nvSpPr>
        <p:spPr>
          <a:xfrm>
            <a:off x="2462523" y="2543427"/>
            <a:ext cx="1188720" cy="1097280"/>
          </a:xfrm>
          <a:prstGeom prst="ellipse">
            <a:avLst/>
          </a:prstGeom>
          <a:solidFill>
            <a:srgbClr val="818282"/>
          </a:solidFill>
          <a:ln>
            <a:solidFill>
              <a:srgbClr val="F285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B77DD2A6-26D8-22C1-A6FF-A029CCAD4219}"/>
              </a:ext>
              <a:ext uri="{C183D7F6-B498-43B3-948B-1728B52AA6E4}">
                <adec:decorative xmlns:adec="http://schemas.microsoft.com/office/drawing/2017/decorative" val="1"/>
              </a:ext>
            </a:extLst>
          </p:cNvPr>
          <p:cNvSpPr/>
          <p:nvPr/>
        </p:nvSpPr>
        <p:spPr>
          <a:xfrm>
            <a:off x="2462523" y="1219557"/>
            <a:ext cx="1188720" cy="1097280"/>
          </a:xfrm>
          <a:prstGeom prst="ellipse">
            <a:avLst/>
          </a:prstGeom>
          <a:solidFill>
            <a:srgbClr val="818282"/>
          </a:solidFill>
          <a:ln>
            <a:solidFill>
              <a:srgbClr val="F285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A86E8BC7-65F2-DDB6-74DE-1A111A333994}"/>
              </a:ext>
            </a:extLst>
          </p:cNvPr>
          <p:cNvSpPr/>
          <p:nvPr/>
        </p:nvSpPr>
        <p:spPr>
          <a:xfrm>
            <a:off x="3886200" y="2737449"/>
            <a:ext cx="7076702" cy="58477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28544"/>
                </a:solidFill>
                <a:effectLst/>
                <a:uLnTx/>
                <a:uFillTx/>
                <a:latin typeface="Calibri" panose="020F0502020204030204"/>
                <a:ea typeface="+mn-ea"/>
                <a:cs typeface="+mn-cs"/>
              </a:rPr>
              <a:t>24/7 MOBILE CRISIS</a:t>
            </a:r>
          </a:p>
        </p:txBody>
      </p:sp>
      <p:sp>
        <p:nvSpPr>
          <p:cNvPr id="11" name="Rectangle 10">
            <a:extLst>
              <a:ext uri="{FF2B5EF4-FFF2-40B4-BE49-F238E27FC236}">
                <a16:creationId xmlns:a16="http://schemas.microsoft.com/office/drawing/2014/main" id="{D1CEEC23-3D19-278D-7DA4-A126A4420249}"/>
              </a:ext>
            </a:extLst>
          </p:cNvPr>
          <p:cNvSpPr/>
          <p:nvPr/>
        </p:nvSpPr>
        <p:spPr>
          <a:xfrm>
            <a:off x="3886200" y="1461337"/>
            <a:ext cx="6096000" cy="584775"/>
          </a:xfrm>
          <a:prstGeom prst="rect">
            <a:avLst/>
          </a:prstGeom>
        </p:spPr>
        <p:txBody>
          <a:bodyPr>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28544"/>
                </a:solidFill>
                <a:effectLst/>
                <a:uLnTx/>
                <a:uFillTx/>
                <a:latin typeface="Calibri" panose="020F0502020204030204"/>
                <a:ea typeface="+mn-ea"/>
                <a:cs typeface="+mn-cs"/>
              </a:rPr>
              <a:t>HIGH-TECH CRISIS CALL CENTERS</a:t>
            </a:r>
          </a:p>
        </p:txBody>
      </p:sp>
      <p:pic>
        <p:nvPicPr>
          <p:cNvPr id="15" name="Graphic 14" descr="Taxi">
            <a:extLst>
              <a:ext uri="{FF2B5EF4-FFF2-40B4-BE49-F238E27FC236}">
                <a16:creationId xmlns:a16="http://schemas.microsoft.com/office/drawing/2014/main" id="{8284B59E-F450-798B-9C82-DA09A70EC3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75787" y="2744595"/>
            <a:ext cx="694944" cy="694944"/>
          </a:xfrm>
          <a:prstGeom prst="rect">
            <a:avLst/>
          </a:prstGeom>
        </p:spPr>
      </p:pic>
      <p:sp>
        <p:nvSpPr>
          <p:cNvPr id="16" name="Rectangle 15">
            <a:extLst>
              <a:ext uri="{FF2B5EF4-FFF2-40B4-BE49-F238E27FC236}">
                <a16:creationId xmlns:a16="http://schemas.microsoft.com/office/drawing/2014/main" id="{14A1B6A4-6F8A-2468-8385-E4CCC7428FE7}"/>
              </a:ext>
            </a:extLst>
          </p:cNvPr>
          <p:cNvSpPr/>
          <p:nvPr/>
        </p:nvSpPr>
        <p:spPr>
          <a:xfrm>
            <a:off x="3886200" y="3968114"/>
            <a:ext cx="7076702" cy="58477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28544"/>
                </a:solidFill>
                <a:effectLst/>
                <a:uLnTx/>
                <a:uFillTx/>
                <a:latin typeface="Calibri" panose="020F0502020204030204"/>
                <a:ea typeface="+mn-ea"/>
                <a:cs typeface="+mn-cs"/>
              </a:rPr>
              <a:t>CRISIS STABILIZATION PROGRAMS</a:t>
            </a:r>
          </a:p>
        </p:txBody>
      </p:sp>
      <p:pic>
        <p:nvPicPr>
          <p:cNvPr id="18" name="Graphic 17" descr="Hospital">
            <a:extLst>
              <a:ext uri="{FF2B5EF4-FFF2-40B4-BE49-F238E27FC236}">
                <a16:creationId xmlns:a16="http://schemas.microsoft.com/office/drawing/2014/main" id="{20BB9699-B298-82A4-61C8-EED534B1A3D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75787" y="3968114"/>
            <a:ext cx="694944" cy="694944"/>
          </a:xfrm>
          <a:prstGeom prst="rect">
            <a:avLst/>
          </a:prstGeom>
        </p:spPr>
      </p:pic>
      <p:sp>
        <p:nvSpPr>
          <p:cNvPr id="19" name="Rectangle 18">
            <a:extLst>
              <a:ext uri="{FF2B5EF4-FFF2-40B4-BE49-F238E27FC236}">
                <a16:creationId xmlns:a16="http://schemas.microsoft.com/office/drawing/2014/main" id="{6CA9457D-2BAB-99A0-820D-8AF121B25602}"/>
              </a:ext>
            </a:extLst>
          </p:cNvPr>
          <p:cNvSpPr/>
          <p:nvPr/>
        </p:nvSpPr>
        <p:spPr>
          <a:xfrm>
            <a:off x="3880771" y="5273253"/>
            <a:ext cx="7076702" cy="58477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28544"/>
                </a:solidFill>
                <a:effectLst/>
                <a:uLnTx/>
                <a:uFillTx/>
                <a:latin typeface="Calibri" panose="020F0502020204030204"/>
                <a:ea typeface="+mn-ea"/>
                <a:cs typeface="+mn-cs"/>
              </a:rPr>
              <a:t>ESSENTIAL PRINCIPLES &amp; PRACTICES</a:t>
            </a:r>
          </a:p>
        </p:txBody>
      </p:sp>
      <p:pic>
        <p:nvPicPr>
          <p:cNvPr id="21" name="Graphic 20" descr="Server">
            <a:extLst>
              <a:ext uri="{FF2B5EF4-FFF2-40B4-BE49-F238E27FC236}">
                <a16:creationId xmlns:a16="http://schemas.microsoft.com/office/drawing/2014/main" id="{FB315232-4FD6-36BB-B5BE-DABB3A0F3EF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07232" y="5220375"/>
            <a:ext cx="694944" cy="694944"/>
          </a:xfrm>
          <a:prstGeom prst="rect">
            <a:avLst/>
          </a:prstGeom>
        </p:spPr>
      </p:pic>
      <p:pic>
        <p:nvPicPr>
          <p:cNvPr id="23" name="Graphic 22" descr="Smart Phone">
            <a:extLst>
              <a:ext uri="{FF2B5EF4-FFF2-40B4-BE49-F238E27FC236}">
                <a16:creationId xmlns:a16="http://schemas.microsoft.com/office/drawing/2014/main" id="{884881F5-0627-87BD-7EDA-9F771ED0096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11589" y="1461337"/>
            <a:ext cx="690587" cy="613719"/>
          </a:xfrm>
          <a:prstGeom prst="rect">
            <a:avLst/>
          </a:prstGeom>
        </p:spPr>
      </p:pic>
      <p:sp>
        <p:nvSpPr>
          <p:cNvPr id="4" name="Slide Number Placeholder 3">
            <a:extLst>
              <a:ext uri="{FF2B5EF4-FFF2-40B4-BE49-F238E27FC236}">
                <a16:creationId xmlns:a16="http://schemas.microsoft.com/office/drawing/2014/main" id="{ECE3DE43-19EB-CAEE-D602-54CB78C9C4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86360-FF34-7B48-AD05-62F8407C4C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24464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26063</TotalTime>
  <Words>5837</Words>
  <Application>Microsoft Office PowerPoint</Application>
  <PresentationFormat>Widescreen</PresentationFormat>
  <Paragraphs>356</Paragraphs>
  <Slides>16</Slides>
  <Notes>16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Arial</vt:lpstr>
      <vt:lpstr>Calibri</vt:lpstr>
      <vt:lpstr>inherit</vt:lpstr>
      <vt:lpstr>Nunito</vt:lpstr>
      <vt:lpstr>Times New Roman</vt:lpstr>
      <vt:lpstr>Office Theme</vt:lpstr>
      <vt:lpstr>Office Theme</vt:lpstr>
      <vt:lpstr>1_Office Theme</vt:lpstr>
      <vt:lpstr>Pathways in Crisis Services Project</vt:lpstr>
      <vt:lpstr>Overview of  Crisis Response System</vt:lpstr>
      <vt:lpstr>Disclaimer</vt:lpstr>
      <vt:lpstr>Crisis Intervention</vt:lpstr>
      <vt:lpstr>How to help in an emotional crisis:</vt:lpstr>
      <vt:lpstr>National Guidelines for  Behavioral Health Crisis Services</vt:lpstr>
      <vt:lpstr>Crisis Services in Alignment</vt:lpstr>
      <vt:lpstr>Crisis Response System Impact</vt:lpstr>
      <vt:lpstr>Nevada Crisis Response System</vt:lpstr>
      <vt:lpstr>Nevada’s Ideal Crisis Continuum</vt:lpstr>
      <vt:lpstr>Phases of Disaster Response &amp; Grief Cycles</vt:lpstr>
      <vt:lpstr>Psychological First-Aid (PFA) for Resilience </vt:lpstr>
      <vt:lpstr>Discussion Questions:</vt:lpstr>
      <vt:lpstr>Resources</vt:lpstr>
      <vt:lpstr>Resources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Sophia Graham</cp:lastModifiedBy>
  <cp:revision>237</cp:revision>
  <dcterms:created xsi:type="dcterms:W3CDTF">2022-08-31T17:27:04Z</dcterms:created>
  <dcterms:modified xsi:type="dcterms:W3CDTF">2023-09-28T19:24:05Z</dcterms:modified>
</cp:coreProperties>
</file>