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33"/>
  </p:notesMasterIdLst>
  <p:sldIdLst>
    <p:sldId id="403" r:id="rId3"/>
    <p:sldId id="401" r:id="rId4"/>
    <p:sldId id="404" r:id="rId5"/>
    <p:sldId id="406" r:id="rId6"/>
    <p:sldId id="407" r:id="rId7"/>
    <p:sldId id="327" r:id="rId8"/>
    <p:sldId id="349" r:id="rId9"/>
    <p:sldId id="332" r:id="rId10"/>
    <p:sldId id="333" r:id="rId11"/>
    <p:sldId id="334" r:id="rId12"/>
    <p:sldId id="335" r:id="rId13"/>
    <p:sldId id="410" r:id="rId14"/>
    <p:sldId id="357" r:id="rId15"/>
    <p:sldId id="358" r:id="rId16"/>
    <p:sldId id="411" r:id="rId17"/>
    <p:sldId id="356" r:id="rId18"/>
    <p:sldId id="337" r:id="rId19"/>
    <p:sldId id="338" r:id="rId20"/>
    <p:sldId id="339" r:id="rId21"/>
    <p:sldId id="340" r:id="rId22"/>
    <p:sldId id="341" r:id="rId23"/>
    <p:sldId id="412" r:id="rId24"/>
    <p:sldId id="351" r:id="rId25"/>
    <p:sldId id="352" r:id="rId26"/>
    <p:sldId id="353" r:id="rId27"/>
    <p:sldId id="354" r:id="rId28"/>
    <p:sldId id="355" r:id="rId29"/>
    <p:sldId id="413" r:id="rId30"/>
    <p:sldId id="414" r:id="rId31"/>
    <p:sldId id="3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E41"/>
    <a:srgbClr val="F59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0"/>
    <p:restoredTop sz="45341" autoAdjust="0"/>
  </p:normalViewPr>
  <p:slideViewPr>
    <p:cSldViewPr snapToGrid="0">
      <p:cViewPr varScale="1">
        <p:scale>
          <a:sx n="52" d="100"/>
          <a:sy n="52" d="100"/>
        </p:scale>
        <p:origin x="3408" y="192"/>
      </p:cViewPr>
      <p:guideLst/>
    </p:cSldViewPr>
  </p:slideViewPr>
  <p:outlineViewPr>
    <p:cViewPr>
      <p:scale>
        <a:sx n="33" d="100"/>
        <a:sy n="33" d="100"/>
      </p:scale>
      <p:origin x="0" y="0"/>
    </p:cViewPr>
  </p:outlineViewPr>
  <p:notesTextViewPr>
    <p:cViewPr>
      <p:scale>
        <a:sx n="1" d="1"/>
        <a:sy n="1" d="1"/>
      </p:scale>
      <p:origin x="0" y="-140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6/23/23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nline.alvernia.edu/infographics/coping-with-addiction-6-dysfunctional-family-rol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ceresponse.org/who_we_are/ACE-Study_43_pg.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violenceprevention/childabuseandneglect/consequences.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unr.edu/livewell" TargetMode="External"/><Relationship Id="rId3" Type="http://schemas.openxmlformats.org/officeDocument/2006/relationships/hyperlink" Target="https://zerosuicideinstitute.com/" TargetMode="External"/><Relationship Id="rId7" Type="http://schemas.openxmlformats.org/officeDocument/2006/relationships/hyperlink" Target="https://988lifeline.org/current-events/the-lifeline-and-988"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nvopioidresponse.org/initiatives/zs/" TargetMode="External"/><Relationship Id="rId5" Type="http://schemas.openxmlformats.org/officeDocument/2006/relationships/hyperlink" Target="http://suicideprevention.nv.gov/" TargetMode="External"/><Relationship Id="rId4" Type="http://schemas.openxmlformats.org/officeDocument/2006/relationships/hyperlink" Target="https://zerosuicide.edc.org/movement/zero-suicide-listserv"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pttcnetwork.org/" TargetMode="External"/><Relationship Id="rId3" Type="http://schemas.openxmlformats.org/officeDocument/2006/relationships/hyperlink" Target="https://www.unr.edu/drc" TargetMode="External"/><Relationship Id="rId7" Type="http://schemas.openxmlformats.org/officeDocument/2006/relationships/hyperlink" Target="https://mhttcnetwork.or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attcnetwork.org/centers/pacific-southwest-attc/home" TargetMode="External"/><Relationship Id="rId5" Type="http://schemas.openxmlformats.org/officeDocument/2006/relationships/hyperlink" Target="https://casatondemand.org/resources_downloads/" TargetMode="External"/><Relationship Id="rId10" Type="http://schemas.openxmlformats.org/officeDocument/2006/relationships/hyperlink" Target="techtransfercenters.org" TargetMode="External"/><Relationship Id="rId4" Type="http://schemas.openxmlformats.org/officeDocument/2006/relationships/hyperlink" Target="https://www.unr.edu/education/faculty-and-staff/nevada-center-for-excellence-in-disabilities" TargetMode="External"/><Relationship Id="rId9" Type="http://schemas.openxmlformats.org/officeDocument/2006/relationships/hyperlink" Target="https://adsd.nv.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69863"/>
            <a:ext cx="5486400" cy="3086100"/>
          </a:xfrm>
        </p:spPr>
      </p:sp>
      <p:sp>
        <p:nvSpPr>
          <p:cNvPr id="3" name="Notes Placeholder 2"/>
          <p:cNvSpPr>
            <a:spLocks noGrp="1"/>
          </p:cNvSpPr>
          <p:nvPr>
            <p:ph type="body" idx="1"/>
          </p:nvPr>
        </p:nvSpPr>
        <p:spPr>
          <a:xfrm>
            <a:off x="710932" y="3255963"/>
            <a:ext cx="5486400" cy="5718174"/>
          </a:xfrm>
        </p:spPr>
        <p:txBody>
          <a:bodyPr/>
          <a:lstStyle/>
          <a:p>
            <a:r>
              <a:rPr lang="en-US" sz="1100" kern="1200" dirty="0">
                <a:effectLst/>
              </a:rPr>
              <a:t>Pathways to Crisis Services (PICS) Curriculum Infusion Packages (CIPs) are a product for</a:t>
            </a:r>
            <a:r>
              <a:rPr lang="en-US" sz="1100" dirty="0"/>
              <a:t> </a:t>
            </a:r>
            <a:r>
              <a:rPr lang="en-US" sz="1100" kern="1200" dirty="0">
                <a:effectLst/>
              </a:rPr>
              <a:t>educators</a:t>
            </a:r>
            <a:r>
              <a:rPr lang="en-US" sz="1100" dirty="0"/>
              <a:t> </a:t>
            </a:r>
            <a:r>
              <a:rPr lang="en-US" sz="1100" kern="1200" dirty="0">
                <a:effectLst/>
              </a:rPr>
              <a:t>and trainers developed by the Center for the Application of Substance Abuse Technologies (CASAT). The main developers of crisis services materials</a:t>
            </a:r>
            <a:r>
              <a:rPr lang="en-US" sz="1100" dirty="0"/>
              <a:t> </a:t>
            </a:r>
            <a:r>
              <a:rPr lang="en-US" sz="1100" kern="1200" dirty="0">
                <a:effectLst/>
              </a:rPr>
              <a:t>are</a:t>
            </a:r>
            <a:r>
              <a:rPr lang="en-US" sz="1100" dirty="0"/>
              <a:t> </a:t>
            </a:r>
            <a:r>
              <a:rPr lang="en-US" sz="1100" kern="1200" dirty="0">
                <a:effectLst/>
              </a:rPr>
              <a:t>April Lang-Barroga, LMFT, LCADC, NCC and Bianca D. McCall, LMFT</a:t>
            </a:r>
            <a:r>
              <a:rPr lang="en-US" sz="1100" dirty="0"/>
              <a:t>. </a:t>
            </a:r>
            <a:r>
              <a:rPr lang="en-US" sz="1100" kern="1200" dirty="0">
                <a:effectLst/>
              </a:rPr>
              <a:t>Additional guidance and editing support were provided by, Terra Hamblin, MA, </a:t>
            </a:r>
            <a:r>
              <a:rPr lang="en-US" sz="1100" dirty="0"/>
              <a:t>NCC</a:t>
            </a:r>
            <a:r>
              <a:rPr lang="en-US" sz="1100" kern="1200" dirty="0">
                <a:effectLst/>
              </a:rPr>
              <a:t>, </a:t>
            </a:r>
            <a:r>
              <a:rPr lang="en-US" sz="1100" dirty="0"/>
              <a:t>BC-TMH </a:t>
            </a:r>
            <a:r>
              <a:rPr lang="en-US" sz="1100" kern="1200" dirty="0">
                <a:effectLst/>
              </a:rPr>
              <a:t>and Sophia Graham, BS.</a:t>
            </a:r>
            <a:r>
              <a:rPr lang="en-US" sz="1100" dirty="0"/>
              <a:t> </a:t>
            </a:r>
            <a:endParaRPr lang="en-US" sz="1100" kern="1200" dirty="0">
              <a:effectLst/>
            </a:endParaRPr>
          </a:p>
          <a:p>
            <a:endParaRPr lang="en-US" sz="1100" dirty="0"/>
          </a:p>
          <a:p>
            <a:r>
              <a:rPr lang="en-US" sz="1100" kern="1200" dirty="0">
                <a:effectLst/>
              </a:rPr>
              <a:t>This product was developed to help community college/university faculty, as well as clinical supervisors and recovery support staff have access to brief, science-based content </a:t>
            </a:r>
            <a:r>
              <a:rPr lang="en-US" sz="1100" dirty="0"/>
              <a:t>to provide </a:t>
            </a:r>
            <a:r>
              <a:rPr lang="en-US" sz="1100" kern="1200" dirty="0">
                <a:effectLst/>
              </a:rPr>
              <a:t>materials that can be easily infused into existing substance use disorder and related courses (e.g., social work, nursing, criminal justice, foundation of</a:t>
            </a:r>
            <a:r>
              <a:rPr lang="en-US" sz="1100" dirty="0"/>
              <a:t> </a:t>
            </a:r>
            <a:r>
              <a:rPr lang="en-US" sz="1100" kern="1200" dirty="0">
                <a:effectLst/>
              </a:rPr>
              <a:t>addiction</a:t>
            </a:r>
            <a:r>
              <a:rPr lang="en-US" sz="1100" dirty="0"/>
              <a:t> </a:t>
            </a:r>
            <a:r>
              <a:rPr lang="en-US" sz="1100" kern="1200" dirty="0">
                <a:effectLst/>
              </a:rPr>
              <a:t>courses, ethics, counseling courses, etc.). Individuals can select the specific content to infuse into existing curricula/materials depending on </a:t>
            </a:r>
            <a:r>
              <a:rPr lang="en-US" sz="1100" dirty="0"/>
              <a:t>the </a:t>
            </a:r>
            <a:r>
              <a:rPr lang="en-US" sz="1100" kern="1200" dirty="0">
                <a:effectLst/>
              </a:rPr>
              <a:t>specific needs of their learners. Each slide in the slide decks contains notes to provide guidance on the topics along with references and handouts where appropriate.</a:t>
            </a:r>
            <a:r>
              <a:rPr lang="en-US" sz="1100" dirty="0"/>
              <a:t> </a:t>
            </a:r>
            <a:r>
              <a:rPr lang="en-US" sz="1100" kern="1200" dirty="0">
                <a:effectLst/>
              </a:rPr>
              <a:t>If you require further information, please do not hesitate to contact the CASATs PICS Project Staff located at CASAT (775-784-6265</a:t>
            </a:r>
            <a:r>
              <a:rPr lang="en-US" sz="1100" dirty="0"/>
              <a:t>).</a:t>
            </a:r>
            <a:endParaRPr lang="en-US" sz="1100" dirty="0">
              <a:cs typeface="Calibri" panose="020F0502020204030204"/>
            </a:endParaRPr>
          </a:p>
          <a:p>
            <a:endParaRPr lang="en-US" sz="1100" dirty="0"/>
          </a:p>
          <a:p>
            <a:r>
              <a:rPr lang="en-US" sz="1100" kern="1200" dirty="0">
                <a:effectLst/>
              </a:rPr>
              <a:t>You are free to use these slides and pictures, but please give credit to PICS when using them by referencing the PICS Program at the beginning of your presentation.</a:t>
            </a:r>
            <a:r>
              <a:rPr lang="en-US" sz="1100" dirty="0"/>
              <a:t> </a:t>
            </a:r>
          </a:p>
          <a:p>
            <a:endParaRPr lang="en-US" sz="1100" kern="1200" dirty="0">
              <a:effectLst/>
              <a:cs typeface="Calibri" panose="020F0502020204030204"/>
            </a:endParaRPr>
          </a:p>
          <a:p>
            <a:r>
              <a:rPr lang="en-US" sz="1100" kern="1200" dirty="0">
                <a:effectLst/>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a:t>
            </a:r>
            <a:r>
              <a:rPr lang="en-US" sz="1100" kern="1200">
                <a:effectLst/>
              </a:rPr>
              <a:t>State.</a:t>
            </a:r>
          </a:p>
          <a:p>
            <a:endParaRPr lang="en-US" sz="1100" kern="1200" dirty="0">
              <a:effectLst/>
              <a:cs typeface="Calibri" panose="020F0502020204030204"/>
            </a:endParaRPr>
          </a:p>
          <a:p>
            <a:r>
              <a:rPr lang="en-US" sz="1100" kern="1200" dirty="0">
                <a:effectLst/>
              </a:rPr>
              <a:t>Additional resources are available to enhance and support the information provided in this brief presentation.</a:t>
            </a:r>
            <a:endParaRPr lang="en-US" sz="1100" kern="1200" dirty="0">
              <a:effectLst/>
              <a:cs typeface="Calibri"/>
            </a:endParaRPr>
          </a:p>
          <a:p>
            <a:endParaRPr lang="en-US" sz="1100" dirty="0"/>
          </a:p>
          <a:p>
            <a:r>
              <a:rPr lang="en-US" sz="1100" b="1" kern="1200" dirty="0">
                <a:effectLst/>
              </a:rPr>
              <a:t>Date last updated:</a:t>
            </a:r>
            <a:r>
              <a:rPr lang="en-US" sz="1100" kern="1200" dirty="0">
                <a:effectLst/>
              </a:rPr>
              <a:t> January 2023</a:t>
            </a:r>
            <a:endParaRPr lang="en-US" sz="11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161591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SUICIDE PREVENTION</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READ slide (continued from previous slide)</a:t>
            </a:r>
          </a:p>
          <a:p>
            <a:endParaRPr lang="en-US" sz="1100" dirty="0"/>
          </a:p>
          <a:p>
            <a:r>
              <a:rPr lang="en-US" sz="1100" b="1" i="0" dirty="0">
                <a:solidFill>
                  <a:srgbClr val="FFFFFF"/>
                </a:solidFill>
                <a:effectLst/>
                <a:latin typeface="Roboto" panose="02000000000000000000" pitchFamily="2" charset="0"/>
              </a:rPr>
              <a:t>Reference:</a:t>
            </a:r>
          </a:p>
          <a:p>
            <a:r>
              <a:rPr lang="en-US" sz="1100" kern="1200" dirty="0">
                <a:solidFill>
                  <a:schemeClr val="tx1"/>
                </a:solidFill>
                <a:effectLst/>
                <a:latin typeface="+mn-lt"/>
                <a:ea typeface="+mn-ea"/>
                <a:cs typeface="+mn-cs"/>
              </a:rPr>
              <a:t>Hirsch, D. (2021, April 23). </a:t>
            </a:r>
            <a:r>
              <a:rPr lang="en-US" sz="1100" i="1" kern="1200" dirty="0">
                <a:solidFill>
                  <a:schemeClr val="tx1"/>
                </a:solidFill>
                <a:effectLst/>
                <a:latin typeface="+mn-lt"/>
                <a:ea typeface="+mn-ea"/>
                <a:cs typeface="+mn-cs"/>
              </a:rPr>
              <a:t>Best Practices Manuals &amp; Toolkits - Didi Hirsch Mental Health Services</a:t>
            </a:r>
            <a:r>
              <a:rPr lang="en-US" sz="1100" kern="1200" dirty="0">
                <a:solidFill>
                  <a:schemeClr val="tx1"/>
                </a:solidFill>
                <a:effectLst/>
                <a:latin typeface="+mn-lt"/>
                <a:ea typeface="+mn-ea"/>
                <a:cs typeface="+mn-cs"/>
              </a:rPr>
              <a:t>. Didi Hirsch Mental Health Services -. https://didihirsch.org/download-best-practices-manuals-toolkits/</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10</a:t>
            </a:fld>
            <a:endParaRPr lang="en-US"/>
          </a:p>
        </p:txBody>
      </p:sp>
    </p:spTree>
    <p:extLst>
      <p:ext uri="{BB962C8B-B14F-4D97-AF65-F5344CB8AC3E}">
        <p14:creationId xmlns:p14="http://schemas.microsoft.com/office/powerpoint/2010/main" val="408153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SUICIDE PREVENTION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a:t>
            </a:r>
            <a:r>
              <a:rPr lang="en-US" dirty="0"/>
              <a:t> slide (continued from previous slide)</a:t>
            </a:r>
          </a:p>
          <a:p>
            <a:endParaRPr lang="en-US" dirty="0"/>
          </a:p>
          <a:p>
            <a:r>
              <a:rPr lang="en-US" b="1" i="0" dirty="0">
                <a:solidFill>
                  <a:srgbClr val="FFFFFF"/>
                </a:solidFill>
                <a:effectLst/>
                <a:latin typeface="Roboto" panose="02000000000000000000" pitchFamily="2" charset="0"/>
              </a:rPr>
              <a:t>Reference:</a:t>
            </a:r>
          </a:p>
          <a:p>
            <a:r>
              <a:rPr lang="en-US" sz="1200" kern="1200" dirty="0">
                <a:solidFill>
                  <a:schemeClr val="tx1"/>
                </a:solidFill>
                <a:effectLst/>
                <a:latin typeface="+mn-lt"/>
                <a:ea typeface="+mn-ea"/>
                <a:cs typeface="+mn-cs"/>
              </a:rPr>
              <a:t>Hirsch, D. (2021, April 23). </a:t>
            </a:r>
            <a:r>
              <a:rPr lang="en-US" sz="1200" i="1" kern="1200" dirty="0">
                <a:solidFill>
                  <a:schemeClr val="tx1"/>
                </a:solidFill>
                <a:effectLst/>
                <a:latin typeface="+mn-lt"/>
                <a:ea typeface="+mn-ea"/>
                <a:cs typeface="+mn-cs"/>
              </a:rPr>
              <a:t>Best Practices Manuals &amp; Toolkits - Didi Hirsch Mental Health Services</a:t>
            </a:r>
            <a:r>
              <a:rPr lang="en-US" sz="1200" kern="1200" dirty="0">
                <a:solidFill>
                  <a:schemeClr val="tx1"/>
                </a:solidFill>
                <a:effectLst/>
                <a:latin typeface="+mn-lt"/>
                <a:ea typeface="+mn-ea"/>
                <a:cs typeface="+mn-cs"/>
              </a:rPr>
              <a:t>. Didi Hirsch Mental Health Services -. https://didihirsch.org/download-best-practices-manuals-toolkits/</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11</a:t>
            </a:fld>
            <a:endParaRPr lang="en-US"/>
          </a:p>
        </p:txBody>
      </p:sp>
    </p:spTree>
    <p:extLst>
      <p:ext uri="{BB962C8B-B14F-4D97-AF65-F5344CB8AC3E}">
        <p14:creationId xmlns:p14="http://schemas.microsoft.com/office/powerpoint/2010/main" val="344211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TRAUMA</a:t>
            </a:r>
          </a:p>
          <a:p>
            <a:endParaRPr lang="en-US" sz="1100" b="0" dirty="0"/>
          </a:p>
          <a:p>
            <a:r>
              <a:rPr lang="en-US" sz="1100" b="1" dirty="0">
                <a:cs typeface="Calibri"/>
              </a:rPr>
              <a:t>Transition</a:t>
            </a:r>
            <a:r>
              <a:rPr lang="en-US" sz="1100" b="1" baseline="0" dirty="0">
                <a:cs typeface="Calibri"/>
              </a:rPr>
              <a:t> slide: </a:t>
            </a:r>
            <a:r>
              <a:rPr lang="en-US" sz="1100" dirty="0">
                <a:cs typeface="Calibri"/>
              </a:rPr>
              <a:t>The following section will be an overview of trauma and how it impacts a person.</a:t>
            </a:r>
          </a:p>
          <a:p>
            <a:endParaRPr lang="en-US" sz="1100" dirty="0">
              <a:cs typeface="Calibri"/>
            </a:endParaRPr>
          </a:p>
          <a:p>
            <a:r>
              <a:rPr lang="en-US" sz="1100" b="1" dirty="0"/>
              <a:t>Image Credit: </a:t>
            </a:r>
            <a:r>
              <a:rPr lang="en-US" sz="1100" b="0" i="0" kern="1200" dirty="0">
                <a:solidFill>
                  <a:schemeClr val="tx1"/>
                </a:solidFill>
                <a:effectLst/>
                <a:latin typeface="+mn-lt"/>
                <a:ea typeface="+mn-ea"/>
                <a:cs typeface="+mn-cs"/>
              </a:rPr>
              <a:t>Wikimedia Commons</a:t>
            </a:r>
            <a:endParaRPr lang="en-US" sz="1100" dirty="0"/>
          </a:p>
        </p:txBody>
      </p:sp>
      <p:sp>
        <p:nvSpPr>
          <p:cNvPr id="4" name="Slide Number Placeholder 3"/>
          <p:cNvSpPr>
            <a:spLocks noGrp="1"/>
          </p:cNvSpPr>
          <p:nvPr>
            <p:ph type="sldNum" sz="quarter" idx="10"/>
          </p:nvPr>
        </p:nvSpPr>
        <p:spPr/>
        <p:txBody>
          <a:bodyPr/>
          <a:lstStyle/>
          <a:p>
            <a:fld id="{7E9730A5-E118-DD43-8C03-06ED1FCE0900}" type="slidenum">
              <a:rPr lang="en-US" smtClean="0"/>
              <a:t>12</a:t>
            </a:fld>
            <a:endParaRPr lang="en-US"/>
          </a:p>
        </p:txBody>
      </p:sp>
    </p:spTree>
    <p:extLst>
      <p:ext uri="{BB962C8B-B14F-4D97-AF65-F5344CB8AC3E}">
        <p14:creationId xmlns:p14="http://schemas.microsoft.com/office/powerpoint/2010/main" val="179685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1" i="0" kern="1200" dirty="0">
                <a:solidFill>
                  <a:schemeClr val="tx1"/>
                </a:solidFill>
                <a:effectLst/>
                <a:latin typeface="+mn-lt"/>
                <a:ea typeface="+mn-ea"/>
                <a:cs typeface="+mn-cs"/>
              </a:rPr>
              <a:t>SUBJECT MATTER: </a:t>
            </a:r>
            <a:r>
              <a:rPr lang="en-US" sz="1100" b="0" i="0" kern="1200" dirty="0">
                <a:solidFill>
                  <a:schemeClr val="tx1"/>
                </a:solidFill>
                <a:effectLst/>
                <a:latin typeface="+mn-lt"/>
                <a:ea typeface="+mn-ea"/>
                <a:cs typeface="+mn-cs"/>
              </a:rPr>
              <a:t>TRAUMA</a:t>
            </a:r>
          </a:p>
          <a:p>
            <a:endParaRPr lang="en-US" sz="1100" dirty="0"/>
          </a:p>
          <a:p>
            <a:r>
              <a:rPr lang="en-US" sz="1100" dirty="0"/>
              <a:t>There is a lot of research on epigenetics and how generations of trauma are manifested in the behavioral health effects of special groups and populations. </a:t>
            </a:r>
          </a:p>
          <a:p>
            <a:endParaRPr lang="en-US" sz="1100" dirty="0"/>
          </a:p>
          <a:p>
            <a:r>
              <a:rPr lang="en-US" sz="1100" dirty="0"/>
              <a:t>The literature suggests Intergenerational trauma is the adaptive characteristics- us being prepared for dangers met in a previous generation, and they are now manifesting similar adaptations in the present day. </a:t>
            </a:r>
          </a:p>
          <a:p>
            <a:r>
              <a:rPr lang="en-US" sz="1100" dirty="0"/>
              <a:t>Examples of where you may expect to see intergenerational trauma are in communities of </a:t>
            </a:r>
          </a:p>
          <a:p>
            <a:pPr marL="171450" indent="-171450">
              <a:buFont typeface="Arial" panose="020B0604020202020204" pitchFamily="34" charset="0"/>
              <a:buChar char="•"/>
            </a:pPr>
            <a:r>
              <a:rPr lang="en-US" sz="1100" dirty="0"/>
              <a:t>Holocaust Survivors</a:t>
            </a:r>
          </a:p>
          <a:p>
            <a:pPr marL="171450" indent="-171450">
              <a:buFont typeface="Arial" panose="020B0604020202020204" pitchFamily="34" charset="0"/>
              <a:buChar char="•"/>
            </a:pPr>
            <a:r>
              <a:rPr lang="en-US" sz="1100" dirty="0"/>
              <a:t>Descendant generations from Slavery and those victimized by systemic racism </a:t>
            </a:r>
          </a:p>
          <a:p>
            <a:pPr marL="171450" indent="-171450">
              <a:buFont typeface="Arial" panose="020B0604020202020204" pitchFamily="34" charset="0"/>
              <a:buChar char="•"/>
            </a:pPr>
            <a:r>
              <a:rPr lang="en-US" sz="1100" dirty="0"/>
              <a:t>Indigenous Native American Culture</a:t>
            </a:r>
          </a:p>
          <a:p>
            <a:pPr marL="171450" indent="-171450">
              <a:buFont typeface="Arial" panose="020B0604020202020204" pitchFamily="34" charset="0"/>
              <a:buChar char="•"/>
            </a:pPr>
            <a:r>
              <a:rPr lang="en-US" sz="1100" dirty="0"/>
              <a:t>Chinese Culture </a:t>
            </a:r>
          </a:p>
          <a:p>
            <a:pPr marL="171450" indent="-171450">
              <a:buFont typeface="Arial" panose="020B0604020202020204" pitchFamily="34" charset="0"/>
              <a:buChar char="•"/>
            </a:pPr>
            <a:r>
              <a:rPr lang="en-US" sz="1100" dirty="0"/>
              <a:t>Mexican Culture- whose land was stolen and renamed America with cities like Las Vegas, San Diego, San Francisco</a:t>
            </a:r>
          </a:p>
          <a:p>
            <a:r>
              <a:rPr lang="en-US" sz="1100" dirty="0"/>
              <a:t> </a:t>
            </a:r>
          </a:p>
          <a:p>
            <a:r>
              <a:rPr lang="en-US" sz="1100" dirty="0"/>
              <a:t>Let’s take a look at intergenerational trauma from a socio-cultural perspective- There is a specific set of 4 Core Values common to groups of people disproportionately experiencing mental health, substance use, and suicide crises:</a:t>
            </a:r>
          </a:p>
          <a:p>
            <a:pPr marL="228600" indent="-228600">
              <a:buFont typeface="+mj-lt"/>
              <a:buAutoNum type="arabicPeriod"/>
            </a:pPr>
            <a:r>
              <a:rPr lang="en-US" sz="1100" dirty="0"/>
              <a:t>Integrity before all else– Evidence of Intergenerational Trauma is when integrity is defined as having tolerance for pain and suffering. </a:t>
            </a:r>
          </a:p>
          <a:p>
            <a:pPr marL="228600" indent="-228600">
              <a:buFont typeface="+mj-lt"/>
              <a:buAutoNum type="arabicPeriod"/>
            </a:pPr>
            <a:r>
              <a:rPr lang="en-US" sz="1100" dirty="0"/>
              <a:t>Enduring pain to appear uninjured and suffering in silence. </a:t>
            </a:r>
          </a:p>
          <a:p>
            <a:pPr marL="228600" indent="-228600">
              <a:buFont typeface="+mj-lt"/>
              <a:buAutoNum type="arabicPeriod"/>
            </a:pPr>
            <a:r>
              <a:rPr lang="en-US" sz="1100" dirty="0"/>
              <a:t>Excellence in all things we do– Evidence of Intergenerational Trauma is when excellence is misconstrued as perfection. </a:t>
            </a:r>
          </a:p>
          <a:p>
            <a:pPr marL="228600" indent="-228600">
              <a:buFont typeface="+mj-lt"/>
              <a:buAutoNum type="arabicPeriod"/>
            </a:pPr>
            <a:r>
              <a:rPr lang="en-US" sz="1100" dirty="0"/>
              <a:t>Service/ Performance before self – Evidence of Intergenerational Trauma is when service and/or performance comes at the complete sacrifice of self. </a:t>
            </a:r>
          </a:p>
          <a:p>
            <a:endParaRPr lang="en-US" sz="1100" dirty="0"/>
          </a:p>
          <a:p>
            <a:r>
              <a:rPr lang="en-US" sz="1100" dirty="0"/>
              <a:t>These are examples of how intergenerational trauma impacts the person- </a:t>
            </a:r>
          </a:p>
          <a:p>
            <a:endParaRPr lang="en-US" sz="1100" dirty="0"/>
          </a:p>
          <a:p>
            <a:r>
              <a:rPr lang="en-US" sz="1100" b="1" dirty="0"/>
              <a:t>DISCUSSION:</a:t>
            </a:r>
          </a:p>
          <a:p>
            <a:r>
              <a:rPr lang="en-US" sz="1100" dirty="0"/>
              <a:t>Ask the question: what impact do you believe intergenerational trauma has on your learning environment and experiences as student? </a:t>
            </a:r>
          </a:p>
        </p:txBody>
      </p:sp>
      <p:sp>
        <p:nvSpPr>
          <p:cNvPr id="4" name="Slide Number Placeholder 3"/>
          <p:cNvSpPr>
            <a:spLocks noGrp="1"/>
          </p:cNvSpPr>
          <p:nvPr>
            <p:ph type="sldNum" sz="quarter" idx="5"/>
          </p:nvPr>
        </p:nvSpPr>
        <p:spPr/>
        <p:txBody>
          <a:bodyPr/>
          <a:lstStyle/>
          <a:p>
            <a:fld id="{5A70B0B6-4A54-0944-91E3-FECC2ED21D47}" type="slidenum">
              <a:rPr lang="en-US" smtClean="0"/>
              <a:t>13</a:t>
            </a:fld>
            <a:endParaRPr lang="en-US"/>
          </a:p>
        </p:txBody>
      </p:sp>
    </p:spTree>
    <p:extLst>
      <p:ext uri="{BB962C8B-B14F-4D97-AF65-F5344CB8AC3E}">
        <p14:creationId xmlns:p14="http://schemas.microsoft.com/office/powerpoint/2010/main" val="88920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1" i="0" kern="1200" dirty="0">
                <a:solidFill>
                  <a:schemeClr val="tx1"/>
                </a:solidFill>
                <a:effectLst/>
                <a:latin typeface="+mn-lt"/>
                <a:ea typeface="+mn-ea"/>
                <a:cs typeface="+mn-cs"/>
              </a:rPr>
              <a:t>SUBJECT MATTER</a:t>
            </a:r>
            <a:r>
              <a:rPr lang="en-US" sz="1100" b="0" i="0" kern="1200" dirty="0">
                <a:solidFill>
                  <a:schemeClr val="tx1"/>
                </a:solidFill>
                <a:effectLst/>
                <a:latin typeface="+mn-lt"/>
                <a:ea typeface="+mn-ea"/>
                <a:cs typeface="+mn-cs"/>
              </a:rPr>
              <a:t>:TRAUMA</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Most people assume addiction is a one-person problem, and that it’s the addict’s sole responsibility to get stop using their drug of choice and begin to get sober. </a:t>
            </a:r>
            <a:r>
              <a:rPr lang="en-US" sz="1100" b="1" i="0" kern="1200" dirty="0">
                <a:solidFill>
                  <a:schemeClr val="tx1"/>
                </a:solidFill>
                <a:effectLst/>
                <a:latin typeface="+mn-lt"/>
                <a:ea typeface="+mn-ea"/>
                <a:cs typeface="+mn-cs"/>
              </a:rPr>
              <a:t>While it’s true every person battling addiction or who is in recovery from a substance use disorder (SUD) has an individual journey, the roots of addiction rarely begin with the individual with the SUD.</a:t>
            </a:r>
          </a:p>
          <a:p>
            <a:pPr fontAlgn="base"/>
            <a:endParaRPr lang="en-US" sz="1100" b="1"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Many people have experienced intergenerational trauma that heavily influences their substance abuse and recovery process. Many people seeking help don’t know their addiction or substance abuse is generational. Additionally, they may have blocked out traumatic events that contributed to their addiction. In such cases, treatment is often harder and return to use (relapse) is more likely.</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Trauma of any kind forces us to do things we would never do under normal circumstances. We will use any remedy to cope with the pain, including drugs and alcohol, even if we aren’t sure exactly where the pain originates. Often, intergenerational trauma occurs because the survivors and immediate witnesses have not effectively processed their grief.  If they are unable to do that, the second and third generations become trauma “carriers.”  Often, one person is “chosen” to carry and deal with the trauma. If left to do this alone, that person can easily turn to addiction and substance abuse.</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The picture of the family on the slide shows you the Dysfunctional Family Roles in Addiction (The Dysfunctional Family Roles in Addiction is an evidence-based teaching model and the role of "The Addict" is only interchangeable with "The Abuser“)</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THE ADDICT OR ABUSER, --battling their addiction</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THE ENABLER OR CODEPENDENT, --cleaner/fixer upper, enables the addicts behaviors</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THE SCAPEGOAT OPPOSITE THE HERO, --receives neg attention in the family, identified as the “Problem”</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THE MASCOT  --class clown, uses humor to bring light to family issues</a:t>
            </a:r>
          </a:p>
          <a:p>
            <a:pPr marL="171450" indent="-171450" fontAlgn="base">
              <a:buFont typeface="Arial" panose="020B0604020202020204" pitchFamily="34" charset="0"/>
              <a:buChar char="•"/>
            </a:pPr>
            <a:r>
              <a:rPr lang="en-US" sz="1100" b="0" i="0" kern="1200" dirty="0">
                <a:solidFill>
                  <a:schemeClr val="tx1"/>
                </a:solidFill>
                <a:effectLst/>
                <a:latin typeface="+mn-lt"/>
                <a:ea typeface="+mn-ea"/>
                <a:cs typeface="+mn-cs"/>
              </a:rPr>
              <a:t>THE LOST CHILD—pulls away from the </a:t>
            </a:r>
            <a:r>
              <a:rPr lang="en-US" sz="1100" b="0" i="0" kern="1200" dirty="0" err="1">
                <a:solidFill>
                  <a:schemeClr val="tx1"/>
                </a:solidFill>
                <a:effectLst/>
                <a:latin typeface="+mn-lt"/>
                <a:ea typeface="+mn-ea"/>
                <a:cs typeface="+mn-cs"/>
              </a:rPr>
              <a:t>fx</a:t>
            </a:r>
            <a:r>
              <a:rPr lang="en-US" sz="1100" b="0" i="0" kern="1200" dirty="0">
                <a:solidFill>
                  <a:schemeClr val="tx1"/>
                </a:solidFill>
                <a:effectLst/>
                <a:latin typeface="+mn-lt"/>
                <a:ea typeface="+mn-ea"/>
                <a:cs typeface="+mn-cs"/>
              </a:rPr>
              <a:t>, attaches to another person(s) outside the </a:t>
            </a:r>
            <a:r>
              <a:rPr lang="en-US" sz="1100" b="0" i="0" kern="1200" dirty="0" err="1">
                <a:solidFill>
                  <a:schemeClr val="tx1"/>
                </a:solidFill>
                <a:effectLst/>
                <a:latin typeface="+mn-lt"/>
                <a:ea typeface="+mn-ea"/>
                <a:cs typeface="+mn-cs"/>
              </a:rPr>
              <a:t>fx</a:t>
            </a:r>
            <a:r>
              <a:rPr lang="en-US" sz="1100" b="0" i="0" kern="1200" dirty="0">
                <a:solidFill>
                  <a:schemeClr val="tx1"/>
                </a:solidFill>
                <a:effectLst/>
                <a:latin typeface="+mn-lt"/>
                <a:ea typeface="+mn-ea"/>
                <a:cs typeface="+mn-cs"/>
              </a:rPr>
              <a:t> (and if/when this person(s) disappears or ends, this person will look for someone to replace them and loses all sense of self)</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All of these roles are in place to maintain the dysfunction and the addiction.  Brings a balance of function = homeostasis. When roles change (i.e. treatment, injury, </a:t>
            </a:r>
            <a:r>
              <a:rPr lang="en-US" sz="1100" b="0" i="0" kern="1200" dirty="0" err="1">
                <a:solidFill>
                  <a:schemeClr val="tx1"/>
                </a:solidFill>
                <a:effectLst/>
                <a:latin typeface="+mn-lt"/>
                <a:ea typeface="+mn-ea"/>
                <a:cs typeface="+mn-cs"/>
              </a:rPr>
              <a:t>etc</a:t>
            </a:r>
            <a:r>
              <a:rPr lang="en-US" sz="1100" b="0" i="0" kern="1200" dirty="0">
                <a:solidFill>
                  <a:schemeClr val="tx1"/>
                </a:solidFill>
                <a:effectLst/>
                <a:latin typeface="+mn-lt"/>
                <a:ea typeface="+mn-ea"/>
                <a:cs typeface="+mn-cs"/>
              </a:rPr>
              <a:t>) there is a shift to restabilize.  People in this family system are carriers of trauma and this follows the person into other systems (work, school, intimate partners)</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We can BREAK the GENERATIONAL PATTERN by gaining a knowledge of roles, seeking understanding and self compassion.</a:t>
            </a:r>
          </a:p>
          <a:p>
            <a:pPr fontAlgn="base"/>
            <a:endParaRPr lang="en-US" sz="1100" b="0" i="0" kern="1200" dirty="0">
              <a:solidFill>
                <a:schemeClr val="tx1"/>
              </a:solidFill>
              <a:effectLst/>
              <a:latin typeface="+mn-lt"/>
              <a:ea typeface="+mn-ea"/>
              <a:cs typeface="+mn-cs"/>
            </a:endParaRPr>
          </a:p>
          <a:p>
            <a:pPr fontAlgn="base"/>
            <a:r>
              <a:rPr lang="en-US" sz="1100" b="1" i="0" kern="1200" dirty="0">
                <a:solidFill>
                  <a:schemeClr val="tx1"/>
                </a:solidFill>
                <a:effectLst/>
                <a:latin typeface="+mn-lt"/>
                <a:ea typeface="+mn-ea"/>
                <a:cs typeface="+mn-cs"/>
              </a:rPr>
              <a:t>NOTE TO TRAINER:</a:t>
            </a:r>
          </a:p>
          <a:p>
            <a:pPr fontAlgn="base"/>
            <a:r>
              <a:rPr lang="en-US" sz="1100" b="0" i="0" kern="1200" dirty="0">
                <a:solidFill>
                  <a:schemeClr val="tx1"/>
                </a:solidFill>
                <a:effectLst/>
                <a:latin typeface="+mn-lt"/>
                <a:ea typeface="+mn-ea"/>
                <a:cs typeface="+mn-cs"/>
              </a:rPr>
              <a:t>It is important to note the terminology used on this slide is no longer utilized and only utilized to maintain the integrity of the research noted here (for example addict and abuser are words used interchangeably). The word addict is no longer used, and it is more common practice to use a person with a substance use disorder (PWSUD). This could be a good time to empower first person language when describing roles as students enters into the workforce, they can play a part in change.</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For more information on terms to use when talking about addiction, please visit the National Institute on Drug Abuse, Advancing Addiction Science webpage: Words Matter - Terms to Use and Avoid When Talking About Addiction https://nida.nih.gov/nidamed-medical-health-professionals/health-professions-education/words-matter-terms-to-use-avoid-when-talking-about-addiction. </a:t>
            </a:r>
          </a:p>
          <a:p>
            <a:pPr fontAlgn="base"/>
            <a:endParaRPr lang="en-US" sz="1100" b="0" i="0" kern="1200">
              <a:solidFill>
                <a:schemeClr val="tx1"/>
              </a:solidFill>
              <a:effectLst/>
              <a:latin typeface="+mn-lt"/>
              <a:ea typeface="+mn-ea"/>
              <a:cs typeface="+mn-cs"/>
            </a:endParaRPr>
          </a:p>
          <a:p>
            <a:pPr marL="0" marR="0" lvl="0" indent="0">
              <a:lnSpc>
                <a:spcPct val="107000"/>
              </a:lnSpc>
              <a:spcBef>
                <a:spcPts val="0"/>
              </a:spcBef>
              <a:spcAft>
                <a:spcPts val="800"/>
              </a:spcAft>
              <a:buFont typeface="+mj-lt"/>
              <a:buNone/>
            </a:pPr>
            <a:r>
              <a:rPr lang="en-US" sz="1100" b="1" i="0" kern="1200">
                <a:solidFill>
                  <a:schemeClr val="tx1"/>
                </a:solidFill>
                <a:effectLst/>
                <a:latin typeface="+mn-lt"/>
                <a:ea typeface="+mn-ea"/>
                <a:cs typeface="+mn-cs"/>
              </a:rPr>
              <a:t>Reference: </a:t>
            </a:r>
            <a:r>
              <a:rPr lang="en-US"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(Family) Archived ASAM Toolkit.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Also used at (Archived) </a:t>
            </a:r>
            <a:r>
              <a:rPr lang="en-US"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https://online.alvernia.edu/infographics/coping-with-addiction-6-dysfunctional-family-roles/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Intergenerational Trauma and Substance Misuse Image: Prevention Solutions Education Development Center (EDC), University of Oklahoma Presentation: Using a Trauma-Informed Lens to Inform Substance Misuse Prevention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US" b="1" dirty="0"/>
          </a:p>
        </p:txBody>
      </p:sp>
      <p:sp>
        <p:nvSpPr>
          <p:cNvPr id="4" name="Slide Number Placeholder 3"/>
          <p:cNvSpPr>
            <a:spLocks noGrp="1"/>
          </p:cNvSpPr>
          <p:nvPr>
            <p:ph type="sldNum" sz="quarter" idx="5"/>
          </p:nvPr>
        </p:nvSpPr>
        <p:spPr/>
        <p:txBody>
          <a:bodyPr/>
          <a:lstStyle/>
          <a:p>
            <a:fld id="{7E9730A5-E118-DD43-8C03-06ED1FCE0900}" type="slidenum">
              <a:rPr lang="en-US" smtClean="0"/>
              <a:t>14</a:t>
            </a:fld>
            <a:endParaRPr lang="en-US"/>
          </a:p>
        </p:txBody>
      </p:sp>
    </p:spTree>
    <p:extLst>
      <p:ext uri="{BB962C8B-B14F-4D97-AF65-F5344CB8AC3E}">
        <p14:creationId xmlns:p14="http://schemas.microsoft.com/office/powerpoint/2010/main" val="225185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5763"/>
            <a:ext cx="5486400" cy="3086100"/>
          </a:xfrm>
        </p:spPr>
      </p:sp>
      <p:sp>
        <p:nvSpPr>
          <p:cNvPr id="3" name="Notes Placeholder 2"/>
          <p:cNvSpPr>
            <a:spLocks noGrp="1"/>
          </p:cNvSpPr>
          <p:nvPr>
            <p:ph type="body" idx="1"/>
          </p:nvPr>
        </p:nvSpPr>
        <p:spPr>
          <a:xfrm>
            <a:off x="84221" y="3570371"/>
            <a:ext cx="6772192" cy="5187866"/>
          </a:xfrm>
        </p:spPr>
        <p:txBody>
          <a:bodyPr/>
          <a:lstStyle/>
          <a:p>
            <a:r>
              <a:rPr lang="en-US" sz="1100" b="1" dirty="0"/>
              <a:t>SUBJECT MATTER: </a:t>
            </a:r>
            <a:r>
              <a:rPr lang="en-US" sz="1100" dirty="0"/>
              <a:t>Adverse Childhood Experiences (ACE’s)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Now we are going to discuss ACEs.  In your previous CAS minor courses you were introduced to the origination of ACEs, what an ACE score is, moving from ACEs to resilience, and CDC information on comorbidity with ACEs.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READ IF STUDENTS NEED A REFRESHER OF THE FOUNDATION:</a:t>
            </a:r>
          </a:p>
          <a:p>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333333"/>
                </a:solidFill>
                <a:effectLst/>
              </a:rPr>
              <a:t>The Original ACE Study </a:t>
            </a:r>
            <a:r>
              <a:rPr lang="en-US" sz="1100" dirty="0"/>
              <a:t>(Information about the foundational ACE study.)</a:t>
            </a:r>
          </a:p>
          <a:p>
            <a:pPr algn="l"/>
            <a:endParaRPr lang="en-US" sz="1100" b="1" i="0" u="none" strike="noStrike" dirty="0">
              <a:solidFill>
                <a:srgbClr val="333333"/>
              </a:solidFill>
              <a:effectLst/>
            </a:endParaRPr>
          </a:p>
          <a:p>
            <a:pPr algn="l"/>
            <a:r>
              <a:rPr lang="en-US" sz="1100" b="0" i="0" u="none" strike="noStrike" dirty="0">
                <a:solidFill>
                  <a:srgbClr val="333333"/>
                </a:solidFill>
                <a:effectLst/>
              </a:rPr>
              <a:t>The foundational </a:t>
            </a:r>
            <a:r>
              <a:rPr lang="en-US" sz="1100" b="1" i="0" u="sng" strike="noStrike" dirty="0">
                <a:solidFill>
                  <a:srgbClr val="336A90"/>
                </a:solidFill>
                <a:effectLst/>
                <a:hlinkClick r:id="rId3"/>
              </a:rPr>
              <a:t>ACE Study</a:t>
            </a:r>
            <a:r>
              <a:rPr lang="en-US" sz="1100" b="0" i="0" u="none" strike="noStrike" dirty="0">
                <a:solidFill>
                  <a:srgbClr val="333333"/>
                </a:solidFill>
                <a:effectLst/>
              </a:rPr>
              <a:t> was conducted by the Centers for Disease Control and Kaiser Permanente in the mid-1990s with a group of patients insured through Kaiser Permanente. The initial study focused on how traumatic childhood events may negatively affect adult health. The 17,000 participants surveyed were asked about their experiences with childhood maltreatment, family dysfunction, and current health status and behaviors. The ACEs Pyramid on the left side of the image below represents the conceptual framework created, which illustrates how strongly ACEs are related to a person’s well-being throughout their lifespan.</a:t>
            </a:r>
          </a:p>
          <a:p>
            <a:pPr algn="l"/>
            <a:r>
              <a:rPr lang="en-US" sz="1100" b="0" i="0" u="none" strike="noStrike" dirty="0">
                <a:solidFill>
                  <a:srgbClr val="333333"/>
                </a:solidFill>
                <a:effectLst/>
              </a:rPr>
              <a:t>The ACE study found a direct link between childhood trauma and adult onset of chronic disease, incarceration, and employment challenges. The higher the number of ACEs, the greater the incident of </a:t>
            </a:r>
            <a:r>
              <a:rPr lang="en-US" sz="1100" b="1" i="0" u="sng" strike="noStrike" dirty="0">
                <a:solidFill>
                  <a:srgbClr val="336A90"/>
                </a:solidFill>
                <a:effectLst/>
                <a:hlinkClick r:id="rId4"/>
              </a:rPr>
              <a:t>negative outcomes</a:t>
            </a:r>
            <a:r>
              <a:rPr lang="en-US" sz="1100" b="0" i="0" u="none" strike="noStrike" dirty="0">
                <a:solidFill>
                  <a:srgbClr val="333333"/>
                </a:solidFill>
                <a:effectLst/>
              </a:rPr>
              <a:t> as captured in the ACE Pyramid. In 2015, the RYSE Center adapted the pyramid as seen on the right side of the image below to include two layers on the bottom that account for the role historical trauma and social location play in a person’s health outcome. This revised model aligns better with the Socio-Ecological Model and accounts for the influences of each sphere on health outcomes.</a:t>
            </a:r>
          </a:p>
          <a:p>
            <a:endParaRPr lang="en-US" sz="1100" dirty="0"/>
          </a:p>
          <a:p>
            <a:r>
              <a:rPr lang="en-US" sz="1100" b="1" dirty="0"/>
              <a:t>Reference</a:t>
            </a:r>
            <a:r>
              <a:rPr lang="en-US" sz="1100" dirty="0"/>
              <a:t>:</a:t>
            </a:r>
            <a:r>
              <a:rPr lang="en-US" sz="1100" baseline="0" dirty="0"/>
              <a:t> </a:t>
            </a:r>
          </a:p>
          <a:p>
            <a:r>
              <a:rPr lang="en-US" sz="1100" baseline="0" dirty="0"/>
              <a:t>Centers for Disease Control and Prevention. (2016). Violence Prevention: The ACE pyramid (adapted by RYSE Youth Center). </a:t>
            </a:r>
            <a:r>
              <a:rPr lang="en-US" sz="1100" dirty="0"/>
              <a:t>https://nhttac.acf.hhs.gov/soar/eguide/stop/adverse_childhood_experiences</a:t>
            </a:r>
            <a:endParaRPr lang="en-US" sz="1100" baseline="0" dirty="0"/>
          </a:p>
          <a:p>
            <a:endParaRPr lang="en-US" sz="1100" dirty="0"/>
          </a:p>
          <a:p>
            <a:r>
              <a:rPr lang="en-US" sz="1100" b="1" dirty="0"/>
              <a:t>Image Credit</a:t>
            </a:r>
            <a:r>
              <a:rPr lang="en-US" sz="1100" dirty="0"/>
              <a:t>: https://nhttac.acf.hhs.gov/soar/eguide/stop/adverse_childhood_experiences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729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Adverse Childhood Experiences (ACE’s)</a:t>
            </a:r>
          </a:p>
          <a:p>
            <a:endParaRPr lang="en-US" sz="1100" b="0" dirty="0"/>
          </a:p>
          <a:p>
            <a:r>
              <a:rPr lang="en-US" sz="1100" b="0" dirty="0"/>
              <a:t>Let’s connect the knowledge you have now of ACE’s to the application of group process.</a:t>
            </a:r>
          </a:p>
          <a:p>
            <a:endParaRPr lang="en-US" sz="1100" b="1" dirty="0"/>
          </a:p>
          <a:p>
            <a:r>
              <a:rPr lang="en-US" sz="1100" b="1" dirty="0"/>
              <a:t>How might ACEs present in a group therapy session?</a:t>
            </a:r>
          </a:p>
          <a:p>
            <a:pPr fontAlgn="base"/>
            <a:r>
              <a:rPr lang="en-US" sz="1100" dirty="0"/>
              <a:t>Answers can include: portrayal of dysfunctional family in addiction roles (</a:t>
            </a:r>
            <a:r>
              <a:rPr lang="en-US" sz="1100" b="0" i="0" kern="1200" dirty="0">
                <a:solidFill>
                  <a:schemeClr val="tx1"/>
                </a:solidFill>
                <a:effectLst/>
                <a:latin typeface="+mn-lt"/>
                <a:ea typeface="+mn-ea"/>
                <a:cs typeface="+mn-cs"/>
              </a:rPr>
              <a:t>THE ADDICT OR ABUSER, THE ENABLER OR CODEPENDENT, THE SCAPEGOAT OPPOSITE THE HERO, THE MASCOT, THE LOST CHILD.  If family roles have not been identified by the person the roles will present in all areas of life (social, work, school, intimate partner, therapy). </a:t>
            </a:r>
          </a:p>
          <a:p>
            <a:endParaRPr lang="en-US" sz="1100" dirty="0"/>
          </a:p>
          <a:p>
            <a:endParaRPr lang="en-US" sz="1100" dirty="0"/>
          </a:p>
          <a:p>
            <a:r>
              <a:rPr lang="en-US" sz="1100" b="1" dirty="0"/>
              <a:t>What are protective factors for ACEs?</a:t>
            </a:r>
          </a:p>
          <a:p>
            <a:r>
              <a:rPr lang="en-US" sz="1100" dirty="0"/>
              <a:t>Answers can include ideas that pertain to: Connection Communication, Confidence, Competence, Commitment and Control </a:t>
            </a:r>
          </a:p>
          <a:p>
            <a:endParaRPr lang="en-US" sz="1100" dirty="0"/>
          </a:p>
          <a:p>
            <a:endParaRPr lang="en-US" sz="1100" dirty="0"/>
          </a:p>
          <a:p>
            <a:r>
              <a:rPr lang="en-US" sz="1100" b="1" dirty="0"/>
              <a:t>What are risk factors for ACEs?</a:t>
            </a:r>
          </a:p>
          <a:p>
            <a:r>
              <a:rPr lang="en-US" sz="1100" dirty="0"/>
              <a:t>Answers include: physical &amp; emotional neglect, divorce, mental illness, incarceration, homelessness, domestic violence, substance abuse, emotional &amp; sexual abuse, maternal depression, poverty, discrimination, community disruption, violence, poor housing/quality/affordability</a:t>
            </a:r>
          </a:p>
        </p:txBody>
      </p:sp>
      <p:sp>
        <p:nvSpPr>
          <p:cNvPr id="4" name="Slide Number Placeholder 3"/>
          <p:cNvSpPr>
            <a:spLocks noGrp="1"/>
          </p:cNvSpPr>
          <p:nvPr>
            <p:ph type="sldNum" sz="quarter" idx="5"/>
          </p:nvPr>
        </p:nvSpPr>
        <p:spPr/>
        <p:txBody>
          <a:bodyPr/>
          <a:lstStyle/>
          <a:p>
            <a:fld id="{7E9730A5-E118-DD43-8C03-06ED1FCE0900}" type="slidenum">
              <a:rPr lang="en-US" smtClean="0"/>
              <a:t>16</a:t>
            </a:fld>
            <a:endParaRPr lang="en-US"/>
          </a:p>
        </p:txBody>
      </p:sp>
    </p:spTree>
    <p:extLst>
      <p:ext uri="{BB962C8B-B14F-4D97-AF65-F5344CB8AC3E}">
        <p14:creationId xmlns:p14="http://schemas.microsoft.com/office/powerpoint/2010/main" val="79155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CULTURAL CONSIDERATIONS</a:t>
            </a:r>
          </a:p>
          <a:p>
            <a:endParaRPr lang="en-US" sz="1100" dirty="0"/>
          </a:p>
          <a:p>
            <a:r>
              <a:rPr lang="en-US" sz="1100" dirty="0">
                <a:cs typeface="Calibri"/>
              </a:rPr>
              <a:t>Next, we are going to review Cultural Considerations and how culture impacts our work as helpers.</a:t>
            </a:r>
          </a:p>
          <a:p>
            <a:endParaRPr lang="en-US" sz="1100" dirty="0"/>
          </a:p>
          <a:p>
            <a:r>
              <a:rPr lang="en-US" sz="1100" b="1" dirty="0"/>
              <a:t>Image Credit</a:t>
            </a:r>
            <a:r>
              <a:rPr lang="en-US" sz="1100" dirty="0"/>
              <a:t>: Flickr</a:t>
            </a:r>
          </a:p>
        </p:txBody>
      </p:sp>
      <p:sp>
        <p:nvSpPr>
          <p:cNvPr id="4" name="Slide Number Placeholder 3"/>
          <p:cNvSpPr>
            <a:spLocks noGrp="1"/>
          </p:cNvSpPr>
          <p:nvPr>
            <p:ph type="sldNum" sz="quarter" idx="5"/>
          </p:nvPr>
        </p:nvSpPr>
        <p:spPr/>
        <p:txBody>
          <a:bodyPr/>
          <a:lstStyle/>
          <a:p>
            <a:fld id="{7E9730A5-E118-DD43-8C03-06ED1FCE0900}" type="slidenum">
              <a:rPr lang="en-US" smtClean="0"/>
              <a:t>17</a:t>
            </a:fld>
            <a:endParaRPr lang="en-US"/>
          </a:p>
        </p:txBody>
      </p:sp>
    </p:spTree>
    <p:extLst>
      <p:ext uri="{BB962C8B-B14F-4D97-AF65-F5344CB8AC3E}">
        <p14:creationId xmlns:p14="http://schemas.microsoft.com/office/powerpoint/2010/main" val="129413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Read</a:t>
            </a:r>
            <a:r>
              <a:rPr lang="en-US" b="1" dirty="0"/>
              <a:t> </a:t>
            </a:r>
            <a:r>
              <a:rPr lang="en-US" b="0" dirty="0"/>
              <a:t>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lumMod val="50000"/>
                </a:schemeClr>
              </a:solidFill>
            </a:endParaRPr>
          </a:p>
          <a:p>
            <a:r>
              <a:rPr lang="en-US" b="1" dirty="0"/>
              <a:t>Potential Discussion Questions: </a:t>
            </a:r>
          </a:p>
          <a:p>
            <a:pPr marL="228600" indent="-228600">
              <a:buFont typeface="+mj-lt"/>
              <a:buAutoNum type="arabicPeriod"/>
            </a:pPr>
            <a:r>
              <a:rPr lang="en-US" dirty="0"/>
              <a:t>What do you do- How do you respond, when you take personal inventory and realize you hold potentially harmful implicit bias? – What is a group therapy exercise which supports making these kinds of shifts in attitude and perspective?</a:t>
            </a:r>
          </a:p>
          <a:p>
            <a:pPr marL="228600" indent="-228600">
              <a:buFont typeface="+mj-lt"/>
              <a:buAutoNum type="arabicPeriod"/>
            </a:pPr>
            <a:r>
              <a:rPr lang="en-US" dirty="0"/>
              <a:t>How do you plan to create more time to pause, breathe, and avoid making quick decisions? – What is a group therapy exercise which encourages this? </a:t>
            </a:r>
          </a:p>
          <a:p>
            <a:pPr marL="0" indent="0">
              <a:buFont typeface="+mj-lt"/>
              <a:buNone/>
            </a:pPr>
            <a:endParaRPr lang="en-US" dirty="0"/>
          </a:p>
          <a:p>
            <a:pPr marL="0" indent="0">
              <a:buFont typeface="+mj-lt"/>
              <a:buNone/>
            </a:pPr>
            <a:r>
              <a:rPr lang="en-US" b="1" dirty="0"/>
              <a:t>Key Points: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we speak about the transition from the unconscious to conscious awareness, we must start with the most powerful act of consciousness which IS looking in the mirror! – Introspection is key to overcoming implicit bias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Introspection is very much an independent activity, however modeling the appropriateness and a willingness to participate in this activity, and positively rewarding group members for their engagement are powerful tools, done in the group setting.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Setting aside time, unpacking pressure and stress, and avoiding quick decision-making are challenges for most of us who have a lot on our plates and who strive for peak performance and production. Practicing these healthy habits in a group setting is helpful to create a ‘muscle memory’ of the process.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References</a:t>
            </a:r>
            <a:r>
              <a:rPr lang="en-US" dirty="0"/>
              <a:t>: </a:t>
            </a:r>
          </a:p>
          <a:p>
            <a:pPr rtl="0" fontAlgn="base"/>
            <a:r>
              <a:rPr lang="en-US" sz="1200" b="0" i="0" kern="1200" dirty="0">
                <a:solidFill>
                  <a:schemeClr val="tx1"/>
                </a:solidFill>
                <a:effectLst/>
                <a:latin typeface="+mn-lt"/>
                <a:ea typeface="+mn-ea"/>
                <a:cs typeface="+mn-cs"/>
              </a:rPr>
              <a:t>The American Academy of Family Physicians (AAFP) Article: “How to Identify, Understand, and Unlearn Implicit Bias in Patient Care”. Family Practice Manager. 2019;26(4):29-33. Dr. </a:t>
            </a:r>
            <a:r>
              <a:rPr lang="en-US" sz="1200" b="0" i="0" kern="1200" dirty="0" err="1">
                <a:solidFill>
                  <a:schemeClr val="tx1"/>
                </a:solidFill>
                <a:effectLst/>
                <a:latin typeface="+mn-lt"/>
                <a:ea typeface="+mn-ea"/>
                <a:cs typeface="+mn-cs"/>
              </a:rPr>
              <a:t>Edgoose</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Smedley BD, Stith AY, Nelson AR, eds </a:t>
            </a:r>
            <a:r>
              <a:rPr lang="en-US" sz="1200" b="0" i="1" kern="1200" dirty="0">
                <a:solidFill>
                  <a:schemeClr val="tx1"/>
                </a:solidFill>
                <a:effectLst/>
                <a:latin typeface="+mn-lt"/>
                <a:ea typeface="+mn-ea"/>
                <a:cs typeface="+mn-cs"/>
              </a:rPr>
              <a:t>Unequal Treatment: Confronting Racial and Ethnic Disparities in Health Care</a:t>
            </a:r>
            <a:r>
              <a:rPr lang="en-US" sz="1200" b="0" i="0" kern="1200" dirty="0">
                <a:solidFill>
                  <a:schemeClr val="tx1"/>
                </a:solidFill>
                <a:effectLst/>
                <a:latin typeface="+mn-lt"/>
                <a:ea typeface="+mn-ea"/>
                <a:cs typeface="+mn-cs"/>
              </a:rPr>
              <a:t>. Washington, DC: Institute of Medicine, National Academy Press; 2003</a:t>
            </a:r>
          </a:p>
          <a:p>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18</a:t>
            </a:fld>
            <a:endParaRPr lang="en-US"/>
          </a:p>
        </p:txBody>
      </p:sp>
    </p:spTree>
    <p:extLst>
      <p:ext uri="{BB962C8B-B14F-4D97-AF65-F5344CB8AC3E}">
        <p14:creationId xmlns:p14="http://schemas.microsoft.com/office/powerpoint/2010/main" val="253468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Read</a:t>
            </a:r>
            <a:r>
              <a:rPr lang="en-US" sz="1100" dirty="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p>
            <a:r>
              <a:rPr lang="en-US" sz="1100" b="1" dirty="0"/>
              <a:t>Potential Discussion Questions: </a:t>
            </a:r>
          </a:p>
          <a:p>
            <a:pPr marL="228600" indent="-228600">
              <a:buFont typeface="+mj-lt"/>
              <a:buAutoNum type="arabicPeriod"/>
            </a:pPr>
            <a:r>
              <a:rPr lang="en-US" sz="1100" dirty="0"/>
              <a:t>What if the show WAS on the other foot? How would you feel if others were to stereotype you because of the ways you may be different? </a:t>
            </a:r>
          </a:p>
          <a:p>
            <a:pPr marL="228600" indent="-228600">
              <a:buFont typeface="+mj-lt"/>
              <a:buAutoNum type="arabicPeriod"/>
            </a:pPr>
            <a:r>
              <a:rPr lang="en-US" sz="1100" b="0" dirty="0"/>
              <a:t>What are some ways to draw upon positive examples of diverse cultural groups, if you have limited experiences with diverse cultural groups? Apply this to group therapy-</a:t>
            </a:r>
          </a:p>
          <a:p>
            <a:pPr marL="0" indent="0">
              <a:buFont typeface="+mj-lt"/>
              <a:buNone/>
            </a:pPr>
            <a:endParaRPr lang="en-US" sz="1100" b="1" dirty="0"/>
          </a:p>
          <a:p>
            <a:pPr marL="0" indent="0">
              <a:buFont typeface="+mj-lt"/>
              <a:buNone/>
            </a:pPr>
            <a:r>
              <a:rPr lang="en-US" sz="1100" b="1" dirty="0"/>
              <a:t>Key Points:</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We’ve all heard the cliché, treat others how you want to be treated- but the </a:t>
            </a:r>
            <a:r>
              <a:rPr lang="en-US" sz="1100" b="0" i="1" kern="1200" dirty="0">
                <a:solidFill>
                  <a:schemeClr val="tx1"/>
                </a:solidFill>
                <a:effectLst/>
                <a:latin typeface="+mn-lt"/>
                <a:ea typeface="+mn-ea"/>
                <a:cs typeface="+mn-cs"/>
              </a:rPr>
              <a:t>Why? </a:t>
            </a:r>
            <a:r>
              <a:rPr lang="en-US" sz="1100" b="0" i="0" kern="1200" dirty="0">
                <a:solidFill>
                  <a:schemeClr val="tx1"/>
                </a:solidFill>
                <a:effectLst/>
                <a:latin typeface="+mn-lt"/>
                <a:ea typeface="+mn-ea"/>
                <a:cs typeface="+mn-cs"/>
              </a:rPr>
              <a:t>behind the saying is because we are constantly reshaping our identities; groups have such a power of influence in how each other reshapes the identity, so we are treating others the ways we want to be treated as a means for </a:t>
            </a:r>
            <a:r>
              <a:rPr lang="en-US" sz="1100" b="0" i="1" kern="1200" dirty="0">
                <a:solidFill>
                  <a:schemeClr val="tx1"/>
                </a:solidFill>
                <a:effectLst/>
                <a:latin typeface="+mn-lt"/>
                <a:ea typeface="+mn-ea"/>
                <a:cs typeface="+mn-cs"/>
              </a:rPr>
              <a:t>teaching</a:t>
            </a:r>
            <a:r>
              <a:rPr lang="en-US" sz="1100" b="0" i="0" kern="1200" dirty="0">
                <a:solidFill>
                  <a:schemeClr val="tx1"/>
                </a:solidFill>
                <a:effectLst/>
                <a:latin typeface="+mn-lt"/>
                <a:ea typeface="+mn-ea"/>
                <a:cs typeface="+mn-cs"/>
              </a:rPr>
              <a:t> others how we want to be treated, and group therapy empowers us to practice teaching these important points.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Group therapy is a safe space to process some of the intense feelings we experience, when bias has offended or worked against us.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Slowing down is the key! Time Management groups are appropriate spaces to practice the skill of overcoming implicit bias.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References</a:t>
            </a:r>
            <a:r>
              <a:rPr lang="en-US" dirty="0"/>
              <a:t>: </a:t>
            </a:r>
          </a:p>
          <a:p>
            <a:pPr rtl="0" fontAlgn="base"/>
            <a:r>
              <a:rPr lang="en-US" sz="1200" b="0" i="0" kern="1200" dirty="0">
                <a:solidFill>
                  <a:schemeClr val="tx1"/>
                </a:solidFill>
                <a:effectLst/>
                <a:latin typeface="+mn-lt"/>
                <a:ea typeface="+mn-ea"/>
                <a:cs typeface="+mn-cs"/>
              </a:rPr>
              <a:t>The American Academy of Family Physicians (AAFP) Article: “How to Identify, Understand, and Unlearn Implicit Bias in Patient Care”. Family Practice Manager. 2019;26(4):29-33. Dr. </a:t>
            </a:r>
            <a:r>
              <a:rPr lang="en-US" sz="1200" b="0" i="0" kern="1200" dirty="0" err="1">
                <a:solidFill>
                  <a:schemeClr val="tx1"/>
                </a:solidFill>
                <a:effectLst/>
                <a:latin typeface="+mn-lt"/>
                <a:ea typeface="+mn-ea"/>
                <a:cs typeface="+mn-cs"/>
              </a:rPr>
              <a:t>Edgoose</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Smedley BD, Stith AY, Nelson AR, eds </a:t>
            </a:r>
            <a:r>
              <a:rPr lang="en-US" sz="1200" b="0" i="1" kern="1200" dirty="0">
                <a:solidFill>
                  <a:schemeClr val="tx1"/>
                </a:solidFill>
                <a:effectLst/>
                <a:latin typeface="+mn-lt"/>
                <a:ea typeface="+mn-ea"/>
                <a:cs typeface="+mn-cs"/>
              </a:rPr>
              <a:t>Unequal Treatment: Confronting Racial and Ethnic Disparities in Health Care</a:t>
            </a:r>
            <a:r>
              <a:rPr lang="en-US" sz="1200" b="0" i="0" kern="1200" dirty="0">
                <a:solidFill>
                  <a:schemeClr val="tx1"/>
                </a:solidFill>
                <a:effectLst/>
                <a:latin typeface="+mn-lt"/>
                <a:ea typeface="+mn-ea"/>
                <a:cs typeface="+mn-cs"/>
              </a:rPr>
              <a:t>. Washington, DC: Institute of Medicine, National Academy Press; 2003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19</a:t>
            </a:fld>
            <a:endParaRPr lang="en-US"/>
          </a:p>
        </p:txBody>
      </p:sp>
    </p:spTree>
    <p:extLst>
      <p:ext uri="{BB962C8B-B14F-4D97-AF65-F5344CB8AC3E}">
        <p14:creationId xmlns:p14="http://schemas.microsoft.com/office/powerpoint/2010/main" val="204804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dirty="0"/>
              <a:t>This slide deck was developed for the University of Nevada, Reno’s CAS 355 Individual and Group Addiction Treatment 3 credit undergraduate course. This course provides an overview of </a:t>
            </a:r>
            <a:r>
              <a:rPr lang="en-US" sz="1100" kern="1200" dirty="0">
                <a:solidFill>
                  <a:schemeClr val="tx1"/>
                </a:solidFill>
                <a:effectLst/>
                <a:latin typeface="+mn-lt"/>
                <a:ea typeface="+mn-ea"/>
                <a:cs typeface="+mn-cs"/>
              </a:rPr>
              <a:t>basic skills counseling skills. The primary theoretical model presented is Motivational Interviewing, though other theories are also addressed.  A primary goal of the course is to learn skills effective for relationship development, problem identification, and counselor issues that might impede effective helping.  The course content requires practice and the application of theoretical material. This course is an intensive learning experience that provides numerous opportunities for students to identify, "experience," and practice the basic individual and group counseling skills. Teaching methods include role-play activities, individual counseling interactions, and an ongoing group experience with other students.   </a:t>
            </a:r>
          </a:p>
          <a:p>
            <a:pPr>
              <a:spcAft>
                <a:spcPts val="600"/>
              </a:spcAft>
            </a:pPr>
            <a:endParaRPr lang="en-US" sz="1100" kern="1200" dirty="0">
              <a:solidFill>
                <a:schemeClr val="tx1"/>
              </a:solidFill>
              <a:effectLst/>
              <a:latin typeface="+mn-lt"/>
              <a:ea typeface="+mn-ea"/>
              <a:cs typeface="+mn-cs"/>
            </a:endParaRPr>
          </a:p>
          <a:p>
            <a:pPr marL="0" marR="0" lvl="0" indent="0" algn="l" defTabSz="914400" rtl="0" eaLnBrk="0" fontAlgn="base" latinLnBrk="0" hangingPunct="0">
              <a:spcAft>
                <a:spcPts val="600"/>
              </a:spcAft>
              <a:buClrTx/>
              <a:buSzTx/>
              <a:buFont typeface="Arial" panose="020B0604020202020204" pitchFamily="34" charset="0"/>
              <a:buNone/>
              <a:tabLst/>
              <a:defRPr/>
            </a:pPr>
            <a:r>
              <a:rPr lang="en-US" sz="1100" dirty="0"/>
              <a:t>This slide deck can easily be infused into similar academic addiction treatment courses in full or in part to supplement current addiction treatment, recovery, and prevention curriculum.</a:t>
            </a:r>
          </a:p>
          <a:p>
            <a:pPr marL="0" marR="0" lvl="0" indent="0" algn="l" defTabSz="914400" rtl="0" eaLnBrk="0" fontAlgn="base" latinLnBrk="0" hangingPunct="0">
              <a:spcAft>
                <a:spcPts val="600"/>
              </a:spcAft>
              <a:buClrTx/>
              <a:buSzTx/>
              <a:buFont typeface="Arial" panose="020B0604020202020204" pitchFamily="34" charset="0"/>
              <a:buNone/>
              <a:tabLst/>
              <a:defRPr/>
            </a:pPr>
            <a:endParaRPr lang="en-US" sz="1100" dirty="0"/>
          </a:p>
          <a:p>
            <a:pPr marL="0" marR="0" lvl="0" indent="0" algn="l" defTabSz="914400" rtl="0" eaLnBrk="0" fontAlgn="base" latinLnBrk="0" hangingPunct="0">
              <a:buClrTx/>
              <a:buSzTx/>
              <a:buFontTx/>
              <a:buNone/>
              <a:tabLst/>
              <a:defRPr/>
            </a:pPr>
            <a:r>
              <a:rPr lang="en-US" sz="1100" b="1" dirty="0"/>
              <a:t>SOURCES:</a:t>
            </a:r>
          </a:p>
          <a:p>
            <a:pPr marL="171450" marR="0" lvl="0" indent="-171450" algn="l" defTabSz="914400" rtl="0" eaLnBrk="0" fontAlgn="base" latinLnBrk="0" hangingPunct="0">
              <a:buClrTx/>
              <a:buSzTx/>
              <a:buFont typeface="Arial" panose="020B0604020202020204" pitchFamily="34" charset="0"/>
              <a:buChar char="•"/>
              <a:tabLst/>
              <a:defRPr/>
            </a:pPr>
            <a:r>
              <a:rPr lang="en-US" sz="1100" dirty="0"/>
              <a:t>Center for the Application of Substance Abuse Technologies (CASAT) Academics: https://casat.org/academic/</a:t>
            </a:r>
          </a:p>
          <a:p>
            <a:pPr marL="171450" marR="0" lvl="0" indent="-171450" algn="l" defTabSz="914400" rtl="0" eaLnBrk="0" fontAlgn="base" latinLnBrk="0" hangingPunct="0">
              <a:buClrTx/>
              <a:buSzTx/>
              <a:buFont typeface="Arial" panose="020B0604020202020204" pitchFamily="34" charset="0"/>
              <a:buChar char="•"/>
              <a:tabLst/>
              <a:defRPr/>
            </a:pPr>
            <a:r>
              <a:rPr lang="en-US" sz="1100" dirty="0"/>
              <a:t>UNR Course Descriptions: https://catalog.unr.edu/content.php?catoid=45&amp;catoid=45&amp;navoid=47663&amp;filter%5Bitem_type%5D=3&amp;filter%5Bonly_active%5D=1&amp;filter%5B3%5D=1&amp;filter%5Bcpage%5D=9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a:t>
            </a:r>
            <a:r>
              <a:rPr lang="en-US" sz="1100" dirty="0"/>
              <a:t>: 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Read</a:t>
            </a:r>
            <a:r>
              <a:rPr lang="en-US" sz="1100" dirty="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p>
            <a:r>
              <a:rPr lang="en-US" sz="1100" b="1" dirty="0"/>
              <a:t>Potential Discussion Questions: </a:t>
            </a:r>
          </a:p>
          <a:p>
            <a:pPr marL="228600" indent="-228600">
              <a:buFont typeface="+mj-lt"/>
              <a:buAutoNum type="arabicPeriod"/>
            </a:pPr>
            <a:r>
              <a:rPr lang="en-US" sz="1100" dirty="0"/>
              <a:t>What do you do- How do you respond, when you take personal inventory and realize you hold potentially harmful implicit bias? – What is a group therapy exercise which supports making these kinds of shifts in attitude and perspective?</a:t>
            </a:r>
          </a:p>
          <a:p>
            <a:pPr marL="228600" indent="-228600">
              <a:buFont typeface="+mj-lt"/>
              <a:buAutoNum type="arabicPeriod"/>
            </a:pPr>
            <a:r>
              <a:rPr lang="en-US" sz="1100" dirty="0"/>
              <a:t>How do you plan to create more time to pause, breathe, and avoid making quick decisions? – What is a group therapy exercise which encourages this? </a:t>
            </a:r>
          </a:p>
          <a:p>
            <a:pPr marL="0" indent="0">
              <a:buFont typeface="+mj-lt"/>
              <a:buNone/>
            </a:pPr>
            <a:endParaRPr lang="en-US" sz="1100" b="1" dirty="0"/>
          </a:p>
          <a:p>
            <a:pPr marL="0" indent="0">
              <a:buFont typeface="+mj-lt"/>
              <a:buNone/>
            </a:pPr>
            <a:r>
              <a:rPr lang="en-US" sz="1100" b="1" dirty="0"/>
              <a:t>Key Points: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When we speak about the transition from the unconscious to conscious awareness, we must start with the most powerful act of consciousness which IS looking in the mirror! – Introspection is key to overcoming implicit bias</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 Introspection is very much an independent activity, however modeling the appropriateness and a willingness to participate in this activity, and positively rewarding group members for their engagement are powerful tools, done in the group setting.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Setting aside time, unpacking pressure and stress, and avoiding quick decision-making are challenges for most of us who have a lot on our plates and who strive for peak performance and production. Practicing these healthy habits in a group setting is helpful to create a ‘muscle memory’ of the process.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References</a:t>
            </a:r>
            <a:r>
              <a:rPr lang="en-US" dirty="0"/>
              <a:t>: </a:t>
            </a:r>
          </a:p>
          <a:p>
            <a:pPr rtl="0" fontAlgn="base"/>
            <a:r>
              <a:rPr lang="en-US" sz="1200" b="0" i="0" kern="1200" dirty="0">
                <a:solidFill>
                  <a:schemeClr val="tx1"/>
                </a:solidFill>
                <a:effectLst/>
                <a:latin typeface="+mn-lt"/>
                <a:ea typeface="+mn-ea"/>
                <a:cs typeface="+mn-cs"/>
              </a:rPr>
              <a:t>The American Academy of Family Physicians (AAFP) Article: “How to Identify, Understand, and Unlearn Implicit Bias in Patient Care”. Family Practice Manager. 2019;26(4):29-33. Dr. </a:t>
            </a:r>
            <a:r>
              <a:rPr lang="en-US" sz="1200" b="0" i="0" kern="1200" dirty="0" err="1">
                <a:solidFill>
                  <a:schemeClr val="tx1"/>
                </a:solidFill>
                <a:effectLst/>
                <a:latin typeface="+mn-lt"/>
                <a:ea typeface="+mn-ea"/>
                <a:cs typeface="+mn-cs"/>
              </a:rPr>
              <a:t>Edgoose</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Smedley BD, Stith AY, Nelson AR, eds </a:t>
            </a:r>
            <a:r>
              <a:rPr lang="en-US" sz="1200" b="0" i="1" kern="1200" dirty="0">
                <a:solidFill>
                  <a:schemeClr val="tx1"/>
                </a:solidFill>
                <a:effectLst/>
                <a:latin typeface="+mn-lt"/>
                <a:ea typeface="+mn-ea"/>
                <a:cs typeface="+mn-cs"/>
              </a:rPr>
              <a:t>Unequal Treatment: Confronting Racial and Ethnic Disparities in Health Care</a:t>
            </a:r>
            <a:r>
              <a:rPr lang="en-US" sz="1200" b="0" i="0" kern="1200" dirty="0">
                <a:solidFill>
                  <a:schemeClr val="tx1"/>
                </a:solidFill>
                <a:effectLst/>
                <a:latin typeface="+mn-lt"/>
                <a:ea typeface="+mn-ea"/>
                <a:cs typeface="+mn-cs"/>
              </a:rPr>
              <a:t>. Washington, DC: Institute of Medicine, National Academy Press; 2003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20</a:t>
            </a:fld>
            <a:endParaRPr lang="en-US"/>
          </a:p>
        </p:txBody>
      </p:sp>
    </p:spTree>
    <p:extLst>
      <p:ext uri="{BB962C8B-B14F-4D97-AF65-F5344CB8AC3E}">
        <p14:creationId xmlns:p14="http://schemas.microsoft.com/office/powerpoint/2010/main" val="313157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References</a:t>
            </a:r>
            <a:r>
              <a:rPr lang="en-US" dirty="0"/>
              <a:t>: </a:t>
            </a:r>
          </a:p>
          <a:p>
            <a:pPr rtl="0" fontAlgn="base"/>
            <a:r>
              <a:rPr lang="en-US" sz="1200" b="0" i="0" kern="1200" dirty="0">
                <a:solidFill>
                  <a:schemeClr val="tx1"/>
                </a:solidFill>
                <a:effectLst/>
                <a:latin typeface="+mn-lt"/>
                <a:ea typeface="+mn-ea"/>
                <a:cs typeface="+mn-cs"/>
              </a:rPr>
              <a:t>The American Academy of Family Physicians (AAFP) Article: “How to Identify, Understand, and Unlearn Implicit Bias in Patient Care”. Family Practice Manager. 2019;26(4):29-33. Dr. </a:t>
            </a:r>
            <a:r>
              <a:rPr lang="en-US" sz="1200" b="0" i="0" kern="1200" dirty="0" err="1">
                <a:solidFill>
                  <a:schemeClr val="tx1"/>
                </a:solidFill>
                <a:effectLst/>
                <a:latin typeface="+mn-lt"/>
                <a:ea typeface="+mn-ea"/>
                <a:cs typeface="+mn-cs"/>
              </a:rPr>
              <a:t>Edgoose</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Smedley BD, Stith AY, Nelson AR, eds </a:t>
            </a:r>
            <a:r>
              <a:rPr lang="en-US" sz="1200" b="0" i="1" kern="1200" dirty="0">
                <a:solidFill>
                  <a:schemeClr val="tx1"/>
                </a:solidFill>
                <a:effectLst/>
                <a:latin typeface="+mn-lt"/>
                <a:ea typeface="+mn-ea"/>
                <a:cs typeface="+mn-cs"/>
              </a:rPr>
              <a:t>Unequal Treatment: Confronting Racial and Ethnic Disparities in Health Care</a:t>
            </a:r>
            <a:r>
              <a:rPr lang="en-US" sz="1200" b="0" i="0" kern="1200" dirty="0">
                <a:solidFill>
                  <a:schemeClr val="tx1"/>
                </a:solidFill>
                <a:effectLst/>
                <a:latin typeface="+mn-lt"/>
                <a:ea typeface="+mn-ea"/>
                <a:cs typeface="+mn-cs"/>
              </a:rPr>
              <a:t>. </a:t>
            </a:r>
            <a:r>
              <a:rPr lang="en-US" sz="1200" b="0" i="0" kern="1200">
                <a:solidFill>
                  <a:schemeClr val="tx1"/>
                </a:solidFill>
                <a:effectLst/>
                <a:latin typeface="+mn-lt"/>
                <a:ea typeface="+mn-ea"/>
                <a:cs typeface="+mn-cs"/>
              </a:rPr>
              <a:t>Washington, DC: Institute of Medicine, National Academy Press; 2003</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21</a:t>
            </a:fld>
            <a:endParaRPr lang="en-US"/>
          </a:p>
        </p:txBody>
      </p:sp>
    </p:spTree>
    <p:extLst>
      <p:ext uri="{BB962C8B-B14F-4D97-AF65-F5344CB8AC3E}">
        <p14:creationId xmlns:p14="http://schemas.microsoft.com/office/powerpoint/2010/main" val="1057145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cs typeface="Calibri"/>
            </a:endParaRPr>
          </a:p>
          <a:p>
            <a:r>
              <a:rPr lang="en-US" sz="1100" b="1" dirty="0"/>
              <a:t>Transition Slide: </a:t>
            </a:r>
            <a:r>
              <a:rPr lang="en-US" sz="1100" dirty="0"/>
              <a:t>Next, we will be discussing compassion fatigue and why it is just as important to care for you as it is the people you serve.</a:t>
            </a:r>
          </a:p>
          <a:p>
            <a:endParaRPr lang="en-US" sz="11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cs typeface="Calibri"/>
              </a:rPr>
              <a:t>Image Credit: </a:t>
            </a:r>
            <a:r>
              <a:rPr lang="en-US" sz="1100" b="0" dirty="0">
                <a:cs typeface="Calibri"/>
              </a:rPr>
              <a:t>www.tagxedo.com word cloud creator</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183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The next two slides slides introduce the concept of the occupational hazards associated with behavioral health professions. This is a quote from the Bride article.</a:t>
            </a:r>
          </a:p>
          <a:p>
            <a:endParaRPr lang="en-US" sz="1100" dirty="0"/>
          </a:p>
          <a:p>
            <a:r>
              <a:rPr lang="en-US" sz="1100" b="1" dirty="0"/>
              <a:t>Reference:</a:t>
            </a:r>
          </a:p>
          <a:p>
            <a:pPr marL="231775" indent="-231775"/>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endParaRPr lang="en-US"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a:t>
            </a:r>
            <a:r>
              <a:rPr lang="en-US" sz="1100" dirty="0"/>
              <a:t>: 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352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331" y="4315487"/>
            <a:ext cx="5401337" cy="3600450"/>
          </a:xfrm>
        </p:spPr>
        <p:txBody>
          <a:bodyPr/>
          <a:lstStyle/>
          <a:p>
            <a:r>
              <a:rPr lang="en-US" sz="1100" b="1" dirty="0"/>
              <a:t>SUBJECT MATTER: </a:t>
            </a:r>
            <a:r>
              <a:rPr lang="en-US" sz="1100" dirty="0"/>
              <a:t>COMPASSION FATIGUE</a:t>
            </a:r>
          </a:p>
          <a:p>
            <a:endParaRPr lang="en-US" sz="1100" dirty="0"/>
          </a:p>
          <a:p>
            <a:r>
              <a:rPr lang="en-US" sz="1100" dirty="0"/>
              <a:t>This slide illustrates how behavioral health professionals take on some of their clients’ pain. Ask students for their reactions to this and the previous slide, and process their reactions. For example, did they know that clinicians take in some level of their client’s pain?</a:t>
            </a:r>
          </a:p>
          <a:p>
            <a:endParaRPr lang="en-US" sz="1100" dirty="0"/>
          </a:p>
          <a:p>
            <a:r>
              <a:rPr lang="en-US" sz="1100" b="1" dirty="0"/>
              <a:t>References:</a:t>
            </a:r>
          </a:p>
          <a:p>
            <a:pPr marL="231775" indent="-231775"/>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pPr marL="231775" indent="-231775"/>
            <a:endParaRPr lang="en-US" sz="1100" dirty="0"/>
          </a:p>
          <a:p>
            <a:pPr marL="231775" indent="-231775"/>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endParaRPr lang="en-US" sz="1100" dirty="0"/>
          </a:p>
          <a:p>
            <a:r>
              <a:rPr lang="en-US" sz="1100" b="1" dirty="0"/>
              <a:t>IMAGE CREDIT: </a:t>
            </a:r>
            <a:r>
              <a:rPr lang="en-US" sz="1100" dirty="0"/>
              <a:t>Shutterstock (purchased image).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a:t>
            </a:r>
            <a:r>
              <a:rPr lang="en-US" sz="1100" dirty="0"/>
              <a:t>: 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44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332" y="4400550"/>
            <a:ext cx="5396023" cy="3600450"/>
          </a:xfrm>
        </p:spPr>
        <p:txBody>
          <a:bodyPr/>
          <a:lstStyle/>
          <a:p>
            <a:r>
              <a:rPr lang="en-US" sz="1100" b="1" dirty="0"/>
              <a:t>SUBJECT MATTER: </a:t>
            </a:r>
            <a:r>
              <a:rPr lang="en-US" sz="1100" dirty="0"/>
              <a:t>COMPASSION FATIGUE</a:t>
            </a:r>
          </a:p>
          <a:p>
            <a:pPr>
              <a:spcAft>
                <a:spcPts val="600"/>
              </a:spcAft>
            </a:pPr>
            <a:endParaRPr lang="en-US" sz="1100" dirty="0"/>
          </a:p>
          <a:p>
            <a:pPr>
              <a:spcAft>
                <a:spcPts val="600"/>
              </a:spcAft>
            </a:pPr>
            <a:r>
              <a:rPr lang="en-US" sz="1100" dirty="0"/>
              <a:t>This slide highlights the point that, unlike other professions, behavioral health professionals and health care providers are required to use their ‘own personal psychological resources’, like kindness and empathy, to do their job. The phrase </a:t>
            </a:r>
            <a:r>
              <a:rPr lang="en-US" sz="1100" i="1" dirty="0"/>
              <a:t>just part of the job </a:t>
            </a:r>
            <a:r>
              <a:rPr lang="en-US" sz="1100" dirty="0"/>
              <a:t>does not adequately explain the clinical demands or the impact of hearing traumatic stories. This slide is a direct quote from Newell and colleagues article and should be noted by the instructor. The authors of this CIP recommend this article, as it provides one of the best overviews of compassion fatigue.</a:t>
            </a:r>
          </a:p>
          <a:p>
            <a:endParaRPr lang="en-US" sz="1100" dirty="0"/>
          </a:p>
          <a:p>
            <a:r>
              <a:rPr lang="en-US" sz="1100" b="1" dirty="0"/>
              <a:t>Reference:</a:t>
            </a:r>
          </a:p>
          <a:p>
            <a:pPr marL="231775" indent="-231775"/>
            <a:r>
              <a:rPr lang="en-US" sz="1100" dirty="0"/>
              <a:t>Newell, J.M., </a:t>
            </a:r>
            <a:r>
              <a:rPr lang="en-US" sz="1100" dirty="0" err="1"/>
              <a:t>Gardell</a:t>
            </a:r>
            <a:r>
              <a:rPr lang="en-US" sz="1100" dirty="0"/>
              <a:t>, D.N., &amp; MacNeil, G. (2016). Clinician response to client traumas: A chronological review of constructs and terminology. </a:t>
            </a:r>
            <a:r>
              <a:rPr lang="en-US" sz="1100" i="1" dirty="0"/>
              <a:t>Trauma, Violence, &amp; Abuse, 17</a:t>
            </a:r>
            <a:r>
              <a:rPr lang="en-US" sz="1100" dirty="0"/>
              <a:t>, 306-313.</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9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a:t>
            </a:r>
          </a:p>
          <a:p>
            <a:endParaRPr lang="en-US" sz="1100" dirty="0"/>
          </a:p>
          <a:p>
            <a:r>
              <a:rPr lang="en-US" sz="1100" dirty="0"/>
              <a:t>Currently, the demands of clinical practice can place behavioral health professionals and health care providers at risk to several occupational hazards/conditions of varying severity. The definitions of these stress and trauma related conditions are defined and discussed in the next four slides.</a:t>
            </a:r>
          </a:p>
          <a:p>
            <a:endParaRPr lang="en-US" sz="1100" dirty="0"/>
          </a:p>
          <a:p>
            <a:r>
              <a:rPr lang="en-US" sz="1100" b="1" dirty="0"/>
              <a:t>References:</a:t>
            </a:r>
            <a:endParaRPr lang="it-IT" sz="1100" b="1" dirty="0"/>
          </a:p>
          <a:p>
            <a:pPr marL="231775" indent="-222250"/>
            <a:r>
              <a:rPr lang="it-IT" sz="1100" dirty="0"/>
              <a:t>Adams, R.E., Boscarino, J.A.,&amp; </a:t>
            </a:r>
            <a:r>
              <a:rPr lang="it-IT" sz="1100" dirty="0" err="1"/>
              <a:t>Figley</a:t>
            </a:r>
            <a:r>
              <a:rPr lang="it-IT" sz="1100" dirty="0"/>
              <a:t>, C.R. (2006). </a:t>
            </a:r>
            <a:r>
              <a:rPr lang="it-IT" sz="1100" dirty="0" err="1"/>
              <a:t>Compassion</a:t>
            </a:r>
            <a:r>
              <a:rPr lang="it-IT" sz="1100" dirty="0"/>
              <a:t> </a:t>
            </a:r>
            <a:r>
              <a:rPr lang="it-IT" sz="1100" dirty="0" err="1"/>
              <a:t>fatigue</a:t>
            </a:r>
            <a:r>
              <a:rPr lang="it-IT" sz="1100" dirty="0"/>
              <a:t> </a:t>
            </a:r>
            <a:r>
              <a:rPr lang="en-US" sz="1100" dirty="0"/>
              <a:t>and psychological distress among social workers: A validation study. </a:t>
            </a:r>
            <a:r>
              <a:rPr lang="en-US" sz="1100" i="1" dirty="0"/>
              <a:t>American Journal of Orthopsychiatry, 76</a:t>
            </a:r>
            <a:r>
              <a:rPr lang="en-US" sz="1100" dirty="0"/>
              <a:t>, 103-108.</a:t>
            </a:r>
          </a:p>
          <a:p>
            <a:pPr marL="231775" indent="-222250"/>
            <a:endParaRPr lang="en-US" sz="1100" dirty="0"/>
          </a:p>
          <a:p>
            <a:pPr marL="231775" indent="-222250"/>
            <a:r>
              <a:rPr lang="en-US" sz="1100" dirty="0"/>
              <a:t>Bride, B.E. (2004). The impact of providing psychosocial services to traumatized populations. </a:t>
            </a:r>
            <a:r>
              <a:rPr lang="en-US" sz="1100" i="1" dirty="0"/>
              <a:t>Stress, Trauma, and Crisis: An International Journal, 7</a:t>
            </a:r>
            <a:r>
              <a:rPr lang="en-US" sz="1100" dirty="0"/>
              <a:t>, 1-18.</a:t>
            </a:r>
          </a:p>
          <a:p>
            <a:pPr marL="231775" indent="-222250"/>
            <a:endParaRPr lang="en-US" sz="1100" dirty="0"/>
          </a:p>
          <a:p>
            <a:pPr marL="231775" indent="-222250"/>
            <a:r>
              <a:rPr lang="en-US" sz="1100" dirty="0"/>
              <a:t>Bride, B.E. (2007). Secondary traumatic stress among social workers. </a:t>
            </a:r>
            <a:r>
              <a:rPr lang="en-US" sz="1100" i="1" dirty="0"/>
              <a:t>Social Work, 52</a:t>
            </a:r>
            <a:r>
              <a:rPr lang="en-US" sz="1100" dirty="0"/>
              <a:t>, 63-70.</a:t>
            </a:r>
          </a:p>
          <a:p>
            <a:pPr marL="231775" indent="-222250"/>
            <a:endParaRPr lang="en-US" sz="1100" dirty="0"/>
          </a:p>
          <a:p>
            <a:pPr marL="231775" indent="-222250"/>
            <a:r>
              <a:rPr lang="en-US" sz="1100" dirty="0"/>
              <a:t>Bride, B.E., </a:t>
            </a:r>
            <a:r>
              <a:rPr lang="en-US" sz="1100" dirty="0" err="1"/>
              <a:t>Radney</a:t>
            </a:r>
            <a:r>
              <a:rPr lang="en-US" sz="1100" dirty="0"/>
              <a:t>, M., &amp; Figley, C.R. (2007). Measuring compassion fatigue. </a:t>
            </a:r>
            <a:r>
              <a:rPr lang="en-US" sz="1100" i="1" dirty="0"/>
              <a:t>Clinical Social Work Journal, 35</a:t>
            </a:r>
            <a:r>
              <a:rPr lang="en-US" sz="1100" dirty="0"/>
              <a:t>, 155-163.</a:t>
            </a:r>
          </a:p>
          <a:p>
            <a:pPr marL="231775" indent="-22225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Credit: </a:t>
            </a:r>
            <a:r>
              <a:rPr lang="en-US" sz="1200" dirty="0"/>
              <a:t>Pacific Southwest Addiction Technology Transfer Center Network.  Compassion Fatigue and the Behavioral Health Workforce Curriculum Infusion Package. https://</a:t>
            </a:r>
            <a:r>
              <a:rPr lang="en-US" sz="1200" dirty="0" err="1"/>
              <a:t>uclaisap.org</a:t>
            </a:r>
            <a:r>
              <a:rPr lang="en-US" sz="1200" dirty="0"/>
              <a:t>/html2/compassion-fatigue-behavioral-workforce-</a:t>
            </a:r>
            <a:r>
              <a:rPr lang="en-US" sz="1200" dirty="0" err="1"/>
              <a:t>cip.html</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035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COMPASSION FATIGUE</a:t>
            </a:r>
          </a:p>
          <a:p>
            <a:endParaRPr lang="en-US" sz="1100" dirty="0"/>
          </a:p>
          <a:p>
            <a:endParaRPr lang="en-US" sz="1100" dirty="0"/>
          </a:p>
          <a:p>
            <a:r>
              <a:rPr lang="en-US" sz="1100" b="1" dirty="0"/>
              <a:t>Discussion:</a:t>
            </a:r>
          </a:p>
          <a:p>
            <a:r>
              <a:rPr lang="en-US" sz="1100" dirty="0"/>
              <a:t>Use these questions to generate class participation and connection of compassion fatigue to their life.  </a:t>
            </a:r>
          </a:p>
          <a:p>
            <a:endParaRPr lang="en-US" sz="1100" dirty="0"/>
          </a:p>
          <a:p>
            <a:r>
              <a:rPr lang="en-US" sz="1100" dirty="0"/>
              <a:t>The purpose is to have students gain an awareness of compassion fatigue, the impact it has on our professional life, and how our own personal stressors can impact our work.</a:t>
            </a:r>
          </a:p>
        </p:txBody>
      </p:sp>
      <p:sp>
        <p:nvSpPr>
          <p:cNvPr id="4" name="Slide Number Placeholder 3"/>
          <p:cNvSpPr>
            <a:spLocks noGrp="1"/>
          </p:cNvSpPr>
          <p:nvPr>
            <p:ph type="sldNum" sz="quarter" idx="5"/>
          </p:nvPr>
        </p:nvSpPr>
        <p:spPr/>
        <p:txBody>
          <a:bodyPr/>
          <a:lstStyle/>
          <a:p>
            <a:fld id="{7E9730A5-E118-DD43-8C03-06ED1FCE0900}" type="slidenum">
              <a:rPr lang="en-US" smtClean="0"/>
              <a:t>27</a:t>
            </a:fld>
            <a:endParaRPr lang="en-US"/>
          </a:p>
        </p:txBody>
      </p:sp>
    </p:spTree>
    <p:extLst>
      <p:ext uri="{BB962C8B-B14F-4D97-AF65-F5344CB8AC3E}">
        <p14:creationId xmlns:p14="http://schemas.microsoft.com/office/powerpoint/2010/main" val="1645038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3295" y="4400550"/>
            <a:ext cx="5883442" cy="3600450"/>
          </a:xfrm>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Resources are provided and should assist in maintaining important referral agencies/support services as well as resources for students.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Institute: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https://zerosuicideinstitute.com/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Listserv: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https://zerosuicide.edc.org/movement/zero-suicide-listserv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Office for Suicide Prevention: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http://suicideprevention.nv.gov/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Zero Suicide Initiative: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https://nvopioidresponse.org/initiatives/zs/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The Lifeline and 988: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https://988lifeline.org/current-events/the-lifeline-and-988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UNR LiveWell Resource Page: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https://www.unr.edu/livewell</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Image Credit: </a:t>
            </a:r>
            <a:r>
              <a:rPr lang="en-US" sz="1100" kern="100" dirty="0">
                <a:effectLst/>
                <a:latin typeface="Calibri" panose="020F0502020204030204" pitchFamily="34" charset="0"/>
                <a:ea typeface="Calibri" panose="020F0502020204030204" pitchFamily="34" charset="0"/>
                <a:cs typeface="Calibri" panose="020F0502020204030204" pitchFamily="34" charset="0"/>
              </a:rPr>
              <a:t>SAMHSA 988 Partner Toolkit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042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317" y="4400550"/>
            <a:ext cx="6736096" cy="3600450"/>
          </a:xfrm>
        </p:spPr>
        <p:txBody>
          <a:bodyPr/>
          <a:lstStyle/>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Resources are provided and should assist in maintaining important referral agencies/support services as well as resources for students. </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Community Resources:</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UNR Disabilities Resource Center: </a:t>
            </a:r>
            <a:r>
              <a:rPr lang="en-US" sz="1100" u="sng" kern="100" dirty="0">
                <a:solidFill>
                  <a:srgbClr val="0563C1"/>
                </a:solidFill>
                <a:effectLst/>
                <a:ea typeface="Calibri" panose="020F0502020204030204" pitchFamily="34" charset="0"/>
                <a:cs typeface="Times New Roman" panose="02020603050405020304" pitchFamily="18" charset="0"/>
                <a:hlinkClick r:id="rId3"/>
              </a:rPr>
              <a:t>https://www.unr.edu/drc</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Nevada Center for Excellence in Disabilities Directory: </a:t>
            </a:r>
            <a:r>
              <a:rPr lang="en-US" sz="1100" u="sng" kern="100" dirty="0">
                <a:solidFill>
                  <a:srgbClr val="0563C1"/>
                </a:solidFill>
                <a:effectLst/>
                <a:ea typeface="Calibri" panose="020F0502020204030204" pitchFamily="34" charset="0"/>
                <a:cs typeface="Times New Roman" panose="02020603050405020304" pitchFamily="18" charset="0"/>
                <a:hlinkClick r:id="rId4"/>
              </a:rPr>
              <a:t>https://www.unr.edu/education/faculty-and-staff/nevada-center-for-excellence-in-disabilities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CASAT on Demand Resources &amp; Downloads: </a:t>
            </a:r>
            <a:r>
              <a:rPr lang="en-US" sz="1100" u="sng" kern="100" dirty="0">
                <a:solidFill>
                  <a:srgbClr val="0563C1"/>
                </a:solidFill>
                <a:effectLst/>
                <a:ea typeface="Calibri" panose="020F0502020204030204" pitchFamily="34" charset="0"/>
                <a:cs typeface="Times New Roman" panose="02020603050405020304" pitchFamily="18" charset="0"/>
                <a:hlinkClick r:id="rId5"/>
              </a:rPr>
              <a:t>https://casatondemand.org/resources_downloads/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Pacific Southwest Addiction Technology Transfer Center (PSATTC): </a:t>
            </a:r>
            <a:r>
              <a:rPr lang="en-US" sz="1100" u="sng" kern="100" dirty="0">
                <a:solidFill>
                  <a:srgbClr val="0563C1"/>
                </a:solidFill>
                <a:effectLst/>
                <a:ea typeface="Calibri" panose="020F0502020204030204" pitchFamily="34" charset="0"/>
                <a:cs typeface="Times New Roman" panose="02020603050405020304" pitchFamily="18" charset="0"/>
                <a:hlinkClick r:id="rId6"/>
              </a:rPr>
              <a:t>https://attcnetwork.org/centers/pacific-southwest-attc/home</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Mental Health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7"/>
              </a:rPr>
              <a:t>https://mhttcnetwork.org/ </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Prevention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8"/>
              </a:rPr>
              <a:t>https://pttcnetwork.org/</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Department of Health &amp; Human Services Aging and Disability Services Division: </a:t>
            </a:r>
            <a:r>
              <a:rPr lang="en-US" sz="1100" u="sng" kern="100" dirty="0">
                <a:solidFill>
                  <a:srgbClr val="0563C1"/>
                </a:solidFill>
                <a:effectLst/>
                <a:ea typeface="Calibri" panose="020F0502020204030204" pitchFamily="34" charset="0"/>
                <a:cs typeface="Times New Roman" panose="02020603050405020304" pitchFamily="18" charset="0"/>
                <a:hlinkClick r:id="rId9"/>
              </a:rPr>
              <a:t>https://adsd.nv.gov/</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SAMHSA’s Technology Transfer Centers (TTC) Programs: </a:t>
            </a:r>
            <a:r>
              <a:rPr lang="en-US" sz="1100" u="sng" kern="100" dirty="0">
                <a:solidFill>
                  <a:srgbClr val="0563C1"/>
                </a:solidFill>
                <a:effectLst/>
                <a:ea typeface="Calibri" panose="020F0502020204030204" pitchFamily="34" charset="0"/>
                <a:cs typeface="Times New Roman" panose="02020603050405020304" pitchFamily="18" charset="0"/>
                <a:hlinkClick r:id="rId10" action="ppaction://hlinkfile"/>
              </a:rPr>
              <a:t>techtransfercenters.org</a:t>
            </a:r>
            <a:endParaRPr lang="en-US" sz="1100" kern="100" dirty="0">
              <a:effectLst/>
              <a:ea typeface="Calibri" panose="020F0502020204030204" pitchFamily="34" charset="0"/>
              <a:cs typeface="Times New Roman" panose="02020603050405020304" pitchFamily="18" charset="0"/>
            </a:endParaRPr>
          </a:p>
          <a:p>
            <a:pPr marL="688975" indent="-344488"/>
            <a:endParaRPr lang="en-US" dirty="0">
              <a:solidFill>
                <a:schemeClr val="tx1">
                  <a:lumMod val="50000"/>
                  <a:lumOff val="50000"/>
                </a:schemeClr>
              </a:solidFill>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97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Read </a:t>
            </a:r>
            <a:r>
              <a:rPr lang="en-US" sz="1100" dirty="0"/>
              <a:t>slide to review topics that will be covered.</a:t>
            </a:r>
          </a:p>
          <a:p>
            <a:endParaRPr lang="en-US" sz="1100" dirty="0"/>
          </a:p>
          <a:p>
            <a:r>
              <a:rPr lang="en-US" sz="1100" b="1" dirty="0"/>
              <a:t>Image Credit: </a:t>
            </a:r>
            <a:endParaRPr lang="en-US" sz="1100" b="1" dirty="0">
              <a:cs typeface="Calibri"/>
            </a:endParaRPr>
          </a:p>
          <a:p>
            <a:r>
              <a:rPr lang="en-US" sz="1100" dirty="0"/>
              <a:t>Emergency Image Credit: </a:t>
            </a:r>
            <a:r>
              <a:rPr lang="en-US" sz="1100" dirty="0" err="1"/>
              <a:t>Picpedia</a:t>
            </a:r>
            <a:endParaRPr lang="en-US" sz="1100" dirty="0" err="1">
              <a:cs typeface="Calibri"/>
            </a:endParaRPr>
          </a:p>
          <a:p>
            <a:r>
              <a:rPr lang="en-US" sz="1100" dirty="0"/>
              <a:t>Man with Head in Hands Image Credit: </a:t>
            </a:r>
            <a:r>
              <a:rPr lang="en-US" sz="1100" dirty="0" err="1"/>
              <a:t>PxHere</a:t>
            </a:r>
            <a:endParaRPr lang="en-US" sz="1100" dirty="0" err="1">
              <a:cs typeface="Calibri"/>
            </a:endParaRPr>
          </a:p>
          <a:p>
            <a:r>
              <a:rPr lang="en-US" sz="1100" dirty="0"/>
              <a:t>Woman Image Credit: Wikimedia Commons</a:t>
            </a:r>
            <a:endParaRPr lang="en-US" sz="110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448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The Pathways in Crisis Services (PICS) Project provides academic course and professional learning events and content focused on evidence-based crisis programs that include crisis intervention, de-escalation services, mobile crisis and crisis stabilization for Pre-service (students) and Practicing Behavioral Health Professionals with the goal of increasing knowledge and skills leading to use in practice.</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 </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This is accomplished by guaranteeing students get exposed to crisis intervention services and skills while in school in order to prepare them to do crisis intervention services which includes: risk determination; early intervention; de-escalation strategies; how to conduct warm-hand-off; and understanding the new (988) system through the development of curriculum infusion and training. Practicing Professionals will have the opportunity to attend a variety of training and technical assistance (T/TA) events to ensure that T/TA in crisis-based programs is available to help prepare these professionals with the knowledge and skills to provide crisis-based services.</a:t>
            </a:r>
            <a:br>
              <a:rPr lang="en-US" sz="1100" dirty="0">
                <a:solidFill>
                  <a:srgbClr val="222222"/>
                </a:solidFill>
                <a:effectLst/>
                <a:ea typeface="Times New Roman" panose="02020603050405020304" pitchFamily="18" charset="0"/>
                <a:cs typeface="Arial" panose="020B0604020202020204" pitchFamily="34" charset="0"/>
              </a:rPr>
            </a:br>
            <a:br>
              <a:rPr lang="en-US" sz="1100" dirty="0">
                <a:solidFill>
                  <a:srgbClr val="222222"/>
                </a:solidFill>
                <a:effectLst/>
                <a:ea typeface="Times New Roman" panose="02020603050405020304" pitchFamily="18" charset="0"/>
                <a:cs typeface="Arial" panose="020B0604020202020204" pitchFamily="34" charset="0"/>
              </a:rPr>
            </a:br>
            <a:r>
              <a:rPr lang="en-US" sz="1100" i="1" dirty="0">
                <a:solidFill>
                  <a:srgbClr val="222222"/>
                </a:solidFill>
                <a:effectLst/>
                <a:ea typeface="Times New Roman" panose="02020603050405020304" pitchFamily="18" charset="0"/>
                <a:cs typeface="Arial" panose="020B0604020202020204" pitchFamily="34" charset="0"/>
              </a:rPr>
              <a:t>This project was supported in whole or in part by the Nevada Division of Public and Behavioral Health Bureau of Behavioral Health, Prevention, and Wellness. The opinions, findings, conclusions and recommendations expressed in this publication are those of the author(s) and do not necessarily represent the official views of the State of Nevada or CASAT.</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9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cs typeface="Calibri"/>
              </a:rPr>
              <a:t>Read Disclaimer:  </a:t>
            </a:r>
            <a:r>
              <a:rPr lang="en-US" sz="1100" dirty="0">
                <a:ea typeface="+mn-lt"/>
                <a:cs typeface="+mn-lt"/>
              </a:rPr>
              <a:t>This presentation may include readings, media, and discussion around topics such as suicide, trauma, and crisis intervention and may be difficult. </a:t>
            </a:r>
          </a:p>
          <a:p>
            <a:endParaRPr lang="en-US" sz="1100" dirty="0">
              <a:ea typeface="+mn-lt"/>
              <a:cs typeface="+mn-lt"/>
            </a:endParaRPr>
          </a:p>
          <a:p>
            <a:r>
              <a:rPr lang="en-US" sz="1100" dirty="0">
                <a:ea typeface="+mn-lt"/>
                <a:cs typeface="+mn-lt"/>
              </a:rPr>
              <a:t>In addition, it is recommended and encourage for you to care for your safety and well-being. If this topic</a:t>
            </a:r>
            <a:r>
              <a:rPr lang="en-US" sz="1100" baseline="0" dirty="0">
                <a:ea typeface="+mn-lt"/>
                <a:cs typeface="+mn-lt"/>
              </a:rPr>
              <a:t> and conversation elevates you, please reach out to someone and seek help immediately. </a:t>
            </a:r>
            <a:endParaRPr lang="en-US" sz="1100" dirty="0">
              <a:ea typeface="+mn-lt"/>
              <a:cs typeface="+mn-lt"/>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02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CRISIS RESPONSE SYSTEM</a:t>
            </a:r>
          </a:p>
          <a:p>
            <a:endParaRPr lang="en-US" sz="1100" dirty="0"/>
          </a:p>
          <a:p>
            <a:pPr>
              <a:defRPr/>
            </a:pPr>
            <a:r>
              <a:rPr lang="en-US" sz="1100" b="1" dirty="0"/>
              <a:t>Transition</a:t>
            </a:r>
            <a:r>
              <a:rPr lang="en-US" sz="1100" b="1" baseline="0" dirty="0"/>
              <a:t> slide:</a:t>
            </a:r>
            <a:r>
              <a:rPr lang="en-US" sz="1100" b="1" dirty="0"/>
              <a:t> </a:t>
            </a:r>
            <a:r>
              <a:rPr lang="en-US" sz="1100" dirty="0"/>
              <a:t>Inform students we will be covering Crisis Response System information.  This will include an overview of material from your previous CAS minor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Image: </a:t>
            </a:r>
            <a:r>
              <a:rPr lang="en-US" sz="1100" b="0" dirty="0" err="1"/>
              <a:t>Picpedia</a:t>
            </a:r>
            <a:endParaRPr lang="en-US" sz="1100" b="0"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24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SUBJECT MATTER: </a:t>
            </a:r>
            <a:r>
              <a:rPr lang="en-US" sz="1100" b="0" i="0" kern="1200" dirty="0">
                <a:solidFill>
                  <a:schemeClr val="tx1"/>
                </a:solidFill>
                <a:effectLst/>
                <a:latin typeface="+mn-lt"/>
                <a:ea typeface="+mn-ea"/>
                <a:cs typeface="+mn-cs"/>
              </a:rPr>
              <a:t>CRISIS RESPONSE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In CAS 254 you reviewed the National Guidelines for Behavioral Health Crisis Services and the Crisis Services in Alignment image.  Remember that in a given crisis system 80% of mental health crisis can be resolved by phone!!  CAS 255 you reviewed the Crisis Response Systems in Nevada that include: call centers (crisis support services), 24/7 mobile crisis (mobile crisis response team (youth and families) and mobile outreach safety teams (attached to local law enforcement), crisis stabilization programs (2 in Las Vegas, 1 in Reno), and the essential principles and practices (trauma-informed care, suicide safer care, peer to peer support). You also reviewed Nevada’s Crisis Continuum and the problems we have seen with crisis response systems across the nation. In CAS 354 you reviewed the 6 Phases of Disaster Response and Grief Cycles.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In relation to this course we are going to discuss The eight </a:t>
            </a:r>
            <a:r>
              <a:rPr lang="en-US" sz="1100" b="0" i="1" kern="1200" dirty="0">
                <a:solidFill>
                  <a:schemeClr val="tx1"/>
                </a:solidFill>
                <a:effectLst/>
                <a:latin typeface="+mn-lt"/>
                <a:ea typeface="+mn-ea"/>
                <a:cs typeface="+mn-cs"/>
              </a:rPr>
              <a:t>PFA</a:t>
            </a:r>
            <a:r>
              <a:rPr lang="en-US" sz="1100" b="0" i="0" kern="1200" dirty="0">
                <a:solidFill>
                  <a:schemeClr val="tx1"/>
                </a:solidFill>
                <a:effectLst/>
                <a:latin typeface="+mn-lt"/>
                <a:ea typeface="+mn-ea"/>
                <a:cs typeface="+mn-cs"/>
              </a:rPr>
              <a:t> Core Actions which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228600" indent="-228600">
              <a:buFont typeface="+mj-lt"/>
              <a:buAutoNum type="arabicPeriod"/>
            </a:pPr>
            <a:r>
              <a:rPr lang="en-US" sz="1100" b="1" i="0" kern="1200" dirty="0">
                <a:solidFill>
                  <a:schemeClr val="tx1"/>
                </a:solidFill>
                <a:effectLst/>
                <a:latin typeface="+mn-lt"/>
                <a:ea typeface="+mn-ea"/>
                <a:cs typeface="+mn-cs"/>
              </a:rPr>
              <a:t>Contact and Engagement: </a:t>
            </a:r>
            <a:r>
              <a:rPr lang="en-US" sz="1100" b="0" i="0" kern="1200" dirty="0">
                <a:solidFill>
                  <a:schemeClr val="tx1"/>
                </a:solidFill>
                <a:effectLst/>
                <a:latin typeface="+mn-lt"/>
                <a:ea typeface="+mn-ea"/>
                <a:cs typeface="+mn-cs"/>
              </a:rPr>
              <a:t>To respond to contacts initiated by survivors, or to initiate contacts in a non-intrusive, compassionate, and helpful manner.</a:t>
            </a:r>
          </a:p>
          <a:p>
            <a:pPr marL="228600" indent="-228600">
              <a:buFont typeface="+mj-lt"/>
              <a:buAutoNum type="arabicPeriod"/>
            </a:pPr>
            <a:r>
              <a:rPr lang="en-US" sz="1100" b="1" i="0" kern="1200" dirty="0">
                <a:solidFill>
                  <a:schemeClr val="tx1"/>
                </a:solidFill>
                <a:effectLst/>
                <a:latin typeface="+mn-lt"/>
                <a:ea typeface="+mn-ea"/>
                <a:cs typeface="+mn-cs"/>
              </a:rPr>
              <a:t>Safety and Comfort:</a:t>
            </a:r>
            <a:r>
              <a:rPr lang="en-US" sz="1100" b="0" i="0" kern="1200" dirty="0">
                <a:solidFill>
                  <a:schemeClr val="tx1"/>
                </a:solidFill>
                <a:effectLst/>
                <a:latin typeface="+mn-lt"/>
                <a:ea typeface="+mn-ea"/>
                <a:cs typeface="+mn-cs"/>
              </a:rPr>
              <a:t> To enhance immediate and ongoing safety, and provide physical and emotional comfort.</a:t>
            </a:r>
          </a:p>
          <a:p>
            <a:pPr marL="228600" indent="-228600">
              <a:buFont typeface="+mj-lt"/>
              <a:buAutoNum type="arabicPeriod"/>
            </a:pPr>
            <a:r>
              <a:rPr lang="en-US" sz="1100" b="1" i="0" kern="1200" dirty="0">
                <a:solidFill>
                  <a:schemeClr val="tx1"/>
                </a:solidFill>
                <a:effectLst/>
                <a:latin typeface="+mn-lt"/>
                <a:ea typeface="+mn-ea"/>
                <a:cs typeface="+mn-cs"/>
              </a:rPr>
              <a:t>Stabilization (if needed): </a:t>
            </a:r>
            <a:r>
              <a:rPr lang="en-US" sz="1100" b="0" i="0" kern="1200" dirty="0">
                <a:solidFill>
                  <a:schemeClr val="tx1"/>
                </a:solidFill>
                <a:effectLst/>
                <a:latin typeface="+mn-lt"/>
                <a:ea typeface="+mn-ea"/>
                <a:cs typeface="+mn-cs"/>
              </a:rPr>
              <a:t>To calm and orient emotionally overwhelmed or disoriented survivors.</a:t>
            </a:r>
          </a:p>
          <a:p>
            <a:pPr marL="228600" indent="-228600">
              <a:buFont typeface="+mj-lt"/>
              <a:buAutoNum type="arabicPeriod"/>
            </a:pPr>
            <a:r>
              <a:rPr lang="en-US" sz="1100" b="1" i="0" kern="1200" dirty="0">
                <a:solidFill>
                  <a:schemeClr val="tx1"/>
                </a:solidFill>
                <a:effectLst/>
                <a:latin typeface="+mn-lt"/>
                <a:ea typeface="+mn-ea"/>
                <a:cs typeface="+mn-cs"/>
              </a:rPr>
              <a:t>Information Gathering on Current Needs and Concerns: </a:t>
            </a:r>
            <a:r>
              <a:rPr lang="en-US" sz="1100" b="0" i="0" kern="1200" dirty="0">
                <a:solidFill>
                  <a:schemeClr val="tx1"/>
                </a:solidFill>
                <a:effectLst/>
                <a:latin typeface="+mn-lt"/>
                <a:ea typeface="+mn-ea"/>
                <a:cs typeface="+mn-cs"/>
              </a:rPr>
              <a:t>To identify immediate needs and concerns, gather additional information, and tailor Psychological First Aid interventions.</a:t>
            </a:r>
          </a:p>
          <a:p>
            <a:pPr marL="228600" indent="-228600">
              <a:buFont typeface="+mj-lt"/>
              <a:buAutoNum type="arabicPeriod"/>
            </a:pPr>
            <a:r>
              <a:rPr lang="en-US" sz="1100" b="1" i="0" kern="1200" dirty="0">
                <a:solidFill>
                  <a:schemeClr val="tx1"/>
                </a:solidFill>
                <a:effectLst/>
                <a:latin typeface="+mn-lt"/>
                <a:ea typeface="+mn-ea"/>
                <a:cs typeface="+mn-cs"/>
              </a:rPr>
              <a:t>Practical Assistance:</a:t>
            </a:r>
            <a:r>
              <a:rPr lang="en-US" sz="1100" b="0" i="0" kern="1200" dirty="0">
                <a:solidFill>
                  <a:schemeClr val="tx1"/>
                </a:solidFill>
                <a:effectLst/>
                <a:latin typeface="+mn-lt"/>
                <a:ea typeface="+mn-ea"/>
                <a:cs typeface="+mn-cs"/>
              </a:rPr>
              <a:t> To offer practical help to survivors in addressing immediate needs and concerns.</a:t>
            </a:r>
          </a:p>
          <a:p>
            <a:pPr marL="228600" indent="-228600">
              <a:buFont typeface="+mj-lt"/>
              <a:buAutoNum type="arabicPeriod"/>
            </a:pPr>
            <a:r>
              <a:rPr lang="en-US" sz="1100" b="1" i="0" kern="1200" dirty="0">
                <a:solidFill>
                  <a:schemeClr val="tx1"/>
                </a:solidFill>
                <a:effectLst/>
                <a:latin typeface="+mn-lt"/>
                <a:ea typeface="+mn-ea"/>
                <a:cs typeface="+mn-cs"/>
              </a:rPr>
              <a:t>Connection with Social Supports: </a:t>
            </a:r>
            <a:r>
              <a:rPr lang="en-US" sz="1100" b="0" i="0" kern="1200" dirty="0">
                <a:solidFill>
                  <a:schemeClr val="tx1"/>
                </a:solidFill>
                <a:effectLst/>
                <a:latin typeface="+mn-lt"/>
                <a:ea typeface="+mn-ea"/>
                <a:cs typeface="+mn-cs"/>
              </a:rPr>
              <a:t>To help establish brief or ongoing contacts with primary support persons and other sources of support, including family members, friends, and community helping resources.</a:t>
            </a:r>
          </a:p>
          <a:p>
            <a:pPr marL="228600" indent="-228600">
              <a:buFont typeface="+mj-lt"/>
              <a:buAutoNum type="arabicPeriod"/>
            </a:pPr>
            <a:r>
              <a:rPr lang="en-US" sz="1100" b="1" i="0" kern="1200" dirty="0">
                <a:solidFill>
                  <a:schemeClr val="tx1"/>
                </a:solidFill>
                <a:effectLst/>
                <a:latin typeface="+mn-lt"/>
                <a:ea typeface="+mn-ea"/>
                <a:cs typeface="+mn-cs"/>
              </a:rPr>
              <a:t>Information on Coping: </a:t>
            </a:r>
            <a:r>
              <a:rPr lang="en-US" sz="1100" b="0" i="0" kern="1200" dirty="0">
                <a:solidFill>
                  <a:schemeClr val="tx1"/>
                </a:solidFill>
                <a:effectLst/>
                <a:latin typeface="+mn-lt"/>
                <a:ea typeface="+mn-ea"/>
                <a:cs typeface="+mn-cs"/>
              </a:rPr>
              <a:t>To provide information about stress reactions and coping to reduce distress and promote adaptive functioning.</a:t>
            </a:r>
          </a:p>
          <a:p>
            <a:pPr marL="228600" indent="-228600">
              <a:buFont typeface="+mj-lt"/>
              <a:buAutoNum type="arabicPeriod"/>
            </a:pPr>
            <a:r>
              <a:rPr lang="en-US" sz="1100" b="1" i="0" kern="1200" dirty="0">
                <a:solidFill>
                  <a:schemeClr val="tx1"/>
                </a:solidFill>
                <a:effectLst/>
                <a:latin typeface="+mn-lt"/>
                <a:ea typeface="+mn-ea"/>
                <a:cs typeface="+mn-cs"/>
              </a:rPr>
              <a:t>Linkage with Collaborative Services: </a:t>
            </a:r>
            <a:r>
              <a:rPr lang="en-US" sz="1100" b="0" i="0" kern="1200" dirty="0">
                <a:solidFill>
                  <a:schemeClr val="tx1"/>
                </a:solidFill>
                <a:effectLst/>
                <a:latin typeface="+mn-lt"/>
                <a:ea typeface="+mn-ea"/>
                <a:cs typeface="+mn-cs"/>
              </a:rPr>
              <a:t>To link survivors with available services needed at the time or in the future.</a:t>
            </a:r>
          </a:p>
          <a:p>
            <a:pPr marL="228600" indent="-228600">
              <a:buFont typeface="+mj-lt"/>
              <a:buAutoNum type="arabicPeriod"/>
            </a:pPr>
            <a:endParaRPr lang="en-US" sz="1100" b="0" i="0" kern="1200" dirty="0">
              <a:solidFill>
                <a:schemeClr val="tx1"/>
              </a:solidFill>
              <a:effectLst/>
              <a:latin typeface="+mn-lt"/>
              <a:ea typeface="+mn-ea"/>
              <a:cs typeface="+mn-cs"/>
            </a:endParaRPr>
          </a:p>
          <a:p>
            <a:pPr marL="0" indent="0">
              <a:buFont typeface="+mj-lt"/>
              <a:buNone/>
            </a:pPr>
            <a:r>
              <a:rPr lang="en-US" sz="1100" b="1" i="0" kern="1200" dirty="0">
                <a:solidFill>
                  <a:schemeClr val="tx1"/>
                </a:solidFill>
                <a:effectLst/>
                <a:latin typeface="+mn-lt"/>
                <a:ea typeface="+mn-ea"/>
                <a:cs typeface="+mn-cs"/>
              </a:rPr>
              <a:t>Discussion: </a:t>
            </a:r>
            <a:r>
              <a:rPr lang="en-US" sz="1100" b="0" i="0" kern="1200" dirty="0">
                <a:solidFill>
                  <a:schemeClr val="tx1"/>
                </a:solidFill>
                <a:effectLst/>
                <a:latin typeface="+mn-lt"/>
                <a:ea typeface="+mn-ea"/>
                <a:cs typeface="+mn-cs"/>
              </a:rPr>
              <a:t>How might you ensure you implement all 8 when working with someone?</a:t>
            </a:r>
          </a:p>
        </p:txBody>
      </p:sp>
      <p:sp>
        <p:nvSpPr>
          <p:cNvPr id="4" name="Slide Number Placeholder 3"/>
          <p:cNvSpPr>
            <a:spLocks noGrp="1"/>
          </p:cNvSpPr>
          <p:nvPr>
            <p:ph type="sldNum" sz="quarter" idx="5"/>
          </p:nvPr>
        </p:nvSpPr>
        <p:spPr/>
        <p:txBody>
          <a:bodyPr/>
          <a:lstStyle/>
          <a:p>
            <a:fld id="{5A70B0B6-4A54-0944-91E3-FECC2ED21D47}" type="slidenum">
              <a:rPr lang="en-US" smtClean="0"/>
              <a:t>6</a:t>
            </a:fld>
            <a:endParaRPr lang="en-US"/>
          </a:p>
        </p:txBody>
      </p:sp>
    </p:spTree>
    <p:extLst>
      <p:ext uri="{BB962C8B-B14F-4D97-AF65-F5344CB8AC3E}">
        <p14:creationId xmlns:p14="http://schemas.microsoft.com/office/powerpoint/2010/main" val="408363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SUICIDE PREVENTION</a:t>
            </a:r>
          </a:p>
          <a:p>
            <a:endParaRPr lang="en-US" sz="1100" dirty="0"/>
          </a:p>
          <a:p>
            <a:r>
              <a:rPr lang="en-US" sz="1100" b="1" dirty="0">
                <a:cs typeface="Calibri"/>
              </a:rPr>
              <a:t>READ</a:t>
            </a:r>
            <a:r>
              <a:rPr lang="en-US" sz="1100" dirty="0">
                <a:cs typeface="Calibri"/>
              </a:rPr>
              <a:t>: Inform students we will be reviewing suicide prevention risk and protective factors, suicide risk assessments, and how to work with someone who is suicidal.  Please be aware of how you are responding to the material and how you might have discussions of suicide with your clientele. Suicide is a difficult topic to learn about and experience.  Please be considerate of your students when they are sharing.</a:t>
            </a:r>
          </a:p>
          <a:p>
            <a:endParaRPr lang="en-US" sz="1100" dirty="0"/>
          </a:p>
          <a:p>
            <a:r>
              <a:rPr lang="en-US" sz="1100" b="1" dirty="0"/>
              <a:t>Image Credit</a:t>
            </a:r>
            <a:r>
              <a:rPr lang="en-US" sz="1100" dirty="0"/>
              <a:t>: Picryl</a:t>
            </a:r>
          </a:p>
        </p:txBody>
      </p:sp>
      <p:sp>
        <p:nvSpPr>
          <p:cNvPr id="4" name="Slide Number Placeholder 3"/>
          <p:cNvSpPr>
            <a:spLocks noGrp="1"/>
          </p:cNvSpPr>
          <p:nvPr>
            <p:ph type="sldNum" sz="quarter" idx="5"/>
          </p:nvPr>
        </p:nvSpPr>
        <p:spPr/>
        <p:txBody>
          <a:bodyPr/>
          <a:lstStyle/>
          <a:p>
            <a:fld id="{7E9730A5-E118-DD43-8C03-06ED1FCE0900}" type="slidenum">
              <a:rPr lang="en-US" smtClean="0"/>
              <a:t>7</a:t>
            </a:fld>
            <a:endParaRPr lang="en-US"/>
          </a:p>
        </p:txBody>
      </p:sp>
    </p:spTree>
    <p:extLst>
      <p:ext uri="{BB962C8B-B14F-4D97-AF65-F5344CB8AC3E}">
        <p14:creationId xmlns:p14="http://schemas.microsoft.com/office/powerpoint/2010/main" val="337927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SUICIDE PREVENTION</a:t>
            </a:r>
          </a:p>
          <a:p>
            <a:endParaRPr lang="en-US" sz="1100" dirty="0"/>
          </a:p>
          <a:p>
            <a:r>
              <a:rPr lang="en-US" sz="1100" b="1" i="0" dirty="0">
                <a:solidFill>
                  <a:srgbClr val="FFFFFF"/>
                </a:solidFill>
                <a:effectLst/>
                <a:latin typeface="Roboto" panose="02000000000000000000" pitchFamily="2" charset="0"/>
              </a:rPr>
              <a:t>READ</a:t>
            </a:r>
            <a:r>
              <a:rPr lang="en-US" sz="1100" b="0" i="0" dirty="0">
                <a:solidFill>
                  <a:srgbClr val="FFFFFF"/>
                </a:solidFill>
                <a:effectLst/>
                <a:latin typeface="Roboto" panose="02000000000000000000" pitchFamily="2" charset="0"/>
              </a:rPr>
              <a:t> slide to class.</a:t>
            </a:r>
          </a:p>
          <a:p>
            <a:endParaRPr lang="en-US" sz="1100" b="0" i="0" dirty="0">
              <a:solidFill>
                <a:srgbClr val="FFFFFF"/>
              </a:solidFill>
              <a:effectLst/>
              <a:latin typeface="Roboto" panose="02000000000000000000" pitchFamily="2" charset="0"/>
            </a:endParaRPr>
          </a:p>
          <a:p>
            <a:r>
              <a:rPr lang="en-US" sz="1100" b="1" i="0" dirty="0">
                <a:solidFill>
                  <a:srgbClr val="FFFFFF"/>
                </a:solidFill>
                <a:effectLst/>
                <a:latin typeface="Roboto" panose="02000000000000000000" pitchFamily="2"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Hirsch, D. (2021, April 23). </a:t>
            </a:r>
            <a:r>
              <a:rPr lang="en-US" sz="1100" i="1" kern="1200" dirty="0">
                <a:solidFill>
                  <a:schemeClr val="tx1"/>
                </a:solidFill>
                <a:effectLst/>
                <a:latin typeface="+mn-lt"/>
                <a:ea typeface="+mn-ea"/>
                <a:cs typeface="+mn-cs"/>
              </a:rPr>
              <a:t>Best Practices Manuals &amp; Toolkits - Didi Hirsch Mental Health Services</a:t>
            </a:r>
            <a:r>
              <a:rPr lang="en-US" sz="1100" kern="1200" dirty="0">
                <a:solidFill>
                  <a:schemeClr val="tx1"/>
                </a:solidFill>
                <a:effectLst/>
                <a:latin typeface="+mn-lt"/>
                <a:ea typeface="+mn-ea"/>
                <a:cs typeface="+mn-cs"/>
              </a:rPr>
              <a:t>. Didi Hirsch Mental Health Services -. https://didihirsch.org/download-best-practices-manuals-toolkits/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FFFFFF"/>
                </a:solidFill>
                <a:effectLst/>
                <a:latin typeface="Roboto" panose="02000000000000000000" pitchFamily="2" charset="0"/>
              </a:rPr>
              <a:t>Manual_for_Support_Groups_for_Survivors_of_Suicide_Attempts.pdf</a:t>
            </a:r>
          </a:p>
          <a:p>
            <a:endParaRPr lang="en-US" sz="120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8</a:t>
            </a:fld>
            <a:endParaRPr lang="en-US"/>
          </a:p>
        </p:txBody>
      </p:sp>
    </p:spTree>
    <p:extLst>
      <p:ext uri="{BB962C8B-B14F-4D97-AF65-F5344CB8AC3E}">
        <p14:creationId xmlns:p14="http://schemas.microsoft.com/office/powerpoint/2010/main" val="69332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SUICIDE PREVENTION</a:t>
            </a:r>
          </a:p>
          <a:p>
            <a:endParaRPr lang="en-US" sz="1100" dirty="0"/>
          </a:p>
          <a:p>
            <a:r>
              <a:rPr lang="en-US" sz="1100" b="1" dirty="0"/>
              <a:t>READ </a:t>
            </a:r>
            <a:r>
              <a:rPr lang="en-US" sz="1100" dirty="0"/>
              <a:t>slide (continued from previous slide)</a:t>
            </a:r>
          </a:p>
          <a:p>
            <a:endParaRPr lang="en-US" sz="1100" dirty="0"/>
          </a:p>
          <a:p>
            <a:r>
              <a:rPr lang="en-US" sz="1100" b="1" i="0" dirty="0">
                <a:solidFill>
                  <a:srgbClr val="FFFFFF"/>
                </a:solidFill>
                <a:effectLst/>
                <a:latin typeface="Roboto" panose="02000000000000000000" pitchFamily="2" charset="0"/>
              </a:rPr>
              <a:t>Reference:</a:t>
            </a:r>
          </a:p>
          <a:p>
            <a:r>
              <a:rPr lang="en-US" sz="1100" kern="1200" dirty="0">
                <a:solidFill>
                  <a:schemeClr val="tx1"/>
                </a:solidFill>
                <a:effectLst/>
                <a:latin typeface="+mn-lt"/>
                <a:ea typeface="+mn-ea"/>
                <a:cs typeface="+mn-cs"/>
              </a:rPr>
              <a:t>Hirsch, D. (2021, April 23). </a:t>
            </a:r>
            <a:r>
              <a:rPr lang="en-US" sz="1100" i="1" kern="1200" dirty="0">
                <a:solidFill>
                  <a:schemeClr val="tx1"/>
                </a:solidFill>
                <a:effectLst/>
                <a:latin typeface="+mn-lt"/>
                <a:ea typeface="+mn-ea"/>
                <a:cs typeface="+mn-cs"/>
              </a:rPr>
              <a:t>Best Practices Manuals &amp; Toolkits - Didi Hirsch Mental Health Services</a:t>
            </a:r>
            <a:r>
              <a:rPr lang="en-US" sz="1100" kern="1200" dirty="0">
                <a:solidFill>
                  <a:schemeClr val="tx1"/>
                </a:solidFill>
                <a:effectLst/>
                <a:latin typeface="+mn-lt"/>
                <a:ea typeface="+mn-ea"/>
                <a:cs typeface="+mn-cs"/>
              </a:rPr>
              <a:t>. Didi Hirsch Mental Health Services -. https://didihirsch.org/download-best-practices-manuals-toolkits/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9</a:t>
            </a:fld>
            <a:endParaRPr lang="en-US"/>
          </a:p>
        </p:txBody>
      </p:sp>
    </p:spTree>
    <p:extLst>
      <p:ext uri="{BB962C8B-B14F-4D97-AF65-F5344CB8AC3E}">
        <p14:creationId xmlns:p14="http://schemas.microsoft.com/office/powerpoint/2010/main" val="2380619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B2BD8F1F-F198-074F-BEB7-818EAC0A28C2}" type="datetime1">
              <a:rPr lang="en-US" smtClean="0"/>
              <a:t>6/23/23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92EB1D1F-0170-6249-A5BB-18D7545F6043}" type="datetime1">
              <a:rPr lang="en-US" smtClean="0"/>
              <a:t>6/23/23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57391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8BC99484-71EF-4C46-B3FB-86D0FC880D6F}" type="datetime1">
              <a:rPr lang="en-US" smtClean="0"/>
              <a:t>6/23/23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23557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22999554-B3C5-034D-AF69-347251462F64}" type="datetime1">
              <a:rPr lang="en-US" smtClean="0"/>
              <a:t>6/23/23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25169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F5C0FFFB-CDD7-C14D-9632-9E567C960DC9}" type="datetime1">
              <a:rPr lang="en-US" smtClean="0"/>
              <a:t>6/23/23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08063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4A5B21FC-198B-B745-B6BD-9D5685612F7A}" type="datetime1">
              <a:rPr lang="en-US" smtClean="0"/>
              <a:t>6/23/23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75714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49920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995A2DA7-2A75-B845-BEE1-1861CE82C314}" type="datetime1">
              <a:rPr lang="en-US" smtClean="0"/>
              <a:t>6/23/23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3895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6685F495-A1AA-E34D-99DE-5B4D97BA2C13}" type="datetime1">
              <a:rPr lang="en-US" smtClean="0"/>
              <a:t>6/23/23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AE3E4BF0-E4DB-3F45-80AD-CFC40617078F}" type="datetime1">
              <a:rPr lang="en-US" smtClean="0"/>
              <a:t>6/23/23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5B792AB7-A4FC-DE4E-A794-C2E52CB648C2}" type="datetime1">
              <a:rPr lang="en-US" smtClean="0"/>
              <a:t>6/23/23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15091DDA-11E3-A149-9F47-F9DEC43CBB9C}" type="datetime1">
              <a:rPr lang="en-US" smtClean="0"/>
              <a:t>6/23/23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731F0027-DE26-C44F-B0FE-C7ED8523297C}" type="datetime1">
              <a:rPr lang="en-US" smtClean="0"/>
              <a:t>6/23/23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E750787C-D8E4-EA4E-943D-2C63826E105F}" type="datetime1">
              <a:rPr lang="en-US" smtClean="0"/>
              <a:t>6/23/23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D4471073-BD96-1841-8733-0BE6C9FC3697}" type="datetime1">
              <a:rPr lang="en-US" smtClean="0"/>
              <a:t>6/23/23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391521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276B6-EBC7-7D40-AAEC-06C29D9BF5D5}" type="datetime1">
              <a:rPr lang="en-US" smtClean="0"/>
              <a:t>6/23/23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4A61C-6696-8748-9651-6D2325FDC604}" type="datetime1">
              <a:rPr lang="en-US" smtClean="0"/>
              <a:t>6/23/23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14966746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a:xfrm>
            <a:off x="457200" y="996433"/>
            <a:ext cx="6333067" cy="2432567"/>
          </a:xfrm>
        </p:spPr>
        <p:txBody>
          <a:bodyPr>
            <a:normAutofit/>
          </a:bodyPr>
          <a:lstStyle/>
          <a:p>
            <a:r>
              <a:rPr lang="en-US" dirty="0"/>
              <a:t>Pathways in Crisis Services Project</a:t>
            </a:r>
          </a:p>
        </p:txBody>
      </p:sp>
      <p:sp>
        <p:nvSpPr>
          <p:cNvPr id="3" name="Subtitle 2">
            <a:extLst>
              <a:ext uri="{FF2B5EF4-FFF2-40B4-BE49-F238E27FC236}">
                <a16:creationId xmlns:a16="http://schemas.microsoft.com/office/drawing/2014/main" id="{BF531154-5AB0-3A0C-4B3B-B26D7FEB4591}"/>
              </a:ext>
            </a:extLst>
          </p:cNvPr>
          <p:cNvSpPr>
            <a:spLocks noGrp="1"/>
          </p:cNvSpPr>
          <p:nvPr>
            <p:ph type="subTitle" idx="1"/>
          </p:nvPr>
        </p:nvSpPr>
        <p:spPr>
          <a:xfrm>
            <a:off x="551329" y="3477553"/>
            <a:ext cx="5859096" cy="1509738"/>
          </a:xfrm>
        </p:spPr>
        <p:txBody>
          <a:bodyPr vert="horz" lIns="91440" tIns="45720" rIns="91440" bIns="45720" rtlCol="0" anchor="t">
            <a:normAutofit lnSpcReduction="10000"/>
          </a:bodyPr>
          <a:lstStyle/>
          <a:p>
            <a:pPr algn="ctr"/>
            <a:r>
              <a:rPr lang="en-US" dirty="0">
                <a:ea typeface="+mn-lt"/>
                <a:cs typeface="+mn-lt"/>
              </a:rPr>
              <a:t>Center for the Application of Substance Abuse Technologies (CASAT)</a:t>
            </a:r>
            <a:endParaRPr lang="en-US" dirty="0"/>
          </a:p>
          <a:p>
            <a:pPr algn="ctr"/>
            <a:r>
              <a:rPr lang="en-US" dirty="0">
                <a:ea typeface="+mn-lt"/>
                <a:cs typeface="+mn-lt"/>
              </a:rPr>
              <a:t>CAS 355: Individual and Group Addiction Treatment </a:t>
            </a:r>
            <a:endParaRPr lang="en-US" dirty="0">
              <a:cs typeface="Calibri"/>
            </a:endParaRPr>
          </a:p>
        </p:txBody>
      </p:sp>
      <p:sp>
        <p:nvSpPr>
          <p:cNvPr id="9" name="TextBox 8">
            <a:extLst>
              <a:ext uri="{FF2B5EF4-FFF2-40B4-BE49-F238E27FC236}">
                <a16:creationId xmlns:a16="http://schemas.microsoft.com/office/drawing/2014/main" id="{0501FE25-4B6C-6BCC-879D-03507CDE99AF}"/>
              </a:ext>
              <a:ext uri="{C183D7F6-B498-43B3-948B-1728B52AA6E4}">
                <adec:decorative xmlns:adec="http://schemas.microsoft.com/office/drawing/2017/decorative" val="1"/>
              </a:ext>
            </a:extLst>
          </p:cNvPr>
          <p:cNvSpPr txBox="1"/>
          <p:nvPr/>
        </p:nvSpPr>
        <p:spPr>
          <a:xfrm>
            <a:off x="6089319" y="5279112"/>
            <a:ext cx="5190041" cy="369332"/>
          </a:xfrm>
          <a:prstGeom prst="rect">
            <a:avLst/>
          </a:prstGeom>
          <a:noFill/>
        </p:spPr>
        <p:txBody>
          <a:bodyPr wrap="square" lIns="91440" tIns="45720" rIns="91440" bIns="45720" rtlCol="0" anchor="t">
            <a:spAutoFit/>
          </a:bodyPr>
          <a:lstStyle/>
          <a:p>
            <a:endParaRPr lang="en-US" dirty="0">
              <a:solidFill>
                <a:schemeClr val="bg2">
                  <a:lumMod val="50000"/>
                </a:schemeClr>
              </a:solidFill>
              <a:ea typeface="+mn-lt"/>
              <a:cs typeface="+mn-lt"/>
            </a:endParaRPr>
          </a:p>
        </p:txBody>
      </p:sp>
      <p:sp>
        <p:nvSpPr>
          <p:cNvPr id="4" name="Slide Number Placeholder 3">
            <a:extLst>
              <a:ext uri="{FF2B5EF4-FFF2-40B4-BE49-F238E27FC236}">
                <a16:creationId xmlns:a16="http://schemas.microsoft.com/office/drawing/2014/main" id="{943101DF-0E1D-440E-6071-0D839B67B236}"/>
              </a:ext>
            </a:extLst>
          </p:cNvPr>
          <p:cNvSpPr>
            <a:spLocks noGrp="1"/>
          </p:cNvSpPr>
          <p:nvPr>
            <p:ph type="sldNum" sz="quarter" idx="12"/>
          </p:nvPr>
        </p:nvSpPr>
        <p:spPr/>
        <p:txBody>
          <a:bodyPr/>
          <a:lstStyle/>
          <a:p>
            <a:fld id="{6D486360-FF34-7B48-AD05-62F8407C4C7E}" type="slidenum">
              <a:rPr lang="en-US" smtClean="0"/>
              <a:t>1</a:t>
            </a:fld>
            <a:endParaRPr lang="en-US"/>
          </a:p>
        </p:txBody>
      </p:sp>
    </p:spTree>
    <p:extLst>
      <p:ext uri="{BB962C8B-B14F-4D97-AF65-F5344CB8AC3E}">
        <p14:creationId xmlns:p14="http://schemas.microsoft.com/office/powerpoint/2010/main" val="641646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00F3-213B-9D81-3405-A52A03E17804}"/>
              </a:ext>
            </a:extLst>
          </p:cNvPr>
          <p:cNvSpPr>
            <a:spLocks noGrp="1"/>
          </p:cNvSpPr>
          <p:nvPr>
            <p:ph type="title"/>
          </p:nvPr>
        </p:nvSpPr>
        <p:spPr>
          <a:xfrm>
            <a:off x="918235" y="1081"/>
            <a:ext cx="10091084" cy="709053"/>
          </a:xfrm>
        </p:spPr>
        <p:txBody>
          <a:bodyPr>
            <a:normAutofit/>
          </a:bodyPr>
          <a:lstStyle/>
          <a:p>
            <a:r>
              <a:rPr lang="en-US" sz="4000" dirty="0"/>
              <a:t>Goals for the Support Group</a:t>
            </a:r>
          </a:p>
        </p:txBody>
      </p:sp>
      <p:sp>
        <p:nvSpPr>
          <p:cNvPr id="3" name="TextBox 2">
            <a:extLst>
              <a:ext uri="{FF2B5EF4-FFF2-40B4-BE49-F238E27FC236}">
                <a16:creationId xmlns:a16="http://schemas.microsoft.com/office/drawing/2014/main" id="{861D9EA5-11E4-40D8-5107-DE6D377378EC}"/>
              </a:ext>
            </a:extLst>
          </p:cNvPr>
          <p:cNvSpPr txBox="1"/>
          <p:nvPr/>
        </p:nvSpPr>
        <p:spPr>
          <a:xfrm>
            <a:off x="918235" y="874845"/>
            <a:ext cx="11273765" cy="5953938"/>
          </a:xfrm>
          <a:prstGeom prst="rect">
            <a:avLst/>
          </a:prstGeom>
          <a:noFill/>
        </p:spPr>
        <p:txBody>
          <a:bodyPr wrap="square" lIns="91440" tIns="45720" rIns="91440" bIns="45720" rtlCol="0" anchor="t">
            <a:spAutoFit/>
          </a:bodyPr>
          <a:lstStyle/>
          <a:p>
            <a:pPr>
              <a:lnSpc>
                <a:spcPct val="150000"/>
              </a:lnSpc>
            </a:pPr>
            <a:r>
              <a:rPr lang="en-US" sz="2400" b="1" u="sng" dirty="0">
                <a:solidFill>
                  <a:srgbClr val="F59040"/>
                </a:solidFill>
              </a:rPr>
              <a:t>Short-term goals of the group (continued): </a:t>
            </a:r>
          </a:p>
          <a:p>
            <a:pPr marL="342900" indent="-342900">
              <a:lnSpc>
                <a:spcPct val="150000"/>
              </a:lnSpc>
              <a:buFont typeface="Arial" panose="020B0604020202020204" pitchFamily="34" charset="0"/>
              <a:buChar char="•"/>
            </a:pPr>
            <a:r>
              <a:rPr lang="en-US" sz="2400" dirty="0">
                <a:solidFill>
                  <a:schemeClr val="bg1">
                    <a:lumMod val="50000"/>
                  </a:schemeClr>
                </a:solidFill>
              </a:rPr>
              <a:t>Increasing knowledge about, and the likelihood of using, safety planning tools and resources </a:t>
            </a:r>
          </a:p>
          <a:p>
            <a:pPr marL="342900" indent="-342900">
              <a:lnSpc>
                <a:spcPct val="150000"/>
              </a:lnSpc>
              <a:buFont typeface="Arial" panose="020B0604020202020204" pitchFamily="34" charset="0"/>
              <a:buChar char="•"/>
            </a:pPr>
            <a:r>
              <a:rPr lang="en-US" sz="2400" dirty="0">
                <a:solidFill>
                  <a:schemeClr val="bg1">
                    <a:lumMod val="50000"/>
                  </a:schemeClr>
                </a:solidFill>
              </a:rPr>
              <a:t>Increasing connectedness, including access to peers who can support each other in times of crisis </a:t>
            </a:r>
          </a:p>
          <a:p>
            <a:pPr marL="342900" indent="-342900">
              <a:lnSpc>
                <a:spcPct val="150000"/>
              </a:lnSpc>
              <a:buFont typeface="Arial" panose="020B0604020202020204" pitchFamily="34" charset="0"/>
              <a:buChar char="•"/>
            </a:pPr>
            <a:r>
              <a:rPr lang="en-US" sz="2400" dirty="0">
                <a:solidFill>
                  <a:schemeClr val="bg1">
                    <a:lumMod val="50000"/>
                  </a:schemeClr>
                </a:solidFill>
              </a:rPr>
              <a:t>Creating a “built-in” safety net where members are comfortable sharing thoughts/risk for suicide without fear of how others will react </a:t>
            </a:r>
          </a:p>
          <a:p>
            <a:pPr marL="342900" indent="-342900">
              <a:lnSpc>
                <a:spcPct val="150000"/>
              </a:lnSpc>
              <a:buFont typeface="Arial" panose="020B0604020202020204" pitchFamily="34" charset="0"/>
              <a:buChar char="•"/>
            </a:pPr>
            <a:r>
              <a:rPr lang="en-US" sz="2400" dirty="0">
                <a:solidFill>
                  <a:schemeClr val="bg1">
                    <a:lumMod val="50000"/>
                  </a:schemeClr>
                </a:solidFill>
              </a:rPr>
              <a:t>Managing and reducing lethal means </a:t>
            </a:r>
          </a:p>
          <a:p>
            <a:pPr marL="342900" indent="-342900">
              <a:lnSpc>
                <a:spcPct val="150000"/>
              </a:lnSpc>
              <a:buFont typeface="Arial" panose="020B0604020202020204" pitchFamily="34" charset="0"/>
              <a:buChar char="•"/>
            </a:pPr>
            <a:r>
              <a:rPr lang="en-US" sz="2400" dirty="0">
                <a:solidFill>
                  <a:schemeClr val="bg1">
                    <a:lumMod val="50000"/>
                  </a:schemeClr>
                </a:solidFill>
              </a:rPr>
              <a:t>Increasing hopefulness</a:t>
            </a:r>
          </a:p>
          <a:p>
            <a:pPr algn="r">
              <a:lnSpc>
                <a:spcPct val="150000"/>
              </a:lnSpc>
            </a:pPr>
            <a:r>
              <a:rPr lang="en-US" sz="1200" dirty="0">
                <a:solidFill>
                  <a:schemeClr val="accent2"/>
                </a:solidFill>
              </a:rPr>
              <a:t>Didi Hirsch Foundation,2021</a:t>
            </a:r>
          </a:p>
          <a:p>
            <a:pPr>
              <a:lnSpc>
                <a:spcPct val="150000"/>
              </a:lnSpc>
            </a:pPr>
            <a:endParaRPr lang="en-US" sz="2000" dirty="0">
              <a:solidFill>
                <a:schemeClr val="bg1">
                  <a:lumMod val="50000"/>
                </a:schemeClr>
              </a:solidFill>
              <a:cs typeface="Calibri"/>
            </a:endParaRPr>
          </a:p>
        </p:txBody>
      </p:sp>
      <p:sp>
        <p:nvSpPr>
          <p:cNvPr id="4" name="Slide Number Placeholder 3">
            <a:extLst>
              <a:ext uri="{FF2B5EF4-FFF2-40B4-BE49-F238E27FC236}">
                <a16:creationId xmlns:a16="http://schemas.microsoft.com/office/drawing/2014/main" id="{E5323819-E2A1-161B-679A-96F57CFBDB45}"/>
              </a:ext>
            </a:extLst>
          </p:cNvPr>
          <p:cNvSpPr>
            <a:spLocks noGrp="1"/>
          </p:cNvSpPr>
          <p:nvPr>
            <p:ph type="sldNum" sz="quarter" idx="12"/>
          </p:nvPr>
        </p:nvSpPr>
        <p:spPr/>
        <p:txBody>
          <a:bodyPr/>
          <a:lstStyle/>
          <a:p>
            <a:fld id="{6D486360-FF34-7B48-AD05-62F8407C4C7E}" type="slidenum">
              <a:rPr lang="en-US" smtClean="0"/>
              <a:t>10</a:t>
            </a:fld>
            <a:endParaRPr lang="en-US"/>
          </a:p>
        </p:txBody>
      </p:sp>
    </p:spTree>
    <p:extLst>
      <p:ext uri="{BB962C8B-B14F-4D97-AF65-F5344CB8AC3E}">
        <p14:creationId xmlns:p14="http://schemas.microsoft.com/office/powerpoint/2010/main" val="37875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5C75B9-5056-CB40-73AA-5F071CC16E23}"/>
              </a:ext>
            </a:extLst>
          </p:cNvPr>
          <p:cNvSpPr>
            <a:spLocks noGrp="1"/>
          </p:cNvSpPr>
          <p:nvPr>
            <p:ph type="title"/>
          </p:nvPr>
        </p:nvSpPr>
        <p:spPr>
          <a:xfrm>
            <a:off x="889576" y="0"/>
            <a:ext cx="10091084" cy="709053"/>
          </a:xfrm>
        </p:spPr>
        <p:txBody>
          <a:bodyPr>
            <a:normAutofit/>
          </a:bodyPr>
          <a:lstStyle/>
          <a:p>
            <a:r>
              <a:rPr lang="en-US" sz="4000" dirty="0"/>
              <a:t>Goals for the Support Group</a:t>
            </a:r>
          </a:p>
        </p:txBody>
      </p:sp>
      <p:sp>
        <p:nvSpPr>
          <p:cNvPr id="4" name="TextBox 3">
            <a:extLst>
              <a:ext uri="{FF2B5EF4-FFF2-40B4-BE49-F238E27FC236}">
                <a16:creationId xmlns:a16="http://schemas.microsoft.com/office/drawing/2014/main" id="{029EA3B5-06F0-D084-BE87-133B71527A77}"/>
              </a:ext>
            </a:extLst>
          </p:cNvPr>
          <p:cNvSpPr txBox="1"/>
          <p:nvPr/>
        </p:nvSpPr>
        <p:spPr>
          <a:xfrm>
            <a:off x="1097281" y="1292349"/>
            <a:ext cx="10944664" cy="3995837"/>
          </a:xfrm>
          <a:prstGeom prst="rect">
            <a:avLst/>
          </a:prstGeom>
          <a:noFill/>
        </p:spPr>
        <p:txBody>
          <a:bodyPr wrap="square" lIns="91440" tIns="45720" rIns="91440" bIns="45720" rtlCol="0" anchor="t">
            <a:spAutoFit/>
          </a:bodyPr>
          <a:lstStyle/>
          <a:p>
            <a:pPr>
              <a:lnSpc>
                <a:spcPct val="150000"/>
              </a:lnSpc>
            </a:pPr>
            <a:r>
              <a:rPr lang="en-US" sz="2400" b="1" u="sng" dirty="0">
                <a:solidFill>
                  <a:srgbClr val="F59040"/>
                </a:solidFill>
              </a:rPr>
              <a:t>Long-term goals include: </a:t>
            </a:r>
          </a:p>
          <a:p>
            <a:pPr marL="342900" indent="-342900">
              <a:lnSpc>
                <a:spcPct val="150000"/>
              </a:lnSpc>
              <a:buFont typeface="Arial" panose="020B0604020202020204" pitchFamily="34" charset="0"/>
              <a:buChar char="•"/>
            </a:pPr>
            <a:r>
              <a:rPr lang="en-US" sz="2400" dirty="0">
                <a:solidFill>
                  <a:schemeClr val="bg1">
                    <a:lumMod val="50000"/>
                  </a:schemeClr>
                </a:solidFill>
              </a:rPr>
              <a:t>Reducing suicidal desire </a:t>
            </a:r>
          </a:p>
          <a:p>
            <a:pPr marL="342900" indent="-342900">
              <a:lnSpc>
                <a:spcPct val="150000"/>
              </a:lnSpc>
              <a:buFont typeface="Arial" panose="020B0604020202020204" pitchFamily="34" charset="0"/>
              <a:buChar char="•"/>
            </a:pPr>
            <a:r>
              <a:rPr lang="en-US" sz="2400" dirty="0">
                <a:solidFill>
                  <a:schemeClr val="bg1">
                    <a:lumMod val="50000"/>
                  </a:schemeClr>
                </a:solidFill>
              </a:rPr>
              <a:t>Reducing suicidal intent </a:t>
            </a:r>
          </a:p>
          <a:p>
            <a:pPr marL="342900" indent="-342900">
              <a:lnSpc>
                <a:spcPct val="150000"/>
              </a:lnSpc>
              <a:buFont typeface="Arial" panose="020B0604020202020204" pitchFamily="34" charset="0"/>
              <a:buChar char="•"/>
            </a:pPr>
            <a:r>
              <a:rPr lang="en-US" sz="2400" dirty="0">
                <a:solidFill>
                  <a:schemeClr val="bg1">
                    <a:lumMod val="50000"/>
                  </a:schemeClr>
                </a:solidFill>
              </a:rPr>
              <a:t>Increasing protective factors </a:t>
            </a:r>
          </a:p>
          <a:p>
            <a:pPr marL="342900" indent="-342900">
              <a:lnSpc>
                <a:spcPct val="150000"/>
              </a:lnSpc>
              <a:buFont typeface="Arial" panose="020B0604020202020204" pitchFamily="34" charset="0"/>
              <a:buChar char="•"/>
            </a:pPr>
            <a:r>
              <a:rPr lang="en-US" sz="2400" dirty="0">
                <a:solidFill>
                  <a:schemeClr val="bg1">
                    <a:lumMod val="50000"/>
                  </a:schemeClr>
                </a:solidFill>
              </a:rPr>
              <a:t>Preventing future attempts </a:t>
            </a:r>
          </a:p>
          <a:p>
            <a:pPr marL="342900" indent="-342900">
              <a:lnSpc>
                <a:spcPct val="150000"/>
              </a:lnSpc>
              <a:buFont typeface="Arial" panose="020B0604020202020204" pitchFamily="34" charset="0"/>
              <a:buChar char="•"/>
            </a:pPr>
            <a:r>
              <a:rPr lang="en-US" sz="2400" dirty="0">
                <a:solidFill>
                  <a:schemeClr val="bg1">
                    <a:lumMod val="50000"/>
                  </a:schemeClr>
                </a:solidFill>
              </a:rPr>
              <a:t>Creating a peer support network </a:t>
            </a:r>
          </a:p>
          <a:p>
            <a:pPr marL="342900" indent="-342900">
              <a:lnSpc>
                <a:spcPct val="150000"/>
              </a:lnSpc>
              <a:buFont typeface="Arial" panose="020B0604020202020204" pitchFamily="34" charset="0"/>
              <a:buChar char="•"/>
            </a:pPr>
            <a:r>
              <a:rPr lang="en-US" sz="2800" dirty="0">
                <a:solidFill>
                  <a:srgbClr val="F59040"/>
                </a:solidFill>
              </a:rPr>
              <a:t>Increasing in individual’s ability to plan for the future</a:t>
            </a:r>
          </a:p>
        </p:txBody>
      </p:sp>
      <p:sp>
        <p:nvSpPr>
          <p:cNvPr id="2" name="Slide Number Placeholder 1">
            <a:extLst>
              <a:ext uri="{FF2B5EF4-FFF2-40B4-BE49-F238E27FC236}">
                <a16:creationId xmlns:a16="http://schemas.microsoft.com/office/drawing/2014/main" id="{1F5B974C-3D4C-8158-CCC4-379A76EB4F0F}"/>
              </a:ext>
            </a:extLst>
          </p:cNvPr>
          <p:cNvSpPr>
            <a:spLocks noGrp="1"/>
          </p:cNvSpPr>
          <p:nvPr>
            <p:ph type="sldNum" sz="quarter" idx="12"/>
          </p:nvPr>
        </p:nvSpPr>
        <p:spPr/>
        <p:txBody>
          <a:bodyPr/>
          <a:lstStyle/>
          <a:p>
            <a:fld id="{6D486360-FF34-7B48-AD05-62F8407C4C7E}" type="slidenum">
              <a:rPr lang="en-US" smtClean="0"/>
              <a:t>11</a:t>
            </a:fld>
            <a:endParaRPr lang="en-US"/>
          </a:p>
        </p:txBody>
      </p:sp>
    </p:spTree>
    <p:extLst>
      <p:ext uri="{BB962C8B-B14F-4D97-AF65-F5344CB8AC3E}">
        <p14:creationId xmlns:p14="http://schemas.microsoft.com/office/powerpoint/2010/main" val="209620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474" y="1222112"/>
            <a:ext cx="8625726" cy="2852737"/>
          </a:xfrm>
        </p:spPr>
        <p:txBody>
          <a:bodyPr/>
          <a:lstStyle/>
          <a:p>
            <a:r>
              <a:rPr lang="en-US" dirty="0"/>
              <a:t>Trauma</a:t>
            </a:r>
          </a:p>
        </p:txBody>
      </p:sp>
      <p:sp>
        <p:nvSpPr>
          <p:cNvPr id="4" name="Slide Number Placeholder 3"/>
          <p:cNvSpPr>
            <a:spLocks noGrp="1"/>
          </p:cNvSpPr>
          <p:nvPr>
            <p:ph type="sldNum" sz="quarter" idx="12"/>
          </p:nvPr>
        </p:nvSpPr>
        <p:spPr/>
        <p:txBody>
          <a:bodyPr/>
          <a:lstStyle/>
          <a:p>
            <a:fld id="{6D486360-FF34-7B48-AD05-62F8407C4C7E}" type="slidenum">
              <a:rPr lang="en-US" smtClean="0"/>
              <a:t>12</a:t>
            </a:fld>
            <a:endParaRPr lang="en-US"/>
          </a:p>
        </p:txBody>
      </p:sp>
    </p:spTree>
    <p:extLst>
      <p:ext uri="{BB962C8B-B14F-4D97-AF65-F5344CB8AC3E}">
        <p14:creationId xmlns:p14="http://schemas.microsoft.com/office/powerpoint/2010/main" val="254500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898109" y="2287"/>
            <a:ext cx="10091084" cy="709053"/>
          </a:xfrm>
        </p:spPr>
        <p:txBody>
          <a:bodyPr>
            <a:normAutofit/>
          </a:bodyPr>
          <a:lstStyle/>
          <a:p>
            <a:r>
              <a:rPr lang="en-US" sz="4000" dirty="0"/>
              <a:t>Intergenerational Trauma</a:t>
            </a:r>
          </a:p>
        </p:txBody>
      </p:sp>
      <p:sp>
        <p:nvSpPr>
          <p:cNvPr id="4" name="Rectangle 3">
            <a:extLst>
              <a:ext uri="{FF2B5EF4-FFF2-40B4-BE49-F238E27FC236}">
                <a16:creationId xmlns:a16="http://schemas.microsoft.com/office/drawing/2014/main" id="{ACD53CC0-0160-7F3D-BB86-5079FD5D9896}"/>
              </a:ext>
            </a:extLst>
          </p:cNvPr>
          <p:cNvSpPr/>
          <p:nvPr/>
        </p:nvSpPr>
        <p:spPr>
          <a:xfrm>
            <a:off x="898110" y="1039317"/>
            <a:ext cx="11017226" cy="1569660"/>
          </a:xfrm>
          <a:prstGeom prst="rect">
            <a:avLst/>
          </a:prstGeom>
        </p:spPr>
        <p:txBody>
          <a:bodyPr wrap="square">
            <a:spAutoFit/>
          </a:bodyPr>
          <a:lstStyle/>
          <a:p>
            <a:pPr algn="ctr"/>
            <a:r>
              <a:rPr lang="en-US" sz="3200" dirty="0">
                <a:solidFill>
                  <a:schemeClr val="tx1">
                    <a:lumMod val="50000"/>
                    <a:lumOff val="50000"/>
                  </a:schemeClr>
                </a:solidFill>
              </a:rPr>
              <a:t>The more prepared we are for danger, the less our brain perceives important relational information such as what we need, value, and what we want to be able to engage in.</a:t>
            </a:r>
          </a:p>
        </p:txBody>
      </p:sp>
      <p:sp>
        <p:nvSpPr>
          <p:cNvPr id="5" name="Rectangle 4">
            <a:extLst>
              <a:ext uri="{FF2B5EF4-FFF2-40B4-BE49-F238E27FC236}">
                <a16:creationId xmlns:a16="http://schemas.microsoft.com/office/drawing/2014/main" id="{B365B211-DA1D-9545-BF0F-9909F2054636}"/>
              </a:ext>
            </a:extLst>
          </p:cNvPr>
          <p:cNvSpPr/>
          <p:nvPr/>
        </p:nvSpPr>
        <p:spPr>
          <a:xfrm>
            <a:off x="899281" y="3233243"/>
            <a:ext cx="11184867" cy="2062103"/>
          </a:xfrm>
          <a:prstGeom prst="rect">
            <a:avLst/>
          </a:prstGeom>
        </p:spPr>
        <p:txBody>
          <a:bodyPr wrap="square">
            <a:spAutoFit/>
          </a:bodyPr>
          <a:lstStyle/>
          <a:p>
            <a:r>
              <a:rPr lang="en-US" sz="3200" b="1" dirty="0">
                <a:solidFill>
                  <a:srgbClr val="F59040"/>
                </a:solidFill>
              </a:rPr>
              <a:t>DISCUSSION:</a:t>
            </a:r>
          </a:p>
          <a:p>
            <a:pPr algn="r"/>
            <a:r>
              <a:rPr lang="en-US" sz="3200" dirty="0">
                <a:solidFill>
                  <a:schemeClr val="accent2"/>
                </a:solidFill>
              </a:rPr>
              <a:t> </a:t>
            </a:r>
          </a:p>
          <a:p>
            <a:r>
              <a:rPr lang="en-US" sz="3200" dirty="0">
                <a:solidFill>
                  <a:schemeClr val="accent2"/>
                </a:solidFill>
              </a:rPr>
              <a:t>What impact could intergenerational trauma have on your learning environment and experiences as a student?</a:t>
            </a:r>
          </a:p>
        </p:txBody>
      </p:sp>
      <p:sp>
        <p:nvSpPr>
          <p:cNvPr id="3" name="Slide Number Placeholder 2">
            <a:extLst>
              <a:ext uri="{FF2B5EF4-FFF2-40B4-BE49-F238E27FC236}">
                <a16:creationId xmlns:a16="http://schemas.microsoft.com/office/drawing/2014/main" id="{5CB2937A-5CC9-D162-AB80-2B5B2FDD2B08}"/>
              </a:ext>
            </a:extLst>
          </p:cNvPr>
          <p:cNvSpPr>
            <a:spLocks noGrp="1"/>
          </p:cNvSpPr>
          <p:nvPr>
            <p:ph type="sldNum" sz="quarter" idx="12"/>
          </p:nvPr>
        </p:nvSpPr>
        <p:spPr/>
        <p:txBody>
          <a:bodyPr/>
          <a:lstStyle/>
          <a:p>
            <a:fld id="{6D486360-FF34-7B48-AD05-62F8407C4C7E}" type="slidenum">
              <a:rPr lang="en-US" smtClean="0"/>
              <a:t>13</a:t>
            </a:fld>
            <a:endParaRPr lang="en-US"/>
          </a:p>
        </p:txBody>
      </p:sp>
    </p:spTree>
    <p:extLst>
      <p:ext uri="{BB962C8B-B14F-4D97-AF65-F5344CB8AC3E}">
        <p14:creationId xmlns:p14="http://schemas.microsoft.com/office/powerpoint/2010/main" val="341042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risk and protective factors&#10;&#10;Description automatically generated with medium confidence">
            <a:extLst>
              <a:ext uri="{FF2B5EF4-FFF2-40B4-BE49-F238E27FC236}">
                <a16:creationId xmlns:a16="http://schemas.microsoft.com/office/drawing/2014/main" id="{25C4B640-2A31-3B00-CBB0-2E3359DA8A5C}"/>
              </a:ext>
            </a:extLst>
          </p:cNvPr>
          <p:cNvPicPr>
            <a:picLocks noChangeAspect="1"/>
          </p:cNvPicPr>
          <p:nvPr/>
        </p:nvPicPr>
        <p:blipFill>
          <a:blip r:embed="rId3"/>
          <a:stretch>
            <a:fillRect/>
          </a:stretch>
        </p:blipFill>
        <p:spPr>
          <a:xfrm>
            <a:off x="1256340" y="2291184"/>
            <a:ext cx="5419876" cy="2937223"/>
          </a:xfrm>
          <a:prstGeom prst="rect">
            <a:avLst/>
          </a:prstGeom>
        </p:spPr>
      </p:pic>
      <p:sp>
        <p:nvSpPr>
          <p:cNvPr id="4" name="Title 1">
            <a:extLst>
              <a:ext uri="{FF2B5EF4-FFF2-40B4-BE49-F238E27FC236}">
                <a16:creationId xmlns:a16="http://schemas.microsoft.com/office/drawing/2014/main" id="{1877349E-EA90-4A68-8924-E8A165CAC23C}"/>
              </a:ext>
            </a:extLst>
          </p:cNvPr>
          <p:cNvSpPr txBox="1">
            <a:spLocks noGrp="1"/>
          </p:cNvSpPr>
          <p:nvPr>
            <p:ph type="title"/>
          </p:nvPr>
        </p:nvSpPr>
        <p:spPr>
          <a:xfrm>
            <a:off x="904484" y="207525"/>
            <a:ext cx="12314051" cy="70905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50000"/>
                  </a:schemeClr>
                </a:solidFill>
                <a:latin typeface="Arial" panose="020B0604020202020204" pitchFamily="34" charset="0"/>
                <a:cs typeface="Arial" panose="020B0604020202020204" pitchFamily="34" charset="0"/>
              </a:rPr>
              <a:t>Intergenerational Trauma &amp; </a:t>
            </a:r>
            <a:br>
              <a:rPr lang="en-US" dirty="0">
                <a:solidFill>
                  <a:schemeClr val="bg2">
                    <a:lumMod val="50000"/>
                  </a:schemeClr>
                </a:solidFill>
                <a:latin typeface="Arial" panose="020B0604020202020204" pitchFamily="34" charset="0"/>
                <a:cs typeface="Arial" panose="020B0604020202020204" pitchFamily="34" charset="0"/>
              </a:rPr>
            </a:br>
            <a:r>
              <a:rPr lang="en-US" dirty="0">
                <a:solidFill>
                  <a:schemeClr val="bg2">
                    <a:lumMod val="50000"/>
                  </a:schemeClr>
                </a:solidFill>
                <a:latin typeface="Arial" panose="020B0604020202020204" pitchFamily="34" charset="0"/>
                <a:cs typeface="Arial" panose="020B0604020202020204" pitchFamily="34" charset="0"/>
              </a:rPr>
              <a:t>Substance Misuse and Disorders</a:t>
            </a:r>
          </a:p>
        </p:txBody>
      </p:sp>
      <p:pic>
        <p:nvPicPr>
          <p:cNvPr id="1026" name="Picture 2" descr="slogan">
            <a:extLst>
              <a:ext uri="{FF2B5EF4-FFF2-40B4-BE49-F238E27FC236}">
                <a16:creationId xmlns:a16="http://schemas.microsoft.com/office/drawing/2014/main" id="{2CB3D0DF-483A-8A3A-3391-20A0D0133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1413608"/>
            <a:ext cx="4597400" cy="53046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F385B71-8872-6E7D-E220-AC2C67F70454}"/>
              </a:ext>
            </a:extLst>
          </p:cNvPr>
          <p:cNvSpPr>
            <a:spLocks noGrp="1"/>
          </p:cNvSpPr>
          <p:nvPr>
            <p:ph type="sldNum" sz="quarter" idx="12"/>
          </p:nvPr>
        </p:nvSpPr>
        <p:spPr/>
        <p:txBody>
          <a:bodyPr/>
          <a:lstStyle/>
          <a:p>
            <a:fld id="{6D486360-FF34-7B48-AD05-62F8407C4C7E}" type="slidenum">
              <a:rPr lang="en-US" smtClean="0"/>
              <a:t>14</a:t>
            </a:fld>
            <a:endParaRPr lang="en-US"/>
          </a:p>
        </p:txBody>
      </p:sp>
    </p:spTree>
    <p:extLst>
      <p:ext uri="{BB962C8B-B14F-4D97-AF65-F5344CB8AC3E}">
        <p14:creationId xmlns:p14="http://schemas.microsoft.com/office/powerpoint/2010/main" val="323946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C3D2-1E9D-07CD-83C1-ABB8C15C6BB4}"/>
              </a:ext>
            </a:extLst>
          </p:cNvPr>
          <p:cNvSpPr>
            <a:spLocks noGrp="1"/>
          </p:cNvSpPr>
          <p:nvPr>
            <p:ph type="title"/>
          </p:nvPr>
        </p:nvSpPr>
        <p:spPr>
          <a:xfrm>
            <a:off x="900829" y="0"/>
            <a:ext cx="10091084" cy="709053"/>
          </a:xfrm>
        </p:spPr>
        <p:txBody>
          <a:bodyPr>
            <a:normAutofit fontScale="90000"/>
          </a:bodyPr>
          <a:lstStyle/>
          <a:p>
            <a:r>
              <a:rPr lang="en-US" dirty="0"/>
              <a:t>Adverse Childhood Experiences (ACE’s)</a:t>
            </a:r>
          </a:p>
        </p:txBody>
      </p:sp>
      <p:pic>
        <p:nvPicPr>
          <p:cNvPr id="4" name="Content Placeholder 3">
            <a:extLst>
              <a:ext uri="{FF2B5EF4-FFF2-40B4-BE49-F238E27FC236}">
                <a16:creationId xmlns:a16="http://schemas.microsoft.com/office/drawing/2014/main" id="{EAC89645-5F25-A63F-0AC6-FD8791CF47E3}"/>
              </a:ext>
            </a:extLst>
          </p:cNvPr>
          <p:cNvPicPr>
            <a:picLocks noGrp="1" noChangeAspect="1"/>
          </p:cNvPicPr>
          <p:nvPr>
            <p:ph idx="1"/>
          </p:nvPr>
        </p:nvPicPr>
        <p:blipFill>
          <a:blip r:embed="rId3"/>
          <a:stretch>
            <a:fillRect/>
          </a:stretch>
        </p:blipFill>
        <p:spPr>
          <a:xfrm>
            <a:off x="1224952" y="582022"/>
            <a:ext cx="9213012" cy="6275978"/>
          </a:xfrm>
          <a:prstGeom prst="rect">
            <a:avLst/>
          </a:prstGeom>
        </p:spPr>
      </p:pic>
      <p:sp>
        <p:nvSpPr>
          <p:cNvPr id="3" name="Slide Number Placeholder 2">
            <a:extLst>
              <a:ext uri="{FF2B5EF4-FFF2-40B4-BE49-F238E27FC236}">
                <a16:creationId xmlns:a16="http://schemas.microsoft.com/office/drawing/2014/main" id="{94FAA3A9-7D32-A519-0170-C987689F22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4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9C0E-14ED-8250-4A37-AD9931796A78}"/>
              </a:ext>
            </a:extLst>
          </p:cNvPr>
          <p:cNvSpPr>
            <a:spLocks noGrp="1"/>
          </p:cNvSpPr>
          <p:nvPr>
            <p:ph type="title"/>
          </p:nvPr>
        </p:nvSpPr>
        <p:spPr>
          <a:xfrm>
            <a:off x="908987" y="0"/>
            <a:ext cx="10091084" cy="709053"/>
          </a:xfrm>
        </p:spPr>
        <p:txBody>
          <a:bodyPr>
            <a:normAutofit fontScale="90000"/>
          </a:bodyPr>
          <a:lstStyle/>
          <a:p>
            <a:r>
              <a:rPr lang="en-US" dirty="0"/>
              <a:t>Adverse Childhood Experiences (ACEs)</a:t>
            </a:r>
          </a:p>
        </p:txBody>
      </p:sp>
      <p:sp>
        <p:nvSpPr>
          <p:cNvPr id="3" name="Content Placeholder 2">
            <a:extLst>
              <a:ext uri="{FF2B5EF4-FFF2-40B4-BE49-F238E27FC236}">
                <a16:creationId xmlns:a16="http://schemas.microsoft.com/office/drawing/2014/main" id="{F602A298-1E91-7A3E-DB6A-BCD9903EF362}"/>
              </a:ext>
            </a:extLst>
          </p:cNvPr>
          <p:cNvSpPr>
            <a:spLocks noGrp="1"/>
          </p:cNvSpPr>
          <p:nvPr>
            <p:ph idx="1"/>
          </p:nvPr>
        </p:nvSpPr>
        <p:spPr>
          <a:xfrm>
            <a:off x="1050457" y="941009"/>
            <a:ext cx="11023009" cy="4975981"/>
          </a:xfrm>
        </p:spPr>
        <p:txBody>
          <a:bodyPr>
            <a:noAutofit/>
          </a:bodyPr>
          <a:lstStyle/>
          <a:p>
            <a:pPr marL="0" indent="0">
              <a:buNone/>
            </a:pPr>
            <a:r>
              <a:rPr lang="en-US" sz="4400" b="1" dirty="0">
                <a:solidFill>
                  <a:srgbClr val="F59040"/>
                </a:solidFill>
              </a:rPr>
              <a:t>Discussion</a:t>
            </a:r>
          </a:p>
          <a:p>
            <a:pPr lvl="1"/>
            <a:endParaRPr lang="en-US" sz="4000" dirty="0"/>
          </a:p>
          <a:p>
            <a:pPr lvl="1"/>
            <a:r>
              <a:rPr lang="en-US" sz="3600" dirty="0"/>
              <a:t>How might ACEs present in a group therapy session?</a:t>
            </a:r>
          </a:p>
          <a:p>
            <a:pPr lvl="1"/>
            <a:endParaRPr lang="en-US" sz="3600" dirty="0"/>
          </a:p>
          <a:p>
            <a:pPr lvl="1"/>
            <a:r>
              <a:rPr lang="en-US" sz="3600" dirty="0"/>
              <a:t>What are protective factors for ACEs?</a:t>
            </a:r>
          </a:p>
          <a:p>
            <a:pPr lvl="1"/>
            <a:endParaRPr lang="en-US" sz="3600" dirty="0"/>
          </a:p>
          <a:p>
            <a:pPr lvl="1"/>
            <a:r>
              <a:rPr lang="en-US" sz="3600" dirty="0"/>
              <a:t>What are risk factors for ACEs?</a:t>
            </a:r>
          </a:p>
        </p:txBody>
      </p:sp>
      <p:sp>
        <p:nvSpPr>
          <p:cNvPr id="4" name="Slide Number Placeholder 3">
            <a:extLst>
              <a:ext uri="{FF2B5EF4-FFF2-40B4-BE49-F238E27FC236}">
                <a16:creationId xmlns:a16="http://schemas.microsoft.com/office/drawing/2014/main" id="{3A21EDF5-8D73-813C-02A5-BFA73356491D}"/>
              </a:ext>
            </a:extLst>
          </p:cNvPr>
          <p:cNvSpPr>
            <a:spLocks noGrp="1"/>
          </p:cNvSpPr>
          <p:nvPr>
            <p:ph type="sldNum" sz="quarter" idx="12"/>
          </p:nvPr>
        </p:nvSpPr>
        <p:spPr/>
        <p:txBody>
          <a:bodyPr/>
          <a:lstStyle/>
          <a:p>
            <a:fld id="{6D486360-FF34-7B48-AD05-62F8407C4C7E}" type="slidenum">
              <a:rPr lang="en-US" smtClean="0"/>
              <a:t>16</a:t>
            </a:fld>
            <a:endParaRPr lang="en-US"/>
          </a:p>
        </p:txBody>
      </p:sp>
    </p:spTree>
    <p:extLst>
      <p:ext uri="{BB962C8B-B14F-4D97-AF65-F5344CB8AC3E}">
        <p14:creationId xmlns:p14="http://schemas.microsoft.com/office/powerpoint/2010/main" val="19085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lture | A word cloud featuring &quot;Culture&quot;. This image is li… | Flickr">
            <a:extLst>
              <a:ext uri="{FF2B5EF4-FFF2-40B4-BE49-F238E27FC236}">
                <a16:creationId xmlns:a16="http://schemas.microsoft.com/office/drawing/2014/main" id="{19D3968C-B2B2-01BB-CF7E-74B82622770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9542" y="678626"/>
            <a:ext cx="10153247" cy="51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F2A4689-CE75-2F5F-DC4C-A67BD0BADC0C}"/>
              </a:ext>
            </a:extLst>
          </p:cNvPr>
          <p:cNvSpPr>
            <a:spLocks noGrp="1"/>
          </p:cNvSpPr>
          <p:nvPr>
            <p:ph type="sldNum" sz="quarter" idx="12"/>
          </p:nvPr>
        </p:nvSpPr>
        <p:spPr/>
        <p:txBody>
          <a:bodyPr/>
          <a:lstStyle/>
          <a:p>
            <a:fld id="{6D486360-FF34-7B48-AD05-62F8407C4C7E}" type="slidenum">
              <a:rPr lang="en-US" smtClean="0"/>
              <a:t>17</a:t>
            </a:fld>
            <a:endParaRPr lang="en-US"/>
          </a:p>
        </p:txBody>
      </p:sp>
    </p:spTree>
    <p:extLst>
      <p:ext uri="{BB962C8B-B14F-4D97-AF65-F5344CB8AC3E}">
        <p14:creationId xmlns:p14="http://schemas.microsoft.com/office/powerpoint/2010/main" val="38645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F4E3-C5E6-9E68-05AC-53E1E2D182EA}"/>
              </a:ext>
            </a:extLst>
          </p:cNvPr>
          <p:cNvSpPr>
            <a:spLocks noGrp="1"/>
          </p:cNvSpPr>
          <p:nvPr>
            <p:ph type="title"/>
          </p:nvPr>
        </p:nvSpPr>
        <p:spPr>
          <a:xfrm>
            <a:off x="889576" y="0"/>
            <a:ext cx="10091084" cy="709053"/>
          </a:xfrm>
        </p:spPr>
        <p:txBody>
          <a:bodyPr>
            <a:normAutofit/>
          </a:bodyPr>
          <a:lstStyle/>
          <a:p>
            <a:r>
              <a:rPr lang="en-US" sz="4000" dirty="0"/>
              <a:t>Ways to Overcome Implicit Bias</a:t>
            </a:r>
          </a:p>
        </p:txBody>
      </p:sp>
      <p:sp>
        <p:nvSpPr>
          <p:cNvPr id="3" name="TextBox 2">
            <a:extLst>
              <a:ext uri="{FF2B5EF4-FFF2-40B4-BE49-F238E27FC236}">
                <a16:creationId xmlns:a16="http://schemas.microsoft.com/office/drawing/2014/main" id="{F80DCB72-88DE-82E0-CE8C-9E4BB5B07C24}"/>
              </a:ext>
            </a:extLst>
          </p:cNvPr>
          <p:cNvSpPr txBox="1"/>
          <p:nvPr/>
        </p:nvSpPr>
        <p:spPr>
          <a:xfrm>
            <a:off x="1164772" y="776786"/>
            <a:ext cx="10189028" cy="5570756"/>
          </a:xfrm>
          <a:prstGeom prst="rect">
            <a:avLst/>
          </a:prstGeom>
          <a:noFill/>
        </p:spPr>
        <p:txBody>
          <a:bodyPr wrap="square" rtlCol="0">
            <a:spAutoFit/>
          </a:bodyPr>
          <a:lstStyle/>
          <a:p>
            <a:pPr>
              <a:lnSpc>
                <a:spcPct val="150000"/>
              </a:lnSpc>
            </a:pPr>
            <a:r>
              <a:rPr lang="en-US" sz="2800" b="1" i="0" kern="1200" dirty="0">
                <a:solidFill>
                  <a:srgbClr val="F59040"/>
                </a:solidFill>
                <a:effectLst/>
                <a:latin typeface="+mn-lt"/>
                <a:ea typeface="+mn-ea"/>
                <a:cs typeface="+mn-cs"/>
              </a:rPr>
              <a:t>Introspection:</a:t>
            </a:r>
            <a:r>
              <a:rPr lang="en-US" sz="2800" b="0" i="0" kern="1200" dirty="0">
                <a:solidFill>
                  <a:srgbClr val="F59040"/>
                </a:solidFill>
                <a:effectLst/>
                <a:latin typeface="+mn-lt"/>
                <a:ea typeface="+mn-ea"/>
                <a:cs typeface="+mn-cs"/>
              </a:rPr>
              <a:t> </a:t>
            </a:r>
            <a:r>
              <a:rPr lang="en-US" sz="2800" b="0" i="0" kern="1200" dirty="0">
                <a:solidFill>
                  <a:schemeClr val="bg1">
                    <a:lumMod val="50000"/>
                  </a:schemeClr>
                </a:solidFill>
                <a:effectLst/>
                <a:latin typeface="+mn-lt"/>
                <a:ea typeface="+mn-ea"/>
                <a:cs typeface="+mn-cs"/>
              </a:rPr>
              <a:t>Set aside time to understand your biases by taking a personal inventory of them. This can be done by taking tests to identify the biases you may have.</a:t>
            </a:r>
          </a:p>
          <a:p>
            <a:pPr>
              <a:lnSpc>
                <a:spcPct val="150000"/>
              </a:lnSpc>
            </a:pPr>
            <a:endParaRPr lang="en-US" sz="2800" b="0" i="0" kern="1200" dirty="0">
              <a:solidFill>
                <a:schemeClr val="bg1">
                  <a:lumMod val="50000"/>
                </a:schemeClr>
              </a:solidFill>
              <a:effectLst/>
              <a:latin typeface="+mn-lt"/>
              <a:ea typeface="+mn-ea"/>
              <a:cs typeface="+mn-cs"/>
            </a:endParaRPr>
          </a:p>
          <a:p>
            <a:pPr>
              <a:lnSpc>
                <a:spcPct val="150000"/>
              </a:lnSpc>
            </a:pPr>
            <a:r>
              <a:rPr lang="en-US" sz="2800" b="1" i="0" kern="1200" dirty="0">
                <a:solidFill>
                  <a:srgbClr val="F59040"/>
                </a:solidFill>
                <a:effectLst/>
                <a:latin typeface="+mn-lt"/>
                <a:ea typeface="+mn-ea"/>
                <a:cs typeface="+mn-cs"/>
              </a:rPr>
              <a:t>Mindfulness:</a:t>
            </a:r>
            <a:r>
              <a:rPr lang="en-US" sz="2800" b="0" i="0" kern="1200" dirty="0">
                <a:solidFill>
                  <a:srgbClr val="F59040"/>
                </a:solidFill>
                <a:effectLst/>
                <a:latin typeface="+mn-lt"/>
                <a:ea typeface="+mn-ea"/>
                <a:cs typeface="+mn-cs"/>
              </a:rPr>
              <a:t> </a:t>
            </a:r>
            <a:r>
              <a:rPr lang="en-US" sz="2800" b="0" i="0" kern="1200" dirty="0">
                <a:solidFill>
                  <a:schemeClr val="bg1">
                    <a:lumMod val="50000"/>
                  </a:schemeClr>
                </a:solidFill>
                <a:effectLst/>
                <a:latin typeface="+mn-lt"/>
                <a:ea typeface="+mn-ea"/>
                <a:cs typeface="+mn-cs"/>
              </a:rPr>
              <a:t>Once you understand the biases you hold, be mindful that you’re more likely to give in to them when you’re under pressure or need to make quick decisions. If you’re feeling stressed, pause for a minute, collect yourself, and take a few deep breaths.</a:t>
            </a:r>
          </a:p>
          <a:p>
            <a:endParaRPr lang="en-US" sz="2000" dirty="0">
              <a:solidFill>
                <a:schemeClr val="bg1">
                  <a:lumMod val="50000"/>
                </a:schemeClr>
              </a:solidFill>
            </a:endParaRPr>
          </a:p>
        </p:txBody>
      </p:sp>
      <p:sp>
        <p:nvSpPr>
          <p:cNvPr id="4" name="Slide Number Placeholder 3">
            <a:extLst>
              <a:ext uri="{FF2B5EF4-FFF2-40B4-BE49-F238E27FC236}">
                <a16:creationId xmlns:a16="http://schemas.microsoft.com/office/drawing/2014/main" id="{AF8CC0A0-9B99-4879-27AB-84D7C4647C6B}"/>
              </a:ext>
            </a:extLst>
          </p:cNvPr>
          <p:cNvSpPr>
            <a:spLocks noGrp="1"/>
          </p:cNvSpPr>
          <p:nvPr>
            <p:ph type="sldNum" sz="quarter" idx="12"/>
          </p:nvPr>
        </p:nvSpPr>
        <p:spPr/>
        <p:txBody>
          <a:bodyPr/>
          <a:lstStyle/>
          <a:p>
            <a:fld id="{6D486360-FF34-7B48-AD05-62F8407C4C7E}" type="slidenum">
              <a:rPr lang="en-US" smtClean="0"/>
              <a:t>18</a:t>
            </a:fld>
            <a:endParaRPr lang="en-US"/>
          </a:p>
        </p:txBody>
      </p:sp>
    </p:spTree>
    <p:extLst>
      <p:ext uri="{BB962C8B-B14F-4D97-AF65-F5344CB8AC3E}">
        <p14:creationId xmlns:p14="http://schemas.microsoft.com/office/powerpoint/2010/main" val="112680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09DF2-D98E-BCEA-4982-A538DC823CC6}"/>
              </a:ext>
            </a:extLst>
          </p:cNvPr>
          <p:cNvSpPr txBox="1"/>
          <p:nvPr/>
        </p:nvSpPr>
        <p:spPr>
          <a:xfrm>
            <a:off x="898317" y="1011621"/>
            <a:ext cx="11293683" cy="4924425"/>
          </a:xfrm>
          <a:prstGeom prst="rect">
            <a:avLst/>
          </a:prstGeom>
          <a:noFill/>
        </p:spPr>
        <p:txBody>
          <a:bodyPr wrap="square" rtlCol="0">
            <a:spAutoFit/>
          </a:bodyPr>
          <a:lstStyle/>
          <a:p>
            <a:pPr>
              <a:lnSpc>
                <a:spcPct val="150000"/>
              </a:lnSpc>
            </a:pPr>
            <a:r>
              <a:rPr lang="en-US" sz="2800" b="1" i="0" kern="1200" dirty="0">
                <a:solidFill>
                  <a:srgbClr val="F59040"/>
                </a:solidFill>
                <a:effectLst/>
                <a:latin typeface="+mn-lt"/>
                <a:ea typeface="+mn-ea"/>
                <a:cs typeface="+mn-cs"/>
              </a:rPr>
              <a:t>Perspective-Taking:</a:t>
            </a:r>
            <a:r>
              <a:rPr lang="en-US" sz="2800" b="0" i="0" kern="1200" dirty="0">
                <a:solidFill>
                  <a:srgbClr val="F59040"/>
                </a:solidFill>
                <a:effectLst/>
                <a:latin typeface="+mn-lt"/>
                <a:ea typeface="+mn-ea"/>
                <a:cs typeface="+mn-cs"/>
              </a:rPr>
              <a:t> </a:t>
            </a:r>
            <a:r>
              <a:rPr lang="en-US" sz="2800" b="0" i="0" kern="1200" dirty="0">
                <a:solidFill>
                  <a:schemeClr val="bg1">
                    <a:lumMod val="50000"/>
                  </a:schemeClr>
                </a:solidFill>
                <a:effectLst/>
                <a:latin typeface="+mn-lt"/>
                <a:ea typeface="+mn-ea"/>
                <a:cs typeface="+mn-cs"/>
              </a:rPr>
              <a:t>If you think you may be stereotyping people or groups, imagine what it would feel like for others to stereotype you.</a:t>
            </a:r>
          </a:p>
          <a:p>
            <a:pPr>
              <a:lnSpc>
                <a:spcPct val="150000"/>
              </a:lnSpc>
            </a:pPr>
            <a:endParaRPr lang="en-US" sz="2800" b="0" i="0" kern="1200" dirty="0">
              <a:solidFill>
                <a:schemeClr val="bg1">
                  <a:lumMod val="50000"/>
                </a:schemeClr>
              </a:solidFill>
              <a:effectLst/>
              <a:latin typeface="+mn-lt"/>
              <a:ea typeface="+mn-ea"/>
              <a:cs typeface="+mn-cs"/>
            </a:endParaRPr>
          </a:p>
          <a:p>
            <a:pPr>
              <a:lnSpc>
                <a:spcPct val="150000"/>
              </a:lnSpc>
            </a:pPr>
            <a:r>
              <a:rPr lang="en-US" sz="2800" b="1" i="0" kern="1200" dirty="0">
                <a:solidFill>
                  <a:srgbClr val="F59040"/>
                </a:solidFill>
                <a:effectLst/>
                <a:latin typeface="+mn-lt"/>
                <a:ea typeface="+mn-ea"/>
                <a:cs typeface="+mn-cs"/>
              </a:rPr>
              <a:t>Learn to Slow Down:</a:t>
            </a:r>
            <a:r>
              <a:rPr lang="en-US" sz="2800" b="0" i="0" kern="1200" dirty="0">
                <a:solidFill>
                  <a:srgbClr val="F59040"/>
                </a:solidFill>
                <a:effectLst/>
                <a:latin typeface="+mn-lt"/>
                <a:ea typeface="+mn-ea"/>
                <a:cs typeface="+mn-cs"/>
              </a:rPr>
              <a:t> </a:t>
            </a:r>
            <a:r>
              <a:rPr lang="en-US" sz="2800" b="0" i="0" kern="1200" dirty="0">
                <a:solidFill>
                  <a:schemeClr val="bg1">
                    <a:lumMod val="50000"/>
                  </a:schemeClr>
                </a:solidFill>
                <a:effectLst/>
                <a:latin typeface="+mn-lt"/>
                <a:ea typeface="+mn-ea"/>
                <a:cs typeface="+mn-cs"/>
              </a:rPr>
              <a:t>Before jumping to conclusions about others, remind yourself of positive examples of people from their age group, class, ethnicity, or sexual orientation. This can include friends; colleagues; or public figures, such as athletes, members of the clergy, or local leaders.</a:t>
            </a:r>
          </a:p>
          <a:p>
            <a:endParaRPr lang="en-US" sz="2000" dirty="0"/>
          </a:p>
        </p:txBody>
      </p:sp>
      <p:sp>
        <p:nvSpPr>
          <p:cNvPr id="4" name="Title 1">
            <a:extLst>
              <a:ext uri="{FF2B5EF4-FFF2-40B4-BE49-F238E27FC236}">
                <a16:creationId xmlns:a16="http://schemas.microsoft.com/office/drawing/2014/main" id="{AD243FF1-C5DC-A6DA-1F4A-39EF93F467ED}"/>
              </a:ext>
            </a:extLst>
          </p:cNvPr>
          <p:cNvSpPr>
            <a:spLocks noGrp="1"/>
          </p:cNvSpPr>
          <p:nvPr>
            <p:ph type="title"/>
          </p:nvPr>
        </p:nvSpPr>
        <p:spPr>
          <a:xfrm>
            <a:off x="898316" y="43629"/>
            <a:ext cx="10091084" cy="709053"/>
          </a:xfrm>
        </p:spPr>
        <p:txBody>
          <a:bodyPr>
            <a:normAutofit/>
          </a:bodyPr>
          <a:lstStyle/>
          <a:p>
            <a:r>
              <a:rPr lang="en-US" dirty="0"/>
              <a:t>Ways to Overcome Implicit Bias </a:t>
            </a:r>
          </a:p>
        </p:txBody>
      </p:sp>
      <p:sp>
        <p:nvSpPr>
          <p:cNvPr id="2" name="Slide Number Placeholder 1">
            <a:extLst>
              <a:ext uri="{FF2B5EF4-FFF2-40B4-BE49-F238E27FC236}">
                <a16:creationId xmlns:a16="http://schemas.microsoft.com/office/drawing/2014/main" id="{CFCA3E12-EBF5-1C63-F261-48CAECEF4528}"/>
              </a:ext>
            </a:extLst>
          </p:cNvPr>
          <p:cNvSpPr>
            <a:spLocks noGrp="1"/>
          </p:cNvSpPr>
          <p:nvPr>
            <p:ph type="sldNum" sz="quarter" idx="12"/>
          </p:nvPr>
        </p:nvSpPr>
        <p:spPr/>
        <p:txBody>
          <a:bodyPr/>
          <a:lstStyle/>
          <a:p>
            <a:fld id="{6D486360-FF34-7B48-AD05-62F8407C4C7E}" type="slidenum">
              <a:rPr lang="en-US" smtClean="0"/>
              <a:t>19</a:t>
            </a:fld>
            <a:endParaRPr lang="en-US"/>
          </a:p>
        </p:txBody>
      </p:sp>
    </p:spTree>
    <p:extLst>
      <p:ext uri="{BB962C8B-B14F-4D97-AF65-F5344CB8AC3E}">
        <p14:creationId xmlns:p14="http://schemas.microsoft.com/office/powerpoint/2010/main" val="275885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1361-D8E8-49FE-BEE0-BC3D7135B565}"/>
              </a:ext>
            </a:extLst>
          </p:cNvPr>
          <p:cNvSpPr>
            <a:spLocks noGrp="1"/>
          </p:cNvSpPr>
          <p:nvPr>
            <p:ph type="title"/>
          </p:nvPr>
        </p:nvSpPr>
        <p:spPr/>
        <p:txBody>
          <a:bodyPr/>
          <a:lstStyle/>
          <a:p>
            <a:r>
              <a:rPr lang="en-US" dirty="0"/>
              <a:t>Curriculum Infusion Introduction</a:t>
            </a:r>
          </a:p>
        </p:txBody>
      </p:sp>
      <p:sp>
        <p:nvSpPr>
          <p:cNvPr id="4" name="Slide Number Placeholder 3">
            <a:extLst>
              <a:ext uri="{FF2B5EF4-FFF2-40B4-BE49-F238E27FC236}">
                <a16:creationId xmlns:a16="http://schemas.microsoft.com/office/drawing/2014/main" id="{0028D55C-797C-477D-8C28-CC2D3B3670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01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981D-CF65-4281-FD77-0E5F0F00FAE4}"/>
              </a:ext>
            </a:extLst>
          </p:cNvPr>
          <p:cNvSpPr>
            <a:spLocks noGrp="1"/>
          </p:cNvSpPr>
          <p:nvPr>
            <p:ph type="title"/>
          </p:nvPr>
        </p:nvSpPr>
        <p:spPr>
          <a:xfrm>
            <a:off x="900829" y="0"/>
            <a:ext cx="10091084" cy="709053"/>
          </a:xfrm>
        </p:spPr>
        <p:txBody>
          <a:bodyPr>
            <a:noAutofit/>
          </a:bodyPr>
          <a:lstStyle/>
          <a:p>
            <a:r>
              <a:rPr lang="en-US" sz="4000" dirty="0"/>
              <a:t>Ways to Overcome Implicit Bias </a:t>
            </a:r>
          </a:p>
        </p:txBody>
      </p:sp>
      <p:sp>
        <p:nvSpPr>
          <p:cNvPr id="5" name="TextBox 4">
            <a:extLst>
              <a:ext uri="{FF2B5EF4-FFF2-40B4-BE49-F238E27FC236}">
                <a16:creationId xmlns:a16="http://schemas.microsoft.com/office/drawing/2014/main" id="{92525464-DE97-5ED0-38B7-1B8BB68E8338}"/>
              </a:ext>
            </a:extLst>
          </p:cNvPr>
          <p:cNvSpPr txBox="1"/>
          <p:nvPr/>
        </p:nvSpPr>
        <p:spPr>
          <a:xfrm>
            <a:off x="900829" y="924594"/>
            <a:ext cx="11291171" cy="5635517"/>
          </a:xfrm>
          <a:prstGeom prst="rect">
            <a:avLst/>
          </a:prstGeom>
          <a:noFill/>
        </p:spPr>
        <p:txBody>
          <a:bodyPr wrap="square">
            <a:spAutoFit/>
          </a:bodyPr>
          <a:lstStyle/>
          <a:p>
            <a:pPr>
              <a:lnSpc>
                <a:spcPct val="150000"/>
              </a:lnSpc>
            </a:pPr>
            <a:r>
              <a:rPr lang="en-US" sz="2800" b="1" i="0" kern="1200" dirty="0">
                <a:solidFill>
                  <a:srgbClr val="F59040"/>
                </a:solidFill>
                <a:effectLst/>
                <a:latin typeface="+mn-lt"/>
                <a:ea typeface="+mn-ea"/>
                <a:cs typeface="+mn-cs"/>
              </a:rPr>
              <a:t>Individualization:</a:t>
            </a:r>
            <a:r>
              <a:rPr lang="en-US" sz="2800" b="0" i="0" kern="1200" dirty="0">
                <a:solidFill>
                  <a:srgbClr val="F59040"/>
                </a:solidFill>
                <a:effectLst/>
                <a:latin typeface="+mn-lt"/>
                <a:ea typeface="+mn-ea"/>
                <a:cs typeface="+mn-cs"/>
              </a:rPr>
              <a:t> </a:t>
            </a:r>
            <a:r>
              <a:rPr lang="en-US" sz="2800" b="0" i="0" kern="1200" dirty="0">
                <a:solidFill>
                  <a:schemeClr val="bg1">
                    <a:lumMod val="50000"/>
                  </a:schemeClr>
                </a:solidFill>
                <a:effectLst/>
                <a:latin typeface="+mn-lt"/>
                <a:ea typeface="+mn-ea"/>
                <a:cs typeface="+mn-cs"/>
              </a:rPr>
              <a:t>Remind yourself that all people have individual characteristics that are separate from others within their group. Focus on the things you have in common.</a:t>
            </a:r>
          </a:p>
          <a:p>
            <a:pPr>
              <a:lnSpc>
                <a:spcPct val="150000"/>
              </a:lnSpc>
            </a:pPr>
            <a:r>
              <a:rPr lang="en-US" sz="2800" b="1" i="0" kern="1200" dirty="0">
                <a:solidFill>
                  <a:srgbClr val="F59040"/>
                </a:solidFill>
                <a:effectLst/>
                <a:latin typeface="+mn-lt"/>
                <a:ea typeface="+mn-ea"/>
                <a:cs typeface="+mn-cs"/>
              </a:rPr>
              <a:t>Check Your Messaging:</a:t>
            </a:r>
            <a:r>
              <a:rPr lang="en-US" sz="2800" b="0" i="0" kern="1200" dirty="0">
                <a:solidFill>
                  <a:srgbClr val="F59040"/>
                </a:solidFill>
                <a:effectLst/>
                <a:latin typeface="+mn-lt"/>
                <a:ea typeface="+mn-ea"/>
                <a:cs typeface="+mn-cs"/>
              </a:rPr>
              <a:t> </a:t>
            </a:r>
            <a:r>
              <a:rPr lang="en-US" sz="2800" b="0" i="0" kern="1200" dirty="0">
                <a:solidFill>
                  <a:schemeClr val="bg1">
                    <a:lumMod val="50000"/>
                  </a:schemeClr>
                </a:solidFill>
                <a:effectLst/>
                <a:latin typeface="+mn-lt"/>
                <a:ea typeface="+mn-ea"/>
                <a:cs typeface="+mn-cs"/>
              </a:rPr>
              <a:t>Instead of telling yourself that you don’t see people based on their color, class, or sexual orientation, learn to use statements that embrace inclusivity. For example, Apple Inc.’s inclusion statement circles around the topic of being different together: “At Apple, we’re not all the same, and that’s our greatest strength.”</a:t>
            </a:r>
          </a:p>
          <a:p>
            <a:pPr>
              <a:lnSpc>
                <a:spcPct val="150000"/>
              </a:lnSpc>
            </a:pPr>
            <a:endParaRPr lang="en-US" sz="1800" b="0" i="0" kern="1200" dirty="0">
              <a:solidFill>
                <a:schemeClr val="bg1">
                  <a:lumMod val="50000"/>
                </a:schemeClr>
              </a:solidFill>
              <a:effectLst/>
              <a:latin typeface="+mn-lt"/>
              <a:ea typeface="+mn-ea"/>
              <a:cs typeface="+mn-cs"/>
            </a:endParaRPr>
          </a:p>
        </p:txBody>
      </p:sp>
      <p:sp>
        <p:nvSpPr>
          <p:cNvPr id="3" name="Slide Number Placeholder 2">
            <a:extLst>
              <a:ext uri="{FF2B5EF4-FFF2-40B4-BE49-F238E27FC236}">
                <a16:creationId xmlns:a16="http://schemas.microsoft.com/office/drawing/2014/main" id="{A20092A7-0E3A-7F39-DC77-E6DE6EB8A8B9}"/>
              </a:ext>
            </a:extLst>
          </p:cNvPr>
          <p:cNvSpPr>
            <a:spLocks noGrp="1"/>
          </p:cNvSpPr>
          <p:nvPr>
            <p:ph type="sldNum" sz="quarter" idx="12"/>
          </p:nvPr>
        </p:nvSpPr>
        <p:spPr/>
        <p:txBody>
          <a:bodyPr/>
          <a:lstStyle/>
          <a:p>
            <a:fld id="{6D486360-FF34-7B48-AD05-62F8407C4C7E}" type="slidenum">
              <a:rPr lang="en-US" smtClean="0"/>
              <a:t>20</a:t>
            </a:fld>
            <a:endParaRPr lang="en-US"/>
          </a:p>
        </p:txBody>
      </p:sp>
    </p:spTree>
    <p:extLst>
      <p:ext uri="{BB962C8B-B14F-4D97-AF65-F5344CB8AC3E}">
        <p14:creationId xmlns:p14="http://schemas.microsoft.com/office/powerpoint/2010/main" val="285586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8AA841-4A78-F558-A7BA-E131C8B1E783}"/>
              </a:ext>
            </a:extLst>
          </p:cNvPr>
          <p:cNvSpPr>
            <a:spLocks noGrp="1"/>
          </p:cNvSpPr>
          <p:nvPr>
            <p:ph type="title"/>
          </p:nvPr>
        </p:nvSpPr>
        <p:spPr>
          <a:xfrm>
            <a:off x="884203" y="0"/>
            <a:ext cx="10091084" cy="709053"/>
          </a:xfrm>
        </p:spPr>
        <p:txBody>
          <a:bodyPr>
            <a:normAutofit/>
          </a:bodyPr>
          <a:lstStyle/>
          <a:p>
            <a:r>
              <a:rPr lang="en-US" dirty="0"/>
              <a:t>Ways to Overcome Implicit Bias </a:t>
            </a:r>
          </a:p>
        </p:txBody>
      </p:sp>
      <p:sp>
        <p:nvSpPr>
          <p:cNvPr id="4" name="TextBox 3">
            <a:extLst>
              <a:ext uri="{FF2B5EF4-FFF2-40B4-BE49-F238E27FC236}">
                <a16:creationId xmlns:a16="http://schemas.microsoft.com/office/drawing/2014/main" id="{2368352C-2013-88C8-349D-BBCD7DBBF1BF}"/>
              </a:ext>
            </a:extLst>
          </p:cNvPr>
          <p:cNvSpPr txBox="1"/>
          <p:nvPr/>
        </p:nvSpPr>
        <p:spPr>
          <a:xfrm>
            <a:off x="884203" y="1089210"/>
            <a:ext cx="11172330" cy="4924425"/>
          </a:xfrm>
          <a:prstGeom prst="rect">
            <a:avLst/>
          </a:prstGeom>
          <a:noFill/>
        </p:spPr>
        <p:txBody>
          <a:bodyPr wrap="square" rtlCol="0">
            <a:spAutoFit/>
          </a:bodyPr>
          <a:lstStyle/>
          <a:p>
            <a:pPr>
              <a:lnSpc>
                <a:spcPct val="150000"/>
              </a:lnSpc>
            </a:pPr>
            <a:r>
              <a:rPr lang="en-US" sz="3200" b="1" i="0" kern="1200" dirty="0">
                <a:solidFill>
                  <a:srgbClr val="F59040"/>
                </a:solidFill>
                <a:effectLst/>
                <a:latin typeface="+mn-lt"/>
                <a:ea typeface="+mn-ea"/>
                <a:cs typeface="+mn-cs"/>
              </a:rPr>
              <a:t>Institutionalize Fairness:</a:t>
            </a:r>
            <a:r>
              <a:rPr lang="en-US" sz="3200" b="0" i="0" kern="1200" dirty="0">
                <a:solidFill>
                  <a:srgbClr val="F59040"/>
                </a:solidFill>
                <a:effectLst/>
                <a:latin typeface="+mn-lt"/>
                <a:ea typeface="+mn-ea"/>
                <a:cs typeface="+mn-cs"/>
              </a:rPr>
              <a:t> </a:t>
            </a:r>
            <a:r>
              <a:rPr lang="en-US" sz="3200" b="0" i="0" kern="1200" dirty="0">
                <a:solidFill>
                  <a:schemeClr val="bg1">
                    <a:lumMod val="50000"/>
                  </a:schemeClr>
                </a:solidFill>
                <a:effectLst/>
                <a:latin typeface="+mn-lt"/>
                <a:ea typeface="+mn-ea"/>
                <a:cs typeface="+mn-cs"/>
              </a:rPr>
              <a:t>In the workplace, learn to embrace and support diversity. </a:t>
            </a:r>
          </a:p>
          <a:p>
            <a:pPr>
              <a:lnSpc>
                <a:spcPct val="150000"/>
              </a:lnSpc>
            </a:pPr>
            <a:endParaRPr lang="en-US" sz="3200" b="0" i="0" kern="1200" dirty="0">
              <a:solidFill>
                <a:schemeClr val="bg1">
                  <a:lumMod val="50000"/>
                </a:schemeClr>
              </a:solidFill>
              <a:effectLst/>
              <a:latin typeface="+mn-lt"/>
              <a:ea typeface="+mn-ea"/>
              <a:cs typeface="+mn-cs"/>
            </a:endParaRPr>
          </a:p>
          <a:p>
            <a:pPr>
              <a:lnSpc>
                <a:spcPct val="150000"/>
              </a:lnSpc>
            </a:pPr>
            <a:r>
              <a:rPr lang="en-US" sz="3200" b="1" i="0" kern="1200" dirty="0">
                <a:solidFill>
                  <a:srgbClr val="F59040"/>
                </a:solidFill>
                <a:effectLst/>
                <a:latin typeface="+mn-lt"/>
                <a:ea typeface="+mn-ea"/>
                <a:cs typeface="+mn-cs"/>
              </a:rPr>
              <a:t>Take Two:</a:t>
            </a:r>
            <a:r>
              <a:rPr lang="en-US" sz="3200" b="0" i="0" kern="1200" dirty="0">
                <a:solidFill>
                  <a:srgbClr val="F59040"/>
                </a:solidFill>
                <a:effectLst/>
                <a:latin typeface="+mn-lt"/>
                <a:ea typeface="+mn-ea"/>
                <a:cs typeface="+mn-cs"/>
              </a:rPr>
              <a:t> </a:t>
            </a:r>
            <a:r>
              <a:rPr lang="en-US" sz="3200" b="0" i="0" kern="1200" dirty="0">
                <a:solidFill>
                  <a:schemeClr val="bg1">
                    <a:lumMod val="50000"/>
                  </a:schemeClr>
                </a:solidFill>
                <a:effectLst/>
                <a:latin typeface="+mn-lt"/>
                <a:ea typeface="+mn-ea"/>
                <a:cs typeface="+mn-cs"/>
              </a:rPr>
              <a:t>Overcoming unconscious biases takes time. Understand that this is a lifelong process and that deprogramming your biases requires constant mindfulness and work.</a:t>
            </a:r>
          </a:p>
          <a:p>
            <a:endParaRPr lang="en-US" sz="2600" dirty="0"/>
          </a:p>
        </p:txBody>
      </p:sp>
      <p:sp>
        <p:nvSpPr>
          <p:cNvPr id="2" name="Slide Number Placeholder 1">
            <a:extLst>
              <a:ext uri="{FF2B5EF4-FFF2-40B4-BE49-F238E27FC236}">
                <a16:creationId xmlns:a16="http://schemas.microsoft.com/office/drawing/2014/main" id="{DBDEABAF-92D2-3690-A913-FCB47D85E485}"/>
              </a:ext>
            </a:extLst>
          </p:cNvPr>
          <p:cNvSpPr>
            <a:spLocks noGrp="1"/>
          </p:cNvSpPr>
          <p:nvPr>
            <p:ph type="sldNum" sz="quarter" idx="12"/>
          </p:nvPr>
        </p:nvSpPr>
        <p:spPr/>
        <p:txBody>
          <a:bodyPr/>
          <a:lstStyle/>
          <a:p>
            <a:fld id="{6D486360-FF34-7B48-AD05-62F8407C4C7E}" type="slidenum">
              <a:rPr lang="en-US" smtClean="0"/>
              <a:t>21</a:t>
            </a:fld>
            <a:endParaRPr lang="en-US"/>
          </a:p>
        </p:txBody>
      </p:sp>
    </p:spTree>
    <p:extLst>
      <p:ext uri="{BB962C8B-B14F-4D97-AF65-F5344CB8AC3E}">
        <p14:creationId xmlns:p14="http://schemas.microsoft.com/office/powerpoint/2010/main" val="172283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assion-by-susan von struensee | Susan von Struensee | Flickr">
            <a:extLst>
              <a:ext uri="{FF2B5EF4-FFF2-40B4-BE49-F238E27FC236}">
                <a16:creationId xmlns:a16="http://schemas.microsoft.com/office/drawing/2014/main" id="{FDCBF1D1-7797-FCF5-6BE9-348FFC0B5102}"/>
              </a:ext>
            </a:extLst>
          </p:cNvPr>
          <p:cNvPicPr>
            <a:picLocks noGrp="1" noChangeAspect="1" noChangeArrowheads="1"/>
          </p:cNvPicPr>
          <p:nvPr>
            <p:ph idx="1"/>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924567" y="1351722"/>
            <a:ext cx="11287197" cy="32732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EA4E8CC-16EA-879F-4A9D-98CC6D9862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13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998" y="1209174"/>
            <a:ext cx="7579895" cy="4439652"/>
          </a:xfrm>
        </p:spPr>
        <p:txBody>
          <a:bodyPr>
            <a:normAutofit fontScale="90000"/>
          </a:bodyPr>
          <a:lstStyle/>
          <a:p>
            <a:pPr algn="ctr"/>
            <a:r>
              <a:rPr lang="en-US" sz="4000" b="1" dirty="0"/>
              <a:t>‘Preparing to be in the behavioral health workforce requires knowledge, skills, and tools to deal with and effectively manage the occupational hazards associated with the profession.’</a:t>
            </a:r>
          </a:p>
        </p:txBody>
      </p:sp>
      <p:pic>
        <p:nvPicPr>
          <p:cNvPr id="15" name="Content Placeholder 14" descr="Images that represent knowledge, skills, and tools">
            <a:extLst>
              <a:ext uri="{FF2B5EF4-FFF2-40B4-BE49-F238E27FC236}">
                <a16:creationId xmlns:a16="http://schemas.microsoft.com/office/drawing/2014/main" id="{734271D8-B771-4894-884F-A02C91F997F9}"/>
              </a:ext>
            </a:extLst>
          </p:cNvPr>
          <p:cNvPicPr>
            <a:picLocks noGrp="1" noChangeAspect="1"/>
          </p:cNvPicPr>
          <p:nvPr>
            <p:ph sz="half" idx="1"/>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35867" y="18288"/>
            <a:ext cx="1942064" cy="6839712"/>
          </a:xfrm>
          <a:ln w="12700">
            <a:solidFill>
              <a:schemeClr val="tx1"/>
            </a:solidFill>
          </a:ln>
        </p:spPr>
      </p:pic>
      <p:sp>
        <p:nvSpPr>
          <p:cNvPr id="9" name="Content Placeholder 8">
            <a:extLst>
              <a:ext uri="{FF2B5EF4-FFF2-40B4-BE49-F238E27FC236}">
                <a16:creationId xmlns:a16="http://schemas.microsoft.com/office/drawing/2014/main" id="{DD22509C-17C5-495E-8BF5-2A8844DB4C15}"/>
              </a:ext>
            </a:extLst>
          </p:cNvPr>
          <p:cNvSpPr>
            <a:spLocks noGrp="1"/>
          </p:cNvSpPr>
          <p:nvPr>
            <p:ph sz="half" idx="2"/>
          </p:nvPr>
        </p:nvSpPr>
        <p:spPr>
          <a:xfrm>
            <a:off x="10151707" y="6505998"/>
            <a:ext cx="1936865" cy="304064"/>
          </a:xfrm>
        </p:spPr>
        <p:txBody>
          <a:bodyPr anchor="ctr">
            <a:normAutofit/>
          </a:bodyPr>
          <a:lstStyle/>
          <a:p>
            <a:pPr marL="0" indent="0" algn="ctr">
              <a:buNone/>
            </a:pPr>
            <a:r>
              <a:rPr lang="en-US" sz="1400" b="1" dirty="0"/>
              <a:t>Bride et al., 2007, p.155</a:t>
            </a:r>
          </a:p>
        </p:txBody>
      </p:sp>
      <p:sp>
        <p:nvSpPr>
          <p:cNvPr id="3" name="Slide Number Placeholder 2">
            <a:extLst>
              <a:ext uri="{FF2B5EF4-FFF2-40B4-BE49-F238E27FC236}">
                <a16:creationId xmlns:a16="http://schemas.microsoft.com/office/drawing/2014/main" id="{0A61D044-D2AC-5E87-EB59-BE89A1869121}"/>
              </a:ext>
            </a:extLst>
          </p:cNvPr>
          <p:cNvSpPr>
            <a:spLocks noGrp="1"/>
          </p:cNvSpPr>
          <p:nvPr>
            <p:ph type="sldNum" sz="quarter" idx="12"/>
          </p:nvPr>
        </p:nvSpPr>
        <p:spPr/>
        <p:txBody>
          <a:bodyPr/>
          <a:lstStyle/>
          <a:p>
            <a:fld id="{6D486360-FF34-7B48-AD05-62F8407C4C7E}" type="slidenum">
              <a:rPr lang="en-US" smtClean="0"/>
              <a:t>23</a:t>
            </a:fld>
            <a:endParaRPr lang="en-US"/>
          </a:p>
        </p:txBody>
      </p:sp>
    </p:spTree>
    <p:extLst>
      <p:ext uri="{BB962C8B-B14F-4D97-AF65-F5344CB8AC3E}">
        <p14:creationId xmlns:p14="http://schemas.microsoft.com/office/powerpoint/2010/main" val="395983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wo people talking in a counseling setting">
            <a:extLst>
              <a:ext uri="{FF2B5EF4-FFF2-40B4-BE49-F238E27FC236}">
                <a16:creationId xmlns:a16="http://schemas.microsoft.com/office/drawing/2014/main" id="{621E4E9E-5815-4D1A-8A48-81C96601D0F5}"/>
              </a:ext>
            </a:extLst>
          </p:cNvPr>
          <p:cNvPicPr>
            <a:picLocks noGrp="1" noChangeAspect="1"/>
          </p:cNvPicPr>
          <p:nvPr>
            <p:ph sz="half" idx="2"/>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2301" t="15883" r="13124" b="5339"/>
          <a:stretch/>
        </p:blipFill>
        <p:spPr>
          <a:xfrm>
            <a:off x="9322772" y="4638500"/>
            <a:ext cx="2258826" cy="1954147"/>
          </a:xfrm>
        </p:spPr>
      </p:pic>
      <p:sp>
        <p:nvSpPr>
          <p:cNvPr id="2" name="Title 1"/>
          <p:cNvSpPr>
            <a:spLocks noGrp="1"/>
          </p:cNvSpPr>
          <p:nvPr>
            <p:ph type="title"/>
          </p:nvPr>
        </p:nvSpPr>
        <p:spPr>
          <a:xfrm>
            <a:off x="881149" y="1"/>
            <a:ext cx="11310852" cy="1925052"/>
          </a:xfrm>
        </p:spPr>
        <p:txBody>
          <a:bodyPr>
            <a:normAutofit fontScale="90000"/>
          </a:bodyPr>
          <a:lstStyle/>
          <a:p>
            <a:r>
              <a:rPr lang="en-US" sz="3600" b="1" dirty="0">
                <a:solidFill>
                  <a:schemeClr val="tx1">
                    <a:lumMod val="50000"/>
                    <a:lumOff val="50000"/>
                  </a:schemeClr>
                </a:solidFill>
              </a:rPr>
              <a:t>‘It is now widely recognized that the indirect exposure to trauma involves an inherent risk of significant emotional, cognitive, and behavioral changes in the clinician.’         </a:t>
            </a:r>
            <a:r>
              <a:rPr lang="en-US" sz="1400" b="1" dirty="0">
                <a:solidFill>
                  <a:schemeClr val="tx1">
                    <a:lumMod val="50000"/>
                    <a:lumOff val="50000"/>
                  </a:schemeClr>
                </a:solidFill>
              </a:rPr>
              <a:t>Bride et al., 2007, p.155</a:t>
            </a:r>
            <a:endParaRPr lang="en-US" sz="2000" b="1" dirty="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007B848C-055F-43C2-B6FC-34104B6A1AAA}"/>
              </a:ext>
            </a:extLst>
          </p:cNvPr>
          <p:cNvSpPr>
            <a:spLocks noGrp="1"/>
          </p:cNvSpPr>
          <p:nvPr>
            <p:ph sz="half" idx="1"/>
          </p:nvPr>
        </p:nvSpPr>
        <p:spPr>
          <a:xfrm>
            <a:off x="1346661" y="1925053"/>
            <a:ext cx="11253309" cy="3212431"/>
          </a:xfrm>
        </p:spPr>
        <p:txBody>
          <a:bodyPr>
            <a:normAutofit/>
          </a:bodyPr>
          <a:lstStyle/>
          <a:p>
            <a:pPr marL="0" lvl="0" indent="0">
              <a:lnSpc>
                <a:spcPct val="100000"/>
              </a:lnSpc>
              <a:spcBef>
                <a:spcPts val="0"/>
              </a:spcBef>
              <a:spcAft>
                <a:spcPts val="600"/>
              </a:spcAft>
              <a:buClr>
                <a:schemeClr val="tx1">
                  <a:lumMod val="50000"/>
                  <a:lumOff val="50000"/>
                </a:schemeClr>
              </a:buClr>
              <a:buNone/>
              <a:defRPr/>
            </a:pPr>
            <a:r>
              <a:rPr lang="en-US" sz="3000" b="1" dirty="0">
                <a:solidFill>
                  <a:schemeClr val="tx1">
                    <a:lumMod val="50000"/>
                    <a:lumOff val="50000"/>
                  </a:schemeClr>
                </a:solidFill>
              </a:rPr>
              <a:t>Clinicians take in some level of their clients’ pain by:</a:t>
            </a:r>
          </a:p>
          <a:p>
            <a:pPr marL="517525" lvl="0" indent="-285750">
              <a:lnSpc>
                <a:spcPct val="100000"/>
              </a:lnSpc>
              <a:spcBef>
                <a:spcPts val="0"/>
              </a:spcBef>
              <a:spcAft>
                <a:spcPts val="600"/>
              </a:spcAft>
              <a:buClr>
                <a:schemeClr val="tx1">
                  <a:lumMod val="50000"/>
                  <a:lumOff val="50000"/>
                </a:schemeClr>
              </a:buClr>
              <a:buSzPct val="80000"/>
              <a:defRPr/>
            </a:pPr>
            <a:r>
              <a:rPr lang="en-US" dirty="0">
                <a:solidFill>
                  <a:schemeClr val="tx1">
                    <a:lumMod val="50000"/>
                    <a:lumOff val="50000"/>
                  </a:schemeClr>
                </a:solidFill>
              </a:rPr>
              <a:t>facilitating sessions</a:t>
            </a:r>
          </a:p>
          <a:p>
            <a:pPr marL="517525" lvl="0" indent="-285750">
              <a:lnSpc>
                <a:spcPct val="100000"/>
              </a:lnSpc>
              <a:spcBef>
                <a:spcPts val="0"/>
              </a:spcBef>
              <a:spcAft>
                <a:spcPts val="600"/>
              </a:spcAft>
              <a:buClr>
                <a:schemeClr val="tx1">
                  <a:lumMod val="50000"/>
                  <a:lumOff val="50000"/>
                </a:schemeClr>
              </a:buClr>
              <a:buSzPct val="80000"/>
              <a:defRPr/>
            </a:pPr>
            <a:r>
              <a:rPr lang="en-US" dirty="0">
                <a:solidFill>
                  <a:schemeClr val="tx1">
                    <a:lumMod val="50000"/>
                    <a:lumOff val="50000"/>
                  </a:schemeClr>
                </a:solidFill>
              </a:rPr>
              <a:t>listening to stories</a:t>
            </a:r>
          </a:p>
          <a:p>
            <a:pPr marL="517525" lvl="0" indent="-285750">
              <a:lnSpc>
                <a:spcPct val="100000"/>
              </a:lnSpc>
              <a:spcBef>
                <a:spcPts val="0"/>
              </a:spcBef>
              <a:spcAft>
                <a:spcPts val="600"/>
              </a:spcAft>
              <a:buClr>
                <a:schemeClr val="tx1">
                  <a:lumMod val="50000"/>
                  <a:lumOff val="50000"/>
                </a:schemeClr>
              </a:buClr>
              <a:buSzPct val="80000"/>
              <a:defRPr/>
            </a:pPr>
            <a:r>
              <a:rPr lang="en-US" dirty="0">
                <a:solidFill>
                  <a:schemeClr val="tx1">
                    <a:lumMod val="50000"/>
                    <a:lumOff val="50000"/>
                  </a:schemeClr>
                </a:solidFill>
              </a:rPr>
              <a:t>collecting data as part of their efforts to intervene to identify issues</a:t>
            </a:r>
          </a:p>
          <a:p>
            <a:pPr marL="517525" lvl="0" indent="-285750">
              <a:lnSpc>
                <a:spcPct val="100000"/>
              </a:lnSpc>
              <a:spcBef>
                <a:spcPts val="0"/>
              </a:spcBef>
              <a:spcAft>
                <a:spcPts val="1200"/>
              </a:spcAft>
              <a:buClr>
                <a:schemeClr val="tx1">
                  <a:lumMod val="50000"/>
                  <a:lumOff val="50000"/>
                </a:schemeClr>
              </a:buClr>
              <a:buSzPct val="80000"/>
              <a:defRPr/>
            </a:pPr>
            <a:r>
              <a:rPr lang="en-US" dirty="0">
                <a:solidFill>
                  <a:schemeClr val="tx1">
                    <a:lumMod val="50000"/>
                    <a:lumOff val="50000"/>
                  </a:schemeClr>
                </a:solidFill>
              </a:rPr>
              <a:t>provide treatment services with kindness and empathy</a:t>
            </a:r>
          </a:p>
        </p:txBody>
      </p:sp>
      <p:sp>
        <p:nvSpPr>
          <p:cNvPr id="3" name="Slide Number Placeholder 2">
            <a:extLst>
              <a:ext uri="{FF2B5EF4-FFF2-40B4-BE49-F238E27FC236}">
                <a16:creationId xmlns:a16="http://schemas.microsoft.com/office/drawing/2014/main" id="{1D3B4937-911D-EF15-803B-3B97828726FE}"/>
              </a:ext>
            </a:extLst>
          </p:cNvPr>
          <p:cNvSpPr>
            <a:spLocks noGrp="1"/>
          </p:cNvSpPr>
          <p:nvPr>
            <p:ph type="sldNum" sz="quarter" idx="12"/>
          </p:nvPr>
        </p:nvSpPr>
        <p:spPr/>
        <p:txBody>
          <a:bodyPr/>
          <a:lstStyle/>
          <a:p>
            <a:fld id="{6D486360-FF34-7B48-AD05-62F8407C4C7E}" type="slidenum">
              <a:rPr lang="en-US" smtClean="0"/>
              <a:t>24</a:t>
            </a:fld>
            <a:endParaRPr lang="en-US"/>
          </a:p>
        </p:txBody>
      </p:sp>
    </p:spTree>
    <p:extLst>
      <p:ext uri="{BB962C8B-B14F-4D97-AF65-F5344CB8AC3E}">
        <p14:creationId xmlns:p14="http://schemas.microsoft.com/office/powerpoint/2010/main" val="318515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906" y="1330"/>
            <a:ext cx="10140143" cy="881508"/>
          </a:xfrm>
        </p:spPr>
        <p:txBody>
          <a:bodyPr>
            <a:normAutofit/>
          </a:bodyPr>
          <a:lstStyle/>
          <a:p>
            <a:r>
              <a:rPr lang="en-US" sz="4000" b="1" dirty="0">
                <a:solidFill>
                  <a:schemeClr val="tx1">
                    <a:lumMod val="50000"/>
                    <a:lumOff val="50000"/>
                  </a:schemeClr>
                </a:solidFill>
              </a:rPr>
              <a:t>Just Part of the Job…</a:t>
            </a:r>
          </a:p>
        </p:txBody>
      </p:sp>
      <p:sp>
        <p:nvSpPr>
          <p:cNvPr id="3" name="Content Placeholder 2"/>
          <p:cNvSpPr>
            <a:spLocks noGrp="1"/>
          </p:cNvSpPr>
          <p:nvPr>
            <p:ph idx="1"/>
          </p:nvPr>
        </p:nvSpPr>
        <p:spPr>
          <a:xfrm>
            <a:off x="964275" y="798022"/>
            <a:ext cx="11127972" cy="6021477"/>
          </a:xfrm>
        </p:spPr>
        <p:txBody>
          <a:bodyPr anchor="t">
            <a:normAutofit/>
          </a:bodyPr>
          <a:lstStyle/>
          <a:p>
            <a:pPr marL="288925" indent="-2889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‘To work with those who are vulnerable and suffering, particularly trauma populations, inherently requires clinicians to be actively ready to use their own personal psychological resources in the form of empathy and compassion on a daily basis. </a:t>
            </a:r>
          </a:p>
          <a:p>
            <a:pPr marL="288925" indent="-2889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While this may seem obvious to those of us in the profession, we maintain that this ‘‘requirement of the job’’ is </a:t>
            </a:r>
            <a:r>
              <a:rPr lang="en-US" dirty="0">
                <a:solidFill>
                  <a:schemeClr val="accent2"/>
                </a:solidFill>
              </a:rPr>
              <a:t>quite unique in comparison to other professional disciplines</a:t>
            </a:r>
          </a:p>
          <a:p>
            <a:pPr marL="288925" indent="-2889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In other words, the emotional requirements of clinical practice, specifically the chronic use of empathy and compassion, are simply not required as part of the essential skill set in other professions.’</a:t>
            </a:r>
          </a:p>
          <a:p>
            <a:pPr marL="0" indent="0" algn="r">
              <a:lnSpc>
                <a:spcPct val="100000"/>
              </a:lnSpc>
              <a:spcBef>
                <a:spcPts val="0"/>
              </a:spcBef>
              <a:spcAft>
                <a:spcPts val="600"/>
              </a:spcAft>
              <a:buClr>
                <a:schemeClr val="tx1">
                  <a:lumMod val="50000"/>
                  <a:lumOff val="50000"/>
                </a:schemeClr>
              </a:buClr>
              <a:buSzPct val="80000"/>
              <a:buNone/>
            </a:pPr>
            <a:r>
              <a:rPr lang="en-US" sz="1400" b="1" dirty="0">
                <a:solidFill>
                  <a:schemeClr val="tx1">
                    <a:lumMod val="50000"/>
                    <a:lumOff val="50000"/>
                  </a:schemeClr>
                </a:solidFill>
              </a:rPr>
              <a:t>Newell, 2016, p.310</a:t>
            </a:r>
          </a:p>
        </p:txBody>
      </p:sp>
      <p:sp>
        <p:nvSpPr>
          <p:cNvPr id="4" name="Slide Number Placeholder 3">
            <a:extLst>
              <a:ext uri="{FF2B5EF4-FFF2-40B4-BE49-F238E27FC236}">
                <a16:creationId xmlns:a16="http://schemas.microsoft.com/office/drawing/2014/main" id="{B6397218-EA2F-0D63-CD67-ED62B2F0B71E}"/>
              </a:ext>
            </a:extLst>
          </p:cNvPr>
          <p:cNvSpPr>
            <a:spLocks noGrp="1"/>
          </p:cNvSpPr>
          <p:nvPr>
            <p:ph type="sldNum" sz="quarter" idx="12"/>
          </p:nvPr>
        </p:nvSpPr>
        <p:spPr/>
        <p:txBody>
          <a:bodyPr/>
          <a:lstStyle/>
          <a:p>
            <a:fld id="{6D486360-FF34-7B48-AD05-62F8407C4C7E}" type="slidenum">
              <a:rPr lang="en-US" smtClean="0"/>
              <a:t>25</a:t>
            </a:fld>
            <a:endParaRPr lang="en-US"/>
          </a:p>
        </p:txBody>
      </p:sp>
    </p:spTree>
    <p:extLst>
      <p:ext uri="{BB962C8B-B14F-4D97-AF65-F5344CB8AC3E}">
        <p14:creationId xmlns:p14="http://schemas.microsoft.com/office/powerpoint/2010/main" val="250836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7257" y="1960"/>
            <a:ext cx="10832432" cy="1499769"/>
          </a:xfrm>
        </p:spPr>
        <p:txBody>
          <a:bodyPr>
            <a:normAutofit/>
          </a:bodyPr>
          <a:lstStyle/>
          <a:p>
            <a:r>
              <a:rPr lang="en-US" sz="4000" b="1" dirty="0">
                <a:solidFill>
                  <a:schemeClr val="tx1">
                    <a:lumMod val="50000"/>
                    <a:lumOff val="50000"/>
                  </a:schemeClr>
                </a:solidFill>
              </a:rPr>
              <a:t>These </a:t>
            </a:r>
            <a:r>
              <a:rPr lang="en-US" sz="4000" b="1" dirty="0">
                <a:solidFill>
                  <a:srgbClr val="F59040"/>
                </a:solidFill>
              </a:rPr>
              <a:t>emotional requirements </a:t>
            </a:r>
            <a:r>
              <a:rPr lang="en-US" sz="4000" b="1" dirty="0">
                <a:solidFill>
                  <a:schemeClr val="tx1">
                    <a:lumMod val="50000"/>
                    <a:lumOff val="50000"/>
                  </a:schemeClr>
                </a:solidFill>
              </a:rPr>
              <a:t>of clinical practice can lead to:</a:t>
            </a:r>
          </a:p>
        </p:txBody>
      </p:sp>
      <p:sp>
        <p:nvSpPr>
          <p:cNvPr id="6" name="Content Placeholder 5"/>
          <p:cNvSpPr>
            <a:spLocks noGrp="1"/>
          </p:cNvSpPr>
          <p:nvPr>
            <p:ph idx="1"/>
          </p:nvPr>
        </p:nvSpPr>
        <p:spPr>
          <a:xfrm>
            <a:off x="1100668" y="1615185"/>
            <a:ext cx="10629021" cy="4907882"/>
          </a:xfrm>
        </p:spPr>
        <p:txBody>
          <a:bodyPr>
            <a:normAutofit/>
          </a:bodyPr>
          <a:lstStyle/>
          <a:p>
            <a:pPr marL="349250" lvl="1" indent="-349250">
              <a:lnSpc>
                <a:spcPct val="100000"/>
              </a:lnSpc>
              <a:spcBef>
                <a:spcPts val="0"/>
              </a:spcBef>
              <a:spcAft>
                <a:spcPts val="1200"/>
              </a:spcAft>
              <a:buClr>
                <a:schemeClr val="tx1">
                  <a:lumMod val="50000"/>
                  <a:lumOff val="50000"/>
                </a:schemeClr>
              </a:buClr>
              <a:buSzPct val="80000"/>
            </a:pPr>
            <a:r>
              <a:rPr lang="en-US" sz="3000" dirty="0">
                <a:solidFill>
                  <a:schemeClr val="tx1">
                    <a:lumMod val="50000"/>
                    <a:lumOff val="50000"/>
                  </a:schemeClr>
                </a:solidFill>
              </a:rPr>
              <a:t>vicarious traumatization (VT)</a:t>
            </a:r>
          </a:p>
          <a:p>
            <a:pPr marL="349250" lvl="1" indent="-349250">
              <a:lnSpc>
                <a:spcPct val="100000"/>
              </a:lnSpc>
              <a:spcBef>
                <a:spcPts val="0"/>
              </a:spcBef>
              <a:spcAft>
                <a:spcPts val="1200"/>
              </a:spcAft>
              <a:buClr>
                <a:schemeClr val="tx1">
                  <a:lumMod val="50000"/>
                  <a:lumOff val="50000"/>
                </a:schemeClr>
              </a:buClr>
              <a:buSzPct val="80000"/>
            </a:pPr>
            <a:r>
              <a:rPr lang="en-US" sz="3000" dirty="0">
                <a:solidFill>
                  <a:schemeClr val="tx1">
                    <a:lumMod val="50000"/>
                    <a:lumOff val="50000"/>
                  </a:schemeClr>
                </a:solidFill>
              </a:rPr>
              <a:t>secondary traumatic stress (STS)</a:t>
            </a:r>
          </a:p>
          <a:p>
            <a:pPr marL="349250" lvl="1" indent="-349250">
              <a:lnSpc>
                <a:spcPct val="100000"/>
              </a:lnSpc>
              <a:spcBef>
                <a:spcPts val="0"/>
              </a:spcBef>
              <a:spcAft>
                <a:spcPts val="1200"/>
              </a:spcAft>
              <a:buClr>
                <a:schemeClr val="tx1">
                  <a:lumMod val="50000"/>
                  <a:lumOff val="50000"/>
                </a:schemeClr>
              </a:buClr>
              <a:buSzPct val="80000"/>
            </a:pPr>
            <a:r>
              <a:rPr lang="en-US" sz="3000" dirty="0">
                <a:solidFill>
                  <a:schemeClr val="tx1">
                    <a:lumMod val="50000"/>
                    <a:lumOff val="50000"/>
                  </a:schemeClr>
                </a:solidFill>
              </a:rPr>
              <a:t>compassion fatigue (CF)</a:t>
            </a:r>
          </a:p>
          <a:p>
            <a:pPr marL="914400" indent="0">
              <a:buClr>
                <a:schemeClr val="tx1">
                  <a:lumMod val="50000"/>
                  <a:lumOff val="50000"/>
                </a:schemeClr>
              </a:buClr>
              <a:buNone/>
            </a:pPr>
            <a:r>
              <a:rPr lang="en-US" dirty="0">
                <a:solidFill>
                  <a:schemeClr val="tx1">
                    <a:lumMod val="50000"/>
                    <a:lumOff val="50000"/>
                  </a:schemeClr>
                </a:solidFill>
              </a:rPr>
              <a:t>* supported by a growing body of empirical research </a:t>
            </a: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buClr>
                <a:schemeClr val="tx1">
                  <a:lumMod val="50000"/>
                  <a:lumOff val="50000"/>
                </a:schemeClr>
              </a:buClr>
              <a:buNone/>
            </a:pPr>
            <a:endParaRPr lang="en-US" sz="1400" b="1" dirty="0">
              <a:solidFill>
                <a:schemeClr val="tx1">
                  <a:lumMod val="50000"/>
                  <a:lumOff val="50000"/>
                </a:schemeClr>
              </a:solidFill>
            </a:endParaRPr>
          </a:p>
          <a:p>
            <a:pPr marL="0" indent="0" algn="r">
              <a:buClr>
                <a:schemeClr val="tx1">
                  <a:lumMod val="50000"/>
                  <a:lumOff val="50000"/>
                </a:schemeClr>
              </a:buClr>
              <a:buNone/>
            </a:pPr>
            <a:r>
              <a:rPr lang="en-US" sz="1400" b="1" dirty="0">
                <a:solidFill>
                  <a:schemeClr val="tx1">
                    <a:lumMod val="50000"/>
                    <a:lumOff val="50000"/>
                  </a:schemeClr>
                </a:solidFill>
              </a:rPr>
              <a:t>Adams, </a:t>
            </a:r>
            <a:r>
              <a:rPr lang="en-US" sz="1400" b="1" dirty="0" err="1">
                <a:solidFill>
                  <a:schemeClr val="tx1">
                    <a:lumMod val="50000"/>
                    <a:lumOff val="50000"/>
                  </a:schemeClr>
                </a:solidFill>
              </a:rPr>
              <a:t>Boscarino</a:t>
            </a:r>
            <a:r>
              <a:rPr lang="en-US" sz="1400" b="1" dirty="0">
                <a:solidFill>
                  <a:schemeClr val="tx1">
                    <a:lumMod val="50000"/>
                    <a:lumOff val="50000"/>
                  </a:schemeClr>
                </a:solidFill>
              </a:rPr>
              <a:t>, &amp; Figley, 2006; Bride, 2004, 2007</a:t>
            </a:r>
            <a:endParaRPr lang="en-US" b="1" dirty="0">
              <a:solidFill>
                <a:schemeClr val="tx1">
                  <a:lumMod val="50000"/>
                  <a:lumOff val="50000"/>
                </a:schemeClr>
              </a:solidFill>
            </a:endParaRPr>
          </a:p>
        </p:txBody>
      </p:sp>
      <p:sp>
        <p:nvSpPr>
          <p:cNvPr id="2" name="Slide Number Placeholder 1">
            <a:extLst>
              <a:ext uri="{FF2B5EF4-FFF2-40B4-BE49-F238E27FC236}">
                <a16:creationId xmlns:a16="http://schemas.microsoft.com/office/drawing/2014/main" id="{E4AB63BA-A0FA-B23F-246F-44238776A94A}"/>
              </a:ext>
            </a:extLst>
          </p:cNvPr>
          <p:cNvSpPr>
            <a:spLocks noGrp="1"/>
          </p:cNvSpPr>
          <p:nvPr>
            <p:ph type="sldNum" sz="quarter" idx="12"/>
          </p:nvPr>
        </p:nvSpPr>
        <p:spPr/>
        <p:txBody>
          <a:bodyPr/>
          <a:lstStyle/>
          <a:p>
            <a:fld id="{6D486360-FF34-7B48-AD05-62F8407C4C7E}" type="slidenum">
              <a:rPr lang="en-US" smtClean="0"/>
              <a:t>26</a:t>
            </a:fld>
            <a:endParaRPr lang="en-US"/>
          </a:p>
        </p:txBody>
      </p:sp>
    </p:spTree>
    <p:extLst>
      <p:ext uri="{BB962C8B-B14F-4D97-AF65-F5344CB8AC3E}">
        <p14:creationId xmlns:p14="http://schemas.microsoft.com/office/powerpoint/2010/main" val="361622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2DAD-2AD9-6FBD-376A-383C12982F59}"/>
              </a:ext>
            </a:extLst>
          </p:cNvPr>
          <p:cNvSpPr>
            <a:spLocks noGrp="1"/>
          </p:cNvSpPr>
          <p:nvPr>
            <p:ph type="title"/>
          </p:nvPr>
        </p:nvSpPr>
        <p:spPr>
          <a:xfrm>
            <a:off x="906510" y="328927"/>
            <a:ext cx="10091084" cy="709053"/>
          </a:xfrm>
        </p:spPr>
        <p:txBody>
          <a:bodyPr>
            <a:normAutofit/>
          </a:bodyPr>
          <a:lstStyle/>
          <a:p>
            <a:r>
              <a:rPr lang="en-US" sz="4000" dirty="0">
                <a:solidFill>
                  <a:srgbClr val="F58E41"/>
                </a:solidFill>
              </a:rPr>
              <a:t>Discussion</a:t>
            </a:r>
          </a:p>
        </p:txBody>
      </p:sp>
      <p:sp>
        <p:nvSpPr>
          <p:cNvPr id="3" name="Content Placeholder 2">
            <a:extLst>
              <a:ext uri="{FF2B5EF4-FFF2-40B4-BE49-F238E27FC236}">
                <a16:creationId xmlns:a16="http://schemas.microsoft.com/office/drawing/2014/main" id="{BDB6675E-0894-7C51-FBD8-D9ABC565440C}"/>
              </a:ext>
            </a:extLst>
          </p:cNvPr>
          <p:cNvSpPr>
            <a:spLocks noGrp="1"/>
          </p:cNvSpPr>
          <p:nvPr>
            <p:ph idx="1"/>
          </p:nvPr>
        </p:nvSpPr>
        <p:spPr>
          <a:xfrm>
            <a:off x="1032933" y="1625600"/>
            <a:ext cx="11023599" cy="4267200"/>
          </a:xfrm>
        </p:spPr>
        <p:txBody>
          <a:bodyPr>
            <a:normAutofit/>
          </a:bodyPr>
          <a:lstStyle/>
          <a:p>
            <a:pPr marL="0" indent="0">
              <a:buNone/>
            </a:pPr>
            <a:r>
              <a:rPr lang="en-US" sz="3600" dirty="0"/>
              <a:t>How can challenging clientele impact compassion fatigue in a substance use counselor/case manager?</a:t>
            </a:r>
          </a:p>
          <a:p>
            <a:pPr marL="742950" indent="-742950">
              <a:buFont typeface="+mj-lt"/>
              <a:buAutoNum type="arabicPeriod"/>
            </a:pPr>
            <a:endParaRPr lang="en-US" sz="3600" dirty="0"/>
          </a:p>
          <a:p>
            <a:pPr marL="0" indent="0">
              <a:buNone/>
            </a:pPr>
            <a:r>
              <a:rPr lang="en-US" sz="3600" dirty="0"/>
              <a:t>How do we separate personal life from professional life (i.e. divorce, your recovery, thinking of clients outside of work, birth, death, relapse, etc.)?</a:t>
            </a:r>
          </a:p>
        </p:txBody>
      </p:sp>
      <p:sp>
        <p:nvSpPr>
          <p:cNvPr id="4" name="Slide Number Placeholder 3">
            <a:extLst>
              <a:ext uri="{FF2B5EF4-FFF2-40B4-BE49-F238E27FC236}">
                <a16:creationId xmlns:a16="http://schemas.microsoft.com/office/drawing/2014/main" id="{EF0D9CF9-9537-95E9-7BE3-D397E30B7486}"/>
              </a:ext>
            </a:extLst>
          </p:cNvPr>
          <p:cNvSpPr>
            <a:spLocks noGrp="1"/>
          </p:cNvSpPr>
          <p:nvPr>
            <p:ph type="sldNum" sz="quarter" idx="12"/>
          </p:nvPr>
        </p:nvSpPr>
        <p:spPr/>
        <p:txBody>
          <a:bodyPr/>
          <a:lstStyle/>
          <a:p>
            <a:fld id="{6D486360-FF34-7B48-AD05-62F8407C4C7E}" type="slidenum">
              <a:rPr lang="en-US" smtClean="0"/>
              <a:t>27</a:t>
            </a:fld>
            <a:endParaRPr lang="en-US"/>
          </a:p>
        </p:txBody>
      </p:sp>
    </p:spTree>
    <p:extLst>
      <p:ext uri="{BB962C8B-B14F-4D97-AF65-F5344CB8AC3E}">
        <p14:creationId xmlns:p14="http://schemas.microsoft.com/office/powerpoint/2010/main" val="3906101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516775"/>
            <a:ext cx="10091084" cy="709053"/>
          </a:xfrm>
        </p:spPr>
        <p:txBody>
          <a:bodyPr/>
          <a:lstStyle/>
          <a:p>
            <a:r>
              <a:rPr lang="en-US" dirty="0"/>
              <a:t>Resources</a:t>
            </a:r>
          </a:p>
        </p:txBody>
      </p:sp>
      <p:sp>
        <p:nvSpPr>
          <p:cNvPr id="3" name="Content Placeholder 2"/>
          <p:cNvSpPr>
            <a:spLocks noGrp="1"/>
          </p:cNvSpPr>
          <p:nvPr>
            <p:ph idx="1"/>
          </p:nvPr>
        </p:nvSpPr>
        <p:spPr>
          <a:xfrm>
            <a:off x="1262716" y="1520590"/>
            <a:ext cx="6396338" cy="4379633"/>
          </a:xfrm>
        </p:spPr>
        <p:txBody>
          <a:bodyPr>
            <a:normAutofit fontScale="92500" lnSpcReduction="20000"/>
          </a:bodyPr>
          <a:lstStyle/>
          <a:p>
            <a:pPr marL="0" indent="0">
              <a:buNone/>
            </a:pPr>
            <a:r>
              <a:rPr lang="en-US" b="1" dirty="0">
                <a:solidFill>
                  <a:srgbClr val="ED7D31"/>
                </a:solidFill>
              </a:rPr>
              <a:t>Suicide Prevention: </a:t>
            </a:r>
          </a:p>
          <a:p>
            <a:pPr marL="457200">
              <a:lnSpc>
                <a:spcPct val="150000"/>
              </a:lnSpc>
            </a:pPr>
            <a:r>
              <a:rPr lang="en-US" dirty="0"/>
              <a:t>Zero Suicide Institute</a:t>
            </a:r>
          </a:p>
          <a:p>
            <a:pPr marL="457200">
              <a:lnSpc>
                <a:spcPct val="150000"/>
              </a:lnSpc>
            </a:pPr>
            <a:r>
              <a:rPr lang="en-US" dirty="0"/>
              <a:t>Zero Suicide Listserv</a:t>
            </a:r>
          </a:p>
          <a:p>
            <a:pPr marL="457200">
              <a:lnSpc>
                <a:spcPct val="150000"/>
              </a:lnSpc>
            </a:pPr>
            <a:r>
              <a:rPr lang="en-US" dirty="0"/>
              <a:t>NV Office for Suicide Prevention</a:t>
            </a:r>
          </a:p>
          <a:p>
            <a:pPr marL="457200">
              <a:lnSpc>
                <a:spcPct val="150000"/>
              </a:lnSpc>
            </a:pPr>
            <a:r>
              <a:rPr lang="en-US" dirty="0"/>
              <a:t>NV Zero Suicide Initiative</a:t>
            </a:r>
          </a:p>
          <a:p>
            <a:pPr marL="457200">
              <a:lnSpc>
                <a:spcPct val="150000"/>
              </a:lnSpc>
            </a:pPr>
            <a:r>
              <a:rPr lang="en-US" dirty="0"/>
              <a:t>The Lifeline and 988</a:t>
            </a:r>
          </a:p>
          <a:p>
            <a:pPr marL="457200">
              <a:lnSpc>
                <a:spcPct val="150000"/>
              </a:lnSpc>
            </a:pPr>
            <a:r>
              <a:rPr lang="en-US" dirty="0"/>
              <a:t>UNR </a:t>
            </a:r>
            <a:r>
              <a:rPr lang="en-US" dirty="0" err="1"/>
              <a:t>LiveWell</a:t>
            </a:r>
            <a:r>
              <a:rPr lang="en-US" dirty="0"/>
              <a:t> Resource Page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8061961" y="516775"/>
            <a:ext cx="2888932" cy="5340147"/>
          </a:xfrm>
          <a:prstGeom prst="rect">
            <a:avLst/>
          </a:prstGeom>
        </p:spPr>
      </p:pic>
    </p:spTree>
    <p:extLst>
      <p:ext uri="{BB962C8B-B14F-4D97-AF65-F5344CB8AC3E}">
        <p14:creationId xmlns:p14="http://schemas.microsoft.com/office/powerpoint/2010/main" val="2171538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615874"/>
            <a:ext cx="10091084" cy="709053"/>
          </a:xfrm>
        </p:spPr>
        <p:txBody>
          <a:bodyPr/>
          <a:lstStyle/>
          <a:p>
            <a:r>
              <a:rPr lang="en-US" dirty="0"/>
              <a:t>Resources </a:t>
            </a:r>
          </a:p>
        </p:txBody>
      </p:sp>
      <p:sp>
        <p:nvSpPr>
          <p:cNvPr id="3" name="Content Placeholder 2"/>
          <p:cNvSpPr>
            <a:spLocks noGrp="1"/>
          </p:cNvSpPr>
          <p:nvPr>
            <p:ph idx="1"/>
          </p:nvPr>
        </p:nvSpPr>
        <p:spPr>
          <a:xfrm>
            <a:off x="993913" y="1450228"/>
            <a:ext cx="11198087" cy="4744758"/>
          </a:xfrm>
        </p:spPr>
        <p:txBody>
          <a:bodyPr>
            <a:normAutofit/>
          </a:bodyPr>
          <a:lstStyle/>
          <a:p>
            <a:pPr marL="344487" indent="0">
              <a:buNone/>
            </a:pPr>
            <a:r>
              <a:rPr lang="en-US" sz="2400" b="1" dirty="0">
                <a:solidFill>
                  <a:srgbClr val="ED7D31"/>
                </a:solidFill>
              </a:rPr>
              <a:t>Community Resources:</a:t>
            </a:r>
          </a:p>
          <a:p>
            <a:pPr marL="688975" indent="-344488"/>
            <a:r>
              <a:rPr lang="en-US" dirty="0">
                <a:solidFill>
                  <a:schemeClr val="tx1">
                    <a:lumMod val="50000"/>
                    <a:lumOff val="50000"/>
                  </a:schemeClr>
                </a:solidFill>
              </a:rPr>
              <a:t>UNR Disabilities Resource Center</a:t>
            </a:r>
          </a:p>
          <a:p>
            <a:pPr marL="688975" indent="-344488"/>
            <a:r>
              <a:rPr lang="en-US" dirty="0">
                <a:solidFill>
                  <a:schemeClr val="tx1">
                    <a:lumMod val="50000"/>
                    <a:lumOff val="50000"/>
                  </a:schemeClr>
                </a:solidFill>
              </a:rPr>
              <a:t>Nevada Center for Excellence in Disabilities Directory</a:t>
            </a:r>
          </a:p>
          <a:p>
            <a:pPr marL="688975" indent="-344488"/>
            <a:r>
              <a:rPr lang="en-US" dirty="0">
                <a:solidFill>
                  <a:schemeClr val="tx1">
                    <a:lumMod val="50000"/>
                    <a:lumOff val="50000"/>
                  </a:schemeClr>
                </a:solidFill>
              </a:rPr>
              <a:t>CASAT on Demand Resources &amp; Downloads</a:t>
            </a:r>
          </a:p>
          <a:p>
            <a:pPr marL="688975" indent="-344488"/>
            <a:r>
              <a:rPr lang="en-US" dirty="0">
                <a:solidFill>
                  <a:schemeClr val="tx1">
                    <a:lumMod val="50000"/>
                    <a:lumOff val="50000"/>
                  </a:schemeClr>
                </a:solidFill>
              </a:rPr>
              <a:t>Pacific Southwest Addiction Technology Transfer Center (PSATTC)</a:t>
            </a:r>
          </a:p>
          <a:p>
            <a:pPr marL="688975" indent="-344488"/>
            <a:r>
              <a:rPr lang="en-US" dirty="0">
                <a:solidFill>
                  <a:schemeClr val="tx1">
                    <a:lumMod val="50000"/>
                    <a:lumOff val="50000"/>
                  </a:schemeClr>
                </a:solidFill>
              </a:rPr>
              <a:t>The Mental Health Technology Transfer Center Network</a:t>
            </a:r>
          </a:p>
          <a:p>
            <a:pPr marL="688975" indent="-344488"/>
            <a:r>
              <a:rPr lang="en-US" dirty="0"/>
              <a:t>The Prevention Technology Transfer Center Network</a:t>
            </a:r>
          </a:p>
          <a:p>
            <a:pPr marL="688975" indent="-344488"/>
            <a:r>
              <a:rPr lang="en-US" dirty="0"/>
              <a:t>Dep. of Health &amp; Human Services Aging and Disability Services Division</a:t>
            </a:r>
          </a:p>
          <a:p>
            <a:pPr marL="688975" indent="-344488"/>
            <a:r>
              <a:rPr lang="en-US" dirty="0"/>
              <a:t>SAMHSA’s Technology Transfer Center (TTC) Programs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61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6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336400-C8BB-B7F0-23A4-96ACDEAEE36E}"/>
              </a:ext>
            </a:extLst>
          </p:cNvPr>
          <p:cNvSpPr>
            <a:spLocks noGrp="1"/>
          </p:cNvSpPr>
          <p:nvPr>
            <p:ph type="title"/>
          </p:nvPr>
        </p:nvSpPr>
        <p:spPr>
          <a:xfrm>
            <a:off x="524256" y="491260"/>
            <a:ext cx="6594189" cy="1625210"/>
          </a:xfrm>
        </p:spPr>
        <p:txBody>
          <a:bodyPr>
            <a:normAutofit/>
          </a:bodyPr>
          <a:lstStyle/>
          <a:p>
            <a:r>
              <a:rPr lang="en-US" dirty="0">
                <a:solidFill>
                  <a:srgbClr val="FFFFFF"/>
                </a:solidFill>
                <a:latin typeface="Arial"/>
                <a:cs typeface="Arial"/>
              </a:rPr>
              <a:t>Topics</a:t>
            </a:r>
            <a:endParaRPr lang="en-US" dirty="0">
              <a:solidFill>
                <a:srgbClr val="FFFFFF"/>
              </a:solidFill>
            </a:endParaRPr>
          </a:p>
        </p:txBody>
      </p:sp>
      <p:pic>
        <p:nvPicPr>
          <p:cNvPr id="1032" name="Picture 8" descr="A person looking to the side">
            <a:extLst>
              <a:ext uri="{FF2B5EF4-FFF2-40B4-BE49-F238E27FC236}">
                <a16:creationId xmlns:a16="http://schemas.microsoft.com/office/drawing/2014/main" id="{95532CD9-8600-42BD-4E4D-46AA4535F101}"/>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40083" r="3805" b="-2"/>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nd, man, hair, alone, heart, sadness, human, ear, skull, hairstyle, mouth, close up, human body, sad, face, loneliness, psychology, eye, head, skin, crisis, expression, emotional, dramatic, pain, organ, psyche, emotions, soul, closure, leave, emotion, depression, feelings, unhappy, despair, ego, therapy, psychiatry, ernst, interaction, disease, problems, being alone, psychotherapy, headaches, headache, burnout, frustration, exhausted, sense, emotionally, kummer, psychiatric, mentally, facial hair, psycholgie, archetype, archetypes">
            <a:extLst>
              <a:ext uri="{FF2B5EF4-FFF2-40B4-BE49-F238E27FC236}">
                <a16:creationId xmlns:a16="http://schemas.microsoft.com/office/drawing/2014/main" id="{1ABB74C4-D4C1-D507-A300-3E4157E5D8AE}"/>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9619" b="1510"/>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mergency - Free of Charge Creative Commons Highway Sign image">
            <a:extLst>
              <a:ext uri="{FF2B5EF4-FFF2-40B4-BE49-F238E27FC236}">
                <a16:creationId xmlns:a16="http://schemas.microsoft.com/office/drawing/2014/main" id="{D2CE8353-F10E-7BDB-36FE-30C449930841}"/>
              </a:ext>
            </a:extLst>
          </p:cNvPr>
          <p:cNvPicPr>
            <a:picLocks noChangeAspect="1"/>
          </p:cNvPicPr>
          <p:nvPr/>
        </p:nvPicPr>
        <p:blipFill rotWithShape="1">
          <a:blip r:embed="rId5">
            <a:grayscl/>
          </a:blip>
          <a:srcRect t="10500" r="-3" b="4139"/>
          <a:stretch/>
        </p:blipFill>
        <p:spPr>
          <a:xfrm>
            <a:off x="3941061" y="4572285"/>
            <a:ext cx="3447288" cy="1956816"/>
          </a:xfrm>
          <a:prstGeom prst="rect">
            <a:avLst/>
          </a:prstGeom>
        </p:spPr>
      </p:pic>
      <p:sp>
        <p:nvSpPr>
          <p:cNvPr id="1039" name="Rectangle 10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66BE61-6386-A144-24BE-5A65D8DE98E5}"/>
              </a:ext>
            </a:extLst>
          </p:cNvPr>
          <p:cNvSpPr>
            <a:spLocks noGrp="1"/>
          </p:cNvSpPr>
          <p:nvPr>
            <p:ph idx="1"/>
          </p:nvPr>
        </p:nvSpPr>
        <p:spPr>
          <a:xfrm>
            <a:off x="7957973" y="763523"/>
            <a:ext cx="3511296" cy="5330952"/>
          </a:xfrm>
        </p:spPr>
        <p:txBody>
          <a:bodyPr vert="horz" lIns="91440" tIns="45720" rIns="91440" bIns="45720" rtlCol="0" anchor="ctr">
            <a:normAutofit/>
          </a:bodyPr>
          <a:lstStyle/>
          <a:p>
            <a:r>
              <a:rPr lang="en-US" sz="2400" dirty="0">
                <a:solidFill>
                  <a:srgbClr val="FFFFFF"/>
                </a:solidFill>
                <a:ea typeface="+mn-lt"/>
                <a:cs typeface="+mn-lt"/>
              </a:rPr>
              <a:t>Crisis Response System</a:t>
            </a:r>
            <a:endParaRPr lang="en-US" sz="2400" dirty="0">
              <a:solidFill>
                <a:srgbClr val="FFFFFF"/>
              </a:solidFill>
              <a:cs typeface="Calibri" panose="020F0502020204030204"/>
            </a:endParaRPr>
          </a:p>
          <a:p>
            <a:r>
              <a:rPr lang="en-US" sz="2400" dirty="0">
                <a:solidFill>
                  <a:srgbClr val="FFFFFF"/>
                </a:solidFill>
                <a:ea typeface="+mn-lt"/>
                <a:cs typeface="+mn-lt"/>
              </a:rPr>
              <a:t>Suicide Prevention</a:t>
            </a:r>
            <a:endParaRPr lang="en-US" sz="2400" dirty="0">
              <a:solidFill>
                <a:srgbClr val="FFFFFF"/>
              </a:solidFill>
              <a:cs typeface="Calibri" panose="020F0502020204030204"/>
            </a:endParaRPr>
          </a:p>
          <a:p>
            <a:r>
              <a:rPr lang="en-US" sz="2400" dirty="0">
                <a:solidFill>
                  <a:srgbClr val="FFFFFF"/>
                </a:solidFill>
                <a:ea typeface="+mn-lt"/>
                <a:cs typeface="+mn-lt"/>
              </a:rPr>
              <a:t>Trauma</a:t>
            </a:r>
            <a:endParaRPr lang="en-US" sz="2400" dirty="0">
              <a:solidFill>
                <a:srgbClr val="FFFFFF"/>
              </a:solidFill>
              <a:cs typeface="Calibri"/>
            </a:endParaRPr>
          </a:p>
          <a:p>
            <a:r>
              <a:rPr lang="en-US" sz="2400" dirty="0">
                <a:solidFill>
                  <a:srgbClr val="FFFFFF"/>
                </a:solidFill>
                <a:ea typeface="+mn-lt"/>
                <a:cs typeface="+mn-lt"/>
              </a:rPr>
              <a:t>Cultural Considerations </a:t>
            </a:r>
            <a:endParaRPr lang="en-US" sz="2400" dirty="0">
              <a:solidFill>
                <a:srgbClr val="FFFFFF"/>
              </a:solidFill>
            </a:endParaRPr>
          </a:p>
          <a:p>
            <a:r>
              <a:rPr lang="en-US" sz="2400" dirty="0">
                <a:solidFill>
                  <a:srgbClr val="FFFFFF"/>
                </a:solidFill>
                <a:cs typeface="Calibri"/>
              </a:rPr>
              <a:t>Compassion Fatigue</a:t>
            </a:r>
          </a:p>
          <a:p>
            <a:endParaRPr lang="en-US" sz="2200" dirty="0">
              <a:solidFill>
                <a:srgbClr val="FFFFFF"/>
              </a:solidFill>
              <a:cs typeface="Calibri"/>
            </a:endParaRPr>
          </a:p>
        </p:txBody>
      </p:sp>
      <p:sp>
        <p:nvSpPr>
          <p:cNvPr id="4" name="Slide Number Placeholder 3">
            <a:extLst>
              <a:ext uri="{FF2B5EF4-FFF2-40B4-BE49-F238E27FC236}">
                <a16:creationId xmlns:a16="http://schemas.microsoft.com/office/drawing/2014/main" id="{716DBB52-850D-C0E7-DE13-0155B09F13BC}"/>
              </a:ext>
            </a:extLst>
          </p:cNvPr>
          <p:cNvSpPr>
            <a:spLocks noGrp="1"/>
          </p:cNvSpPr>
          <p:nvPr>
            <p:ph type="sldNum" sz="quarter" idx="12"/>
          </p:nvPr>
        </p:nvSpPr>
        <p:spPr>
          <a:xfrm>
            <a:off x="10621992" y="6535157"/>
            <a:ext cx="847277" cy="27432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486360-FF34-7B48-AD05-62F8407C4C7E}" type="slidenum">
              <a:rPr kumimoji="0" lang="en-US" sz="10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603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02-9111-E8DA-9263-44FB5D73B1DF}"/>
              </a:ext>
            </a:extLst>
          </p:cNvPr>
          <p:cNvSpPr>
            <a:spLocks noGrp="1"/>
          </p:cNvSpPr>
          <p:nvPr>
            <p:ph type="title"/>
          </p:nvPr>
        </p:nvSpPr>
        <p:spPr>
          <a:xfrm>
            <a:off x="1262716" y="531520"/>
            <a:ext cx="10091084" cy="709053"/>
          </a:xfrm>
        </p:spPr>
        <p:txBody>
          <a:bodyPr vert="horz" lIns="91440" tIns="45720" rIns="91440" bIns="45720" rtlCol="0" anchor="ctr">
            <a:normAutofit/>
          </a:bodyPr>
          <a:lstStyle/>
          <a:p>
            <a:r>
              <a:rPr lang="en-US" dirty="0">
                <a:latin typeface="Arial"/>
                <a:cs typeface="Arial"/>
              </a:rPr>
              <a:t>Disclaimer</a:t>
            </a:r>
            <a:endParaRPr lang="en-US" dirty="0"/>
          </a:p>
        </p:txBody>
      </p:sp>
      <p:sp>
        <p:nvSpPr>
          <p:cNvPr id="3" name="Content Placeholder 2">
            <a:extLst>
              <a:ext uri="{FF2B5EF4-FFF2-40B4-BE49-F238E27FC236}">
                <a16:creationId xmlns:a16="http://schemas.microsoft.com/office/drawing/2014/main" id="{3E337E44-92A8-6717-F67C-1B9A6F2DCC67}"/>
              </a:ext>
            </a:extLst>
          </p:cNvPr>
          <p:cNvSpPr>
            <a:spLocks noGrp="1"/>
          </p:cNvSpPr>
          <p:nvPr>
            <p:ph idx="1"/>
          </p:nvPr>
        </p:nvSpPr>
        <p:spPr>
          <a:xfrm>
            <a:off x="838018" y="1281530"/>
            <a:ext cx="11353982" cy="5278581"/>
          </a:xfrm>
        </p:spPr>
        <p:txBody>
          <a:bodyPr vert="horz" lIns="91440" tIns="45720" rIns="91440" bIns="45720" rtlCol="0" anchor="t">
            <a:noAutofit/>
          </a:bodyPr>
          <a:lstStyle/>
          <a:p>
            <a:pPr marL="0" indent="0" algn="ctr">
              <a:lnSpc>
                <a:spcPct val="100000"/>
              </a:lnSpc>
              <a:buNone/>
            </a:pPr>
            <a:r>
              <a:rPr lang="en-US" sz="4800" dirty="0">
                <a:ea typeface="+mn-lt"/>
                <a:cs typeface="+mn-lt"/>
              </a:rPr>
              <a:t>This presentation may include readings, media, and discussion around topics such as suicide, trauma, and crisis intervention and may be difficult. </a:t>
            </a:r>
          </a:p>
          <a:p>
            <a:pPr marL="0" indent="0" algn="ctr">
              <a:lnSpc>
                <a:spcPct val="100000"/>
              </a:lnSpc>
              <a:buNone/>
            </a:pPr>
            <a:r>
              <a:rPr lang="en-US" sz="4800" dirty="0">
                <a:ea typeface="+mn-lt"/>
                <a:cs typeface="+mn-lt"/>
              </a:rPr>
              <a:t>Please listen to yourself… and reach out if you are having difficulty with these topics.</a:t>
            </a:r>
            <a:endParaRPr lang="en-US" sz="4800" dirty="0">
              <a:cs typeface="Calibri"/>
            </a:endParaRPr>
          </a:p>
        </p:txBody>
      </p:sp>
      <p:sp>
        <p:nvSpPr>
          <p:cNvPr id="4" name="Slide Number Placeholder 3">
            <a:extLst>
              <a:ext uri="{FF2B5EF4-FFF2-40B4-BE49-F238E27FC236}">
                <a16:creationId xmlns:a16="http://schemas.microsoft.com/office/drawing/2014/main" id="{7D138B9D-F6DC-6A3B-C57A-1B0A90704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82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risis Intervention - Free of Charge Creative Commons Highway Sign image">
            <a:extLst>
              <a:ext uri="{FF2B5EF4-FFF2-40B4-BE49-F238E27FC236}">
                <a16:creationId xmlns:a16="http://schemas.microsoft.com/office/drawing/2014/main" id="{C3D63F74-A376-3896-C3D4-4C40DDEECA9C}"/>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8CD180E-10E6-9272-6B8C-38916B517C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4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861924" y="214201"/>
            <a:ext cx="10923564" cy="709053"/>
          </a:xfrm>
        </p:spPr>
        <p:txBody>
          <a:bodyPr>
            <a:noAutofit/>
          </a:bodyPr>
          <a:lstStyle/>
          <a:p>
            <a:pPr algn="ctr"/>
            <a:r>
              <a:rPr lang="en-US" sz="4000" dirty="0"/>
              <a:t>Psychological First-Aid (PFA) for Resilience</a:t>
            </a:r>
            <a:br>
              <a:rPr lang="en-US" sz="4000" dirty="0"/>
            </a:br>
            <a:endParaRPr lang="en-US" sz="4000" dirty="0">
              <a:solidFill>
                <a:srgbClr val="F28544"/>
              </a:solidFill>
            </a:endParaRPr>
          </a:p>
        </p:txBody>
      </p:sp>
      <p:sp>
        <p:nvSpPr>
          <p:cNvPr id="3" name="Rectangle 2">
            <a:extLst>
              <a:ext uri="{FF2B5EF4-FFF2-40B4-BE49-F238E27FC236}">
                <a16:creationId xmlns:a16="http://schemas.microsoft.com/office/drawing/2014/main" id="{92293BC1-48A9-45BA-B5CC-1D7051086288}"/>
              </a:ext>
            </a:extLst>
          </p:cNvPr>
          <p:cNvSpPr/>
          <p:nvPr/>
        </p:nvSpPr>
        <p:spPr>
          <a:xfrm>
            <a:off x="3389003" y="2218432"/>
            <a:ext cx="6120757" cy="4124206"/>
          </a:xfrm>
          <a:prstGeom prst="rect">
            <a:avLst/>
          </a:prstGeom>
        </p:spPr>
        <p:txBody>
          <a:bodyPr wrap="square">
            <a:spAutoFit/>
          </a:bodyPr>
          <a:lstStyle/>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Contact and Engagement</a:t>
            </a:r>
          </a:p>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Safety and Comfort</a:t>
            </a:r>
          </a:p>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Stabilization</a:t>
            </a:r>
          </a:p>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Information Gathering </a:t>
            </a:r>
          </a:p>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Practical Assistance</a:t>
            </a:r>
          </a:p>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Connection with Social Supports</a:t>
            </a:r>
          </a:p>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Information on Coping</a:t>
            </a:r>
          </a:p>
          <a:p>
            <a:pPr marL="342900" indent="-342900">
              <a:spcBef>
                <a:spcPts val="600"/>
              </a:spcBef>
              <a:spcAft>
                <a:spcPts val="600"/>
              </a:spcAft>
              <a:buFont typeface="+mj-lt"/>
              <a:buAutoNum type="arabicPeriod"/>
            </a:pPr>
            <a:r>
              <a:rPr lang="en-US" altLang="en-US" sz="2400" dirty="0">
                <a:solidFill>
                  <a:schemeClr val="tx1">
                    <a:lumMod val="50000"/>
                    <a:lumOff val="50000"/>
                  </a:schemeClr>
                </a:solidFill>
              </a:rPr>
              <a:t>Linkage with Collaborative Services</a:t>
            </a:r>
            <a:endParaRPr lang="en-US" sz="2400" dirty="0">
              <a:solidFill>
                <a:schemeClr val="tx1">
                  <a:lumMod val="50000"/>
                  <a:lumOff val="50000"/>
                </a:schemeClr>
              </a:solidFill>
            </a:endParaRPr>
          </a:p>
        </p:txBody>
      </p:sp>
      <p:sp>
        <p:nvSpPr>
          <p:cNvPr id="4" name="Rectangle 3">
            <a:extLst>
              <a:ext uri="{FF2B5EF4-FFF2-40B4-BE49-F238E27FC236}">
                <a16:creationId xmlns:a16="http://schemas.microsoft.com/office/drawing/2014/main" id="{7C16001B-FDB0-40C6-B089-38AE3662C470}"/>
              </a:ext>
            </a:extLst>
          </p:cNvPr>
          <p:cNvSpPr/>
          <p:nvPr/>
        </p:nvSpPr>
        <p:spPr>
          <a:xfrm>
            <a:off x="1364541" y="563689"/>
            <a:ext cx="4348730" cy="1631216"/>
          </a:xfrm>
          <a:prstGeom prst="rect">
            <a:avLst/>
          </a:prstGeom>
        </p:spPr>
        <p:txBody>
          <a:bodyPr wrap="square">
            <a:spAutoFit/>
          </a:bodyPr>
          <a:lstStyle/>
          <a:p>
            <a:r>
              <a:rPr lang="en-US" sz="10000" dirty="0">
                <a:solidFill>
                  <a:srgbClr val="F28544"/>
                </a:solidFill>
              </a:rPr>
              <a:t>8</a:t>
            </a:r>
            <a:r>
              <a:rPr lang="en-US" dirty="0">
                <a:solidFill>
                  <a:srgbClr val="F28544"/>
                </a:solidFill>
              </a:rPr>
              <a:t> </a:t>
            </a:r>
            <a:r>
              <a:rPr lang="en-US" sz="3600" b="1" dirty="0">
                <a:solidFill>
                  <a:srgbClr val="F28544"/>
                </a:solidFill>
                <a:latin typeface="Arial" panose="020B0604020202020204" pitchFamily="34" charset="0"/>
                <a:ea typeface="+mj-ea"/>
                <a:cs typeface="Arial" panose="020B0604020202020204" pitchFamily="34" charset="0"/>
              </a:rPr>
              <a:t>Core Actions </a:t>
            </a:r>
          </a:p>
        </p:txBody>
      </p:sp>
      <p:sp>
        <p:nvSpPr>
          <p:cNvPr id="5" name="Slide Number Placeholder 4">
            <a:extLst>
              <a:ext uri="{FF2B5EF4-FFF2-40B4-BE49-F238E27FC236}">
                <a16:creationId xmlns:a16="http://schemas.microsoft.com/office/drawing/2014/main" id="{89193B3C-809C-6DB9-BD0B-A171AB59093A}"/>
              </a:ext>
            </a:extLst>
          </p:cNvPr>
          <p:cNvSpPr>
            <a:spLocks noGrp="1"/>
          </p:cNvSpPr>
          <p:nvPr>
            <p:ph type="sldNum" sz="quarter" idx="12"/>
          </p:nvPr>
        </p:nvSpPr>
        <p:spPr/>
        <p:txBody>
          <a:bodyPr/>
          <a:lstStyle/>
          <a:p>
            <a:fld id="{6D486360-FF34-7B48-AD05-62F8407C4C7E}" type="slidenum">
              <a:rPr lang="en-US" smtClean="0"/>
              <a:t>6</a:t>
            </a:fld>
            <a:endParaRPr lang="en-US"/>
          </a:p>
        </p:txBody>
      </p:sp>
    </p:spTree>
    <p:extLst>
      <p:ext uri="{BB962C8B-B14F-4D97-AF65-F5344CB8AC3E}">
        <p14:creationId xmlns:p14="http://schemas.microsoft.com/office/powerpoint/2010/main" val="302381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oster for suicide prevention&#10;&#10;Reads: Friends and family exhibiting unusual behaviors may be showing signs of a struggle with their mental health. Help prevent suicide by recognizing warning signs.">
            <a:extLst>
              <a:ext uri="{FF2B5EF4-FFF2-40B4-BE49-F238E27FC236}">
                <a16:creationId xmlns:a16="http://schemas.microsoft.com/office/drawing/2014/main" id="{DF386505-498D-58BF-4C8D-D0786592EF7A}"/>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r="645" b="80000"/>
          <a:stretch/>
        </p:blipFill>
        <p:spPr bwMode="auto">
          <a:xfrm>
            <a:off x="821350" y="1448972"/>
            <a:ext cx="11370650" cy="183583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A050D11-0C75-9AF4-E434-538A8B5936D1}"/>
              </a:ext>
            </a:extLst>
          </p:cNvPr>
          <p:cNvSpPr>
            <a:spLocks noGrp="1"/>
          </p:cNvSpPr>
          <p:nvPr>
            <p:ph type="sldNum" sz="quarter" idx="12"/>
          </p:nvPr>
        </p:nvSpPr>
        <p:spPr/>
        <p:txBody>
          <a:bodyPr/>
          <a:lstStyle/>
          <a:p>
            <a:fld id="{6D486360-FF34-7B48-AD05-62F8407C4C7E}" type="slidenum">
              <a:rPr lang="en-US" smtClean="0"/>
              <a:t>7</a:t>
            </a:fld>
            <a:endParaRPr lang="en-US"/>
          </a:p>
        </p:txBody>
      </p:sp>
    </p:spTree>
    <p:extLst>
      <p:ext uri="{BB962C8B-B14F-4D97-AF65-F5344CB8AC3E}">
        <p14:creationId xmlns:p14="http://schemas.microsoft.com/office/powerpoint/2010/main" val="280141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BCA-9CDC-DF12-8270-4CF79A6DA020}"/>
              </a:ext>
            </a:extLst>
          </p:cNvPr>
          <p:cNvSpPr>
            <a:spLocks noGrp="1"/>
          </p:cNvSpPr>
          <p:nvPr>
            <p:ph type="title"/>
          </p:nvPr>
        </p:nvSpPr>
        <p:spPr>
          <a:xfrm>
            <a:off x="903079" y="0"/>
            <a:ext cx="11427706" cy="709053"/>
          </a:xfrm>
        </p:spPr>
        <p:txBody>
          <a:bodyPr>
            <a:normAutofit fontScale="90000"/>
          </a:bodyPr>
          <a:lstStyle/>
          <a:p>
            <a:r>
              <a:rPr lang="en-US" dirty="0"/>
              <a:t>Survivors of Suicide Attempts Group (SOSA)</a:t>
            </a:r>
          </a:p>
        </p:txBody>
      </p:sp>
      <p:sp>
        <p:nvSpPr>
          <p:cNvPr id="3" name="TextBox 2">
            <a:extLst>
              <a:ext uri="{FF2B5EF4-FFF2-40B4-BE49-F238E27FC236}">
                <a16:creationId xmlns:a16="http://schemas.microsoft.com/office/drawing/2014/main" id="{523B3E8F-FC95-399C-13DE-25F5B5492AF3}"/>
              </a:ext>
            </a:extLst>
          </p:cNvPr>
          <p:cNvSpPr txBox="1"/>
          <p:nvPr/>
        </p:nvSpPr>
        <p:spPr>
          <a:xfrm>
            <a:off x="903079" y="906999"/>
            <a:ext cx="11288921" cy="5769272"/>
          </a:xfrm>
          <a:prstGeom prst="rect">
            <a:avLst/>
          </a:prstGeom>
          <a:noFill/>
        </p:spPr>
        <p:txBody>
          <a:bodyPr wrap="square" rtlCol="0">
            <a:spAutoFit/>
          </a:bodyPr>
          <a:lstStyle/>
          <a:p>
            <a:r>
              <a:rPr lang="en-US" sz="2400" b="1" u="sng" dirty="0">
                <a:solidFill>
                  <a:srgbClr val="F59040"/>
                </a:solidFill>
              </a:rPr>
              <a:t>Values of the Support Group</a:t>
            </a:r>
          </a:p>
          <a:p>
            <a:pPr marL="969963" lvl="3" indent="-336550">
              <a:lnSpc>
                <a:spcPct val="150000"/>
              </a:lnSpc>
              <a:buFont typeface="Arial" panose="020B0604020202020204" pitchFamily="34" charset="0"/>
              <a:buChar char="•"/>
            </a:pPr>
            <a:r>
              <a:rPr lang="en-US" sz="2400" dirty="0">
                <a:solidFill>
                  <a:schemeClr val="bg1">
                    <a:lumMod val="50000"/>
                  </a:schemeClr>
                </a:solidFill>
              </a:rPr>
              <a:t>Inspire </a:t>
            </a:r>
            <a:r>
              <a:rPr lang="en-US" sz="2400" dirty="0">
                <a:solidFill>
                  <a:srgbClr val="F59040"/>
                </a:solidFill>
              </a:rPr>
              <a:t>hope</a:t>
            </a:r>
            <a:r>
              <a:rPr lang="en-US" sz="2400" dirty="0">
                <a:solidFill>
                  <a:schemeClr val="bg1">
                    <a:lumMod val="50000"/>
                  </a:schemeClr>
                </a:solidFill>
              </a:rPr>
              <a:t> and help people find meaning and purpose in life </a:t>
            </a:r>
          </a:p>
          <a:p>
            <a:pPr marL="969963" lvl="3" indent="-336550">
              <a:lnSpc>
                <a:spcPct val="150000"/>
              </a:lnSpc>
              <a:buFont typeface="Arial" panose="020B0604020202020204" pitchFamily="34" charset="0"/>
              <a:buChar char="•"/>
            </a:pPr>
            <a:r>
              <a:rPr lang="en-US" sz="2400" dirty="0">
                <a:solidFill>
                  <a:schemeClr val="bg1">
                    <a:lumMod val="50000"/>
                  </a:schemeClr>
                </a:solidFill>
              </a:rPr>
              <a:t>Build community </a:t>
            </a:r>
            <a:r>
              <a:rPr lang="en-US" sz="2400" dirty="0">
                <a:solidFill>
                  <a:srgbClr val="F59040"/>
                </a:solidFill>
              </a:rPr>
              <a:t>connectedness</a:t>
            </a:r>
            <a:r>
              <a:rPr lang="en-US" sz="2400" dirty="0">
                <a:solidFill>
                  <a:schemeClr val="bg1">
                    <a:lumMod val="50000"/>
                  </a:schemeClr>
                </a:solidFill>
              </a:rPr>
              <a:t> </a:t>
            </a:r>
          </a:p>
          <a:p>
            <a:pPr marL="969963" lvl="3" indent="-336550">
              <a:lnSpc>
                <a:spcPct val="150000"/>
              </a:lnSpc>
              <a:buFont typeface="Arial" panose="020B0604020202020204" pitchFamily="34" charset="0"/>
              <a:buChar char="•"/>
            </a:pPr>
            <a:r>
              <a:rPr lang="en-US" sz="2400" dirty="0">
                <a:solidFill>
                  <a:srgbClr val="F59040"/>
                </a:solidFill>
              </a:rPr>
              <a:t>Engage</a:t>
            </a:r>
            <a:r>
              <a:rPr lang="en-US" sz="2400" dirty="0">
                <a:solidFill>
                  <a:schemeClr val="bg1">
                    <a:lumMod val="50000"/>
                  </a:schemeClr>
                </a:solidFill>
              </a:rPr>
              <a:t> and support family and friends </a:t>
            </a:r>
          </a:p>
          <a:p>
            <a:pPr marL="969963" lvl="3" indent="-336550">
              <a:lnSpc>
                <a:spcPct val="150000"/>
              </a:lnSpc>
              <a:buFont typeface="Arial" panose="020B0604020202020204" pitchFamily="34" charset="0"/>
              <a:buChar char="•"/>
            </a:pPr>
            <a:r>
              <a:rPr lang="en-US" sz="2400" dirty="0">
                <a:solidFill>
                  <a:srgbClr val="F59040"/>
                </a:solidFill>
              </a:rPr>
              <a:t>Respect</a:t>
            </a:r>
            <a:r>
              <a:rPr lang="en-US" sz="2400" dirty="0">
                <a:solidFill>
                  <a:schemeClr val="bg1">
                    <a:lumMod val="50000"/>
                  </a:schemeClr>
                </a:solidFill>
              </a:rPr>
              <a:t> and support cultural, ethnic, and spiritual beliefs and traditions </a:t>
            </a:r>
          </a:p>
          <a:p>
            <a:pPr marL="969963" lvl="3" indent="-336550">
              <a:lnSpc>
                <a:spcPct val="150000"/>
              </a:lnSpc>
              <a:buFont typeface="Arial" panose="020B0604020202020204" pitchFamily="34" charset="0"/>
              <a:buChar char="•"/>
            </a:pPr>
            <a:r>
              <a:rPr lang="en-US" sz="2400" dirty="0">
                <a:solidFill>
                  <a:schemeClr val="bg1">
                    <a:lumMod val="50000"/>
                  </a:schemeClr>
                </a:solidFill>
              </a:rPr>
              <a:t>Provide </a:t>
            </a:r>
            <a:r>
              <a:rPr lang="en-US" sz="2400" dirty="0">
                <a:solidFill>
                  <a:srgbClr val="F59040"/>
                </a:solidFill>
              </a:rPr>
              <a:t>timely access </a:t>
            </a:r>
            <a:r>
              <a:rPr lang="en-US" sz="2400" dirty="0">
                <a:solidFill>
                  <a:schemeClr val="bg1">
                    <a:lumMod val="50000"/>
                  </a:schemeClr>
                </a:solidFill>
              </a:rPr>
              <a:t>to care and support </a:t>
            </a:r>
          </a:p>
          <a:p>
            <a:pPr marL="969963" lvl="3" indent="-336550">
              <a:lnSpc>
                <a:spcPct val="150000"/>
              </a:lnSpc>
              <a:buFont typeface="Arial" panose="020B0604020202020204" pitchFamily="34" charset="0"/>
              <a:buChar char="•"/>
            </a:pPr>
            <a:r>
              <a:rPr lang="en-US" sz="2400" dirty="0">
                <a:solidFill>
                  <a:schemeClr val="bg1">
                    <a:lumMod val="50000"/>
                  </a:schemeClr>
                </a:solidFill>
              </a:rPr>
              <a:t>Preserve </a:t>
            </a:r>
            <a:r>
              <a:rPr lang="en-US" sz="2400" dirty="0">
                <a:solidFill>
                  <a:srgbClr val="F59040"/>
                </a:solidFill>
              </a:rPr>
              <a:t>dignity</a:t>
            </a:r>
            <a:r>
              <a:rPr lang="en-US" sz="2400" dirty="0">
                <a:solidFill>
                  <a:schemeClr val="bg1">
                    <a:lumMod val="50000"/>
                  </a:schemeClr>
                </a:solidFill>
              </a:rPr>
              <a:t> and counter stigma, shame, and discrimination </a:t>
            </a:r>
          </a:p>
          <a:p>
            <a:pPr marL="969963" lvl="3" indent="-336550">
              <a:lnSpc>
                <a:spcPct val="150000"/>
              </a:lnSpc>
              <a:buFont typeface="Arial" panose="020B0604020202020204" pitchFamily="34" charset="0"/>
              <a:buChar char="•"/>
            </a:pPr>
            <a:r>
              <a:rPr lang="en-US" sz="2400" dirty="0">
                <a:solidFill>
                  <a:schemeClr val="bg1">
                    <a:lumMod val="50000"/>
                  </a:schemeClr>
                </a:solidFill>
              </a:rPr>
              <a:t>Promote </a:t>
            </a:r>
            <a:r>
              <a:rPr lang="en-US" sz="2400" dirty="0">
                <a:solidFill>
                  <a:srgbClr val="F59040"/>
                </a:solidFill>
              </a:rPr>
              <a:t>choice</a:t>
            </a:r>
            <a:r>
              <a:rPr lang="en-US" sz="2400" dirty="0">
                <a:solidFill>
                  <a:schemeClr val="bg1">
                    <a:lumMod val="50000"/>
                  </a:schemeClr>
                </a:solidFill>
              </a:rPr>
              <a:t> and collaboration in care </a:t>
            </a:r>
          </a:p>
          <a:p>
            <a:pPr marL="969963" lvl="3" indent="-336550">
              <a:lnSpc>
                <a:spcPct val="150000"/>
              </a:lnSpc>
              <a:buFont typeface="Arial" panose="020B0604020202020204" pitchFamily="34" charset="0"/>
              <a:buChar char="•"/>
            </a:pPr>
            <a:r>
              <a:rPr lang="en-US" sz="2400" dirty="0">
                <a:solidFill>
                  <a:srgbClr val="F59040"/>
                </a:solidFill>
              </a:rPr>
              <a:t>Connect</a:t>
            </a:r>
            <a:r>
              <a:rPr lang="en-US" sz="2400" dirty="0">
                <a:solidFill>
                  <a:schemeClr val="bg1">
                    <a:lumMod val="50000"/>
                  </a:schemeClr>
                </a:solidFill>
              </a:rPr>
              <a:t> persons to </a:t>
            </a:r>
            <a:r>
              <a:rPr lang="en-US" sz="2400" dirty="0">
                <a:solidFill>
                  <a:srgbClr val="F59040"/>
                </a:solidFill>
              </a:rPr>
              <a:t>peer</a:t>
            </a:r>
            <a:r>
              <a:rPr lang="en-US" sz="2400" dirty="0">
                <a:solidFill>
                  <a:schemeClr val="bg1">
                    <a:lumMod val="50000"/>
                  </a:schemeClr>
                </a:solidFill>
              </a:rPr>
              <a:t> support</a:t>
            </a:r>
          </a:p>
          <a:p>
            <a:pPr lvl="3" algn="r">
              <a:lnSpc>
                <a:spcPct val="150000"/>
              </a:lnSpc>
            </a:pPr>
            <a:r>
              <a:rPr lang="en-US" sz="1200" dirty="0">
                <a:solidFill>
                  <a:schemeClr val="accent2"/>
                </a:solidFill>
              </a:rPr>
              <a:t>Didi Hirsch Foundation, 2021</a:t>
            </a:r>
          </a:p>
          <a:p>
            <a:pPr marL="1714500" lvl="3" indent="-342900">
              <a:lnSpc>
                <a:spcPct val="150000"/>
              </a:lnSpc>
              <a:buFont typeface="Arial" panose="020B0604020202020204" pitchFamily="34" charset="0"/>
              <a:buChar char="•"/>
            </a:pPr>
            <a:endParaRPr lang="en-US" sz="2000" dirty="0">
              <a:solidFill>
                <a:schemeClr val="bg1">
                  <a:lumMod val="50000"/>
                </a:schemeClr>
              </a:solidFill>
            </a:endParaRPr>
          </a:p>
        </p:txBody>
      </p:sp>
      <p:sp>
        <p:nvSpPr>
          <p:cNvPr id="4" name="Slide Number Placeholder 3">
            <a:extLst>
              <a:ext uri="{FF2B5EF4-FFF2-40B4-BE49-F238E27FC236}">
                <a16:creationId xmlns:a16="http://schemas.microsoft.com/office/drawing/2014/main" id="{435AD31E-E382-640E-CE7C-FF1E9482A0EB}"/>
              </a:ext>
            </a:extLst>
          </p:cNvPr>
          <p:cNvSpPr>
            <a:spLocks noGrp="1"/>
          </p:cNvSpPr>
          <p:nvPr>
            <p:ph type="sldNum" sz="quarter" idx="12"/>
          </p:nvPr>
        </p:nvSpPr>
        <p:spPr/>
        <p:txBody>
          <a:bodyPr/>
          <a:lstStyle/>
          <a:p>
            <a:fld id="{6D486360-FF34-7B48-AD05-62F8407C4C7E}" type="slidenum">
              <a:rPr lang="en-US" smtClean="0"/>
              <a:t>8</a:t>
            </a:fld>
            <a:endParaRPr lang="en-US"/>
          </a:p>
        </p:txBody>
      </p:sp>
    </p:spTree>
    <p:extLst>
      <p:ext uri="{BB962C8B-B14F-4D97-AF65-F5344CB8AC3E}">
        <p14:creationId xmlns:p14="http://schemas.microsoft.com/office/powerpoint/2010/main" val="253396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00F3-213B-9D81-3405-A52A03E17804}"/>
              </a:ext>
            </a:extLst>
          </p:cNvPr>
          <p:cNvSpPr>
            <a:spLocks noGrp="1"/>
          </p:cNvSpPr>
          <p:nvPr>
            <p:ph type="title"/>
          </p:nvPr>
        </p:nvSpPr>
        <p:spPr>
          <a:xfrm>
            <a:off x="910122" y="0"/>
            <a:ext cx="10091084" cy="709053"/>
          </a:xfrm>
        </p:spPr>
        <p:txBody>
          <a:bodyPr>
            <a:normAutofit/>
          </a:bodyPr>
          <a:lstStyle/>
          <a:p>
            <a:r>
              <a:rPr lang="en-US" sz="4000" dirty="0"/>
              <a:t>Goals for the Support Group</a:t>
            </a:r>
          </a:p>
        </p:txBody>
      </p:sp>
      <p:sp>
        <p:nvSpPr>
          <p:cNvPr id="3" name="TextBox 2">
            <a:extLst>
              <a:ext uri="{FF2B5EF4-FFF2-40B4-BE49-F238E27FC236}">
                <a16:creationId xmlns:a16="http://schemas.microsoft.com/office/drawing/2014/main" id="{861D9EA5-11E4-40D8-5107-DE6D377378EC}"/>
              </a:ext>
            </a:extLst>
          </p:cNvPr>
          <p:cNvSpPr txBox="1"/>
          <p:nvPr/>
        </p:nvSpPr>
        <p:spPr>
          <a:xfrm>
            <a:off x="910122" y="1024038"/>
            <a:ext cx="11281878" cy="5861605"/>
          </a:xfrm>
          <a:prstGeom prst="rect">
            <a:avLst/>
          </a:prstGeom>
          <a:noFill/>
        </p:spPr>
        <p:txBody>
          <a:bodyPr wrap="square" lIns="91440" tIns="45720" rIns="91440" bIns="45720" rtlCol="0" anchor="t">
            <a:spAutoFit/>
          </a:bodyPr>
          <a:lstStyle/>
          <a:p>
            <a:pPr>
              <a:lnSpc>
                <a:spcPct val="150000"/>
              </a:lnSpc>
            </a:pPr>
            <a:r>
              <a:rPr lang="en-US" sz="2400" b="1" u="sng" dirty="0">
                <a:solidFill>
                  <a:srgbClr val="F59040"/>
                </a:solidFill>
              </a:rPr>
              <a:t>Short-term goals of the group include: </a:t>
            </a:r>
          </a:p>
          <a:p>
            <a:pPr marL="688975" indent="-342900">
              <a:lnSpc>
                <a:spcPct val="150000"/>
              </a:lnSpc>
              <a:buFont typeface="Arial" panose="020B0604020202020204" pitchFamily="34" charset="0"/>
              <a:buChar char="•"/>
              <a:tabLst>
                <a:tab pos="520700" algn="l"/>
              </a:tabLst>
            </a:pPr>
            <a:r>
              <a:rPr lang="en-US" sz="2400" dirty="0">
                <a:solidFill>
                  <a:schemeClr val="bg1">
                    <a:lumMod val="50000"/>
                  </a:schemeClr>
                </a:solidFill>
              </a:rPr>
              <a:t>Maintaining participant safety and managing risk </a:t>
            </a:r>
            <a:endParaRPr lang="en-US" sz="2400" dirty="0">
              <a:solidFill>
                <a:schemeClr val="bg1">
                  <a:lumMod val="50000"/>
                </a:schemeClr>
              </a:solidFill>
              <a:cs typeface="Calibri"/>
            </a:endParaRPr>
          </a:p>
          <a:p>
            <a:pPr marL="688975" indent="-342900">
              <a:lnSpc>
                <a:spcPct val="150000"/>
              </a:lnSpc>
              <a:buFont typeface="Arial" panose="020B0604020202020204" pitchFamily="34" charset="0"/>
              <a:buChar char="•"/>
              <a:tabLst>
                <a:tab pos="520700" algn="l"/>
              </a:tabLst>
            </a:pPr>
            <a:r>
              <a:rPr lang="en-US" sz="2400" dirty="0">
                <a:solidFill>
                  <a:schemeClr val="bg1">
                    <a:lumMod val="50000"/>
                  </a:schemeClr>
                </a:solidFill>
              </a:rPr>
              <a:t>Reducing internalized/perceived stigma </a:t>
            </a:r>
            <a:endParaRPr lang="en-US" sz="2400" dirty="0">
              <a:solidFill>
                <a:schemeClr val="bg1">
                  <a:lumMod val="50000"/>
                </a:schemeClr>
              </a:solidFill>
              <a:cs typeface="Calibri"/>
            </a:endParaRPr>
          </a:p>
          <a:p>
            <a:pPr marL="688975" indent="-342900">
              <a:lnSpc>
                <a:spcPct val="150000"/>
              </a:lnSpc>
              <a:buFont typeface="Arial" panose="020B0604020202020204" pitchFamily="34" charset="0"/>
              <a:buChar char="•"/>
              <a:tabLst>
                <a:tab pos="520700" algn="l"/>
              </a:tabLst>
            </a:pPr>
            <a:r>
              <a:rPr lang="en-US" sz="2400" dirty="0">
                <a:solidFill>
                  <a:schemeClr val="bg1">
                    <a:lumMod val="50000"/>
                  </a:schemeClr>
                </a:solidFill>
              </a:rPr>
              <a:t>Increasing comfort with and ability to speak about the thoughts and feelings that led to their suicide attempt </a:t>
            </a:r>
            <a:endParaRPr lang="en-US" sz="2400" dirty="0">
              <a:solidFill>
                <a:schemeClr val="bg1">
                  <a:lumMod val="50000"/>
                </a:schemeClr>
              </a:solidFill>
              <a:cs typeface="Calibri"/>
            </a:endParaRPr>
          </a:p>
          <a:p>
            <a:pPr marL="688975" indent="-342900">
              <a:lnSpc>
                <a:spcPct val="150000"/>
              </a:lnSpc>
              <a:buFont typeface="Arial" panose="020B0604020202020204" pitchFamily="34" charset="0"/>
              <a:buChar char="•"/>
              <a:tabLst>
                <a:tab pos="520700" algn="l"/>
              </a:tabLst>
            </a:pPr>
            <a:r>
              <a:rPr lang="en-US" sz="2400" dirty="0">
                <a:solidFill>
                  <a:schemeClr val="bg1">
                    <a:lumMod val="50000"/>
                  </a:schemeClr>
                </a:solidFill>
              </a:rPr>
              <a:t>Decreasing the likelihood of another attempt by learning how to recognize and cope with thoughts of suicide </a:t>
            </a:r>
            <a:endParaRPr lang="en-US" sz="2400" dirty="0">
              <a:solidFill>
                <a:schemeClr val="bg1">
                  <a:lumMod val="50000"/>
                </a:schemeClr>
              </a:solidFill>
              <a:cs typeface="Calibri"/>
            </a:endParaRPr>
          </a:p>
          <a:p>
            <a:pPr marL="688975" indent="-342900">
              <a:lnSpc>
                <a:spcPct val="150000"/>
              </a:lnSpc>
              <a:buFont typeface="Arial" panose="020B0604020202020204" pitchFamily="34" charset="0"/>
              <a:buChar char="•"/>
              <a:tabLst>
                <a:tab pos="520700" algn="l"/>
              </a:tabLst>
            </a:pPr>
            <a:r>
              <a:rPr lang="en-US" sz="2400" dirty="0">
                <a:solidFill>
                  <a:schemeClr val="bg1">
                    <a:lumMod val="50000"/>
                  </a:schemeClr>
                </a:solidFill>
              </a:rPr>
              <a:t>Increasing coping skills as they relate to suicidal thoughts </a:t>
            </a:r>
            <a:endParaRPr lang="en-US" sz="2400" dirty="0">
              <a:solidFill>
                <a:schemeClr val="bg1">
                  <a:lumMod val="50000"/>
                </a:schemeClr>
              </a:solidFill>
              <a:cs typeface="Calibri"/>
            </a:endParaRPr>
          </a:p>
          <a:p>
            <a:pPr>
              <a:lnSpc>
                <a:spcPct val="150000"/>
              </a:lnSpc>
            </a:pPr>
            <a:endParaRPr lang="en-US" sz="2000" dirty="0">
              <a:solidFill>
                <a:schemeClr val="bg1">
                  <a:lumMod val="50000"/>
                </a:schemeClr>
              </a:solidFill>
            </a:endParaRPr>
          </a:p>
          <a:p>
            <a:pPr algn="r">
              <a:lnSpc>
                <a:spcPct val="150000"/>
              </a:lnSpc>
            </a:pPr>
            <a:r>
              <a:rPr lang="en-US" sz="1200" dirty="0">
                <a:solidFill>
                  <a:schemeClr val="accent2"/>
                </a:solidFill>
              </a:rPr>
              <a:t>Didi Hirsch Foundation, 2021</a:t>
            </a:r>
          </a:p>
          <a:p>
            <a:pPr>
              <a:lnSpc>
                <a:spcPct val="150000"/>
              </a:lnSpc>
            </a:pPr>
            <a:endParaRPr lang="en-US" sz="2000" dirty="0">
              <a:solidFill>
                <a:schemeClr val="bg1">
                  <a:lumMod val="50000"/>
                </a:schemeClr>
              </a:solidFill>
            </a:endParaRPr>
          </a:p>
        </p:txBody>
      </p:sp>
      <p:sp>
        <p:nvSpPr>
          <p:cNvPr id="4" name="Slide Number Placeholder 3">
            <a:extLst>
              <a:ext uri="{FF2B5EF4-FFF2-40B4-BE49-F238E27FC236}">
                <a16:creationId xmlns:a16="http://schemas.microsoft.com/office/drawing/2014/main" id="{4ACEFECF-04B5-2EB8-C657-658C84F6E755}"/>
              </a:ext>
            </a:extLst>
          </p:cNvPr>
          <p:cNvSpPr>
            <a:spLocks noGrp="1"/>
          </p:cNvSpPr>
          <p:nvPr>
            <p:ph type="sldNum" sz="quarter" idx="12"/>
          </p:nvPr>
        </p:nvSpPr>
        <p:spPr/>
        <p:txBody>
          <a:bodyPr/>
          <a:lstStyle/>
          <a:p>
            <a:fld id="{6D486360-FF34-7B48-AD05-62F8407C4C7E}" type="slidenum">
              <a:rPr lang="en-US" smtClean="0"/>
              <a:t>9</a:t>
            </a:fld>
            <a:endParaRPr lang="en-US" dirty="0"/>
          </a:p>
        </p:txBody>
      </p:sp>
    </p:spTree>
    <p:extLst>
      <p:ext uri="{BB962C8B-B14F-4D97-AF65-F5344CB8AC3E}">
        <p14:creationId xmlns:p14="http://schemas.microsoft.com/office/powerpoint/2010/main" val="419902007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15578</TotalTime>
  <Words>6471</Words>
  <Application>Microsoft Macintosh PowerPoint</Application>
  <PresentationFormat>Widescreen</PresentationFormat>
  <Paragraphs>502</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Roboto</vt:lpstr>
      <vt:lpstr>Office Theme</vt:lpstr>
      <vt:lpstr>2_Office Theme</vt:lpstr>
      <vt:lpstr>Pathways in Crisis Services Project</vt:lpstr>
      <vt:lpstr>Curriculum Infusion Introduction</vt:lpstr>
      <vt:lpstr>Topics</vt:lpstr>
      <vt:lpstr>Disclaimer</vt:lpstr>
      <vt:lpstr>PowerPoint Presentation</vt:lpstr>
      <vt:lpstr>Psychological First-Aid (PFA) for Resilience </vt:lpstr>
      <vt:lpstr>PowerPoint Presentation</vt:lpstr>
      <vt:lpstr>Survivors of Suicide Attempts Group (SOSA)</vt:lpstr>
      <vt:lpstr>Goals for the Support Group</vt:lpstr>
      <vt:lpstr>Goals for the Support Group</vt:lpstr>
      <vt:lpstr>Goals for the Support Group</vt:lpstr>
      <vt:lpstr>Trauma</vt:lpstr>
      <vt:lpstr>Intergenerational Trauma</vt:lpstr>
      <vt:lpstr>Intergenerational Trauma &amp;  Substance Misuse and Disorders</vt:lpstr>
      <vt:lpstr>Adverse Childhood Experiences (ACE’s)</vt:lpstr>
      <vt:lpstr>Adverse Childhood Experiences (ACEs)</vt:lpstr>
      <vt:lpstr>PowerPoint Presentation</vt:lpstr>
      <vt:lpstr>Ways to Overcome Implicit Bias</vt:lpstr>
      <vt:lpstr>Ways to Overcome Implicit Bias </vt:lpstr>
      <vt:lpstr>Ways to Overcome Implicit Bias </vt:lpstr>
      <vt:lpstr>Ways to Overcome Implicit Bias </vt:lpstr>
      <vt:lpstr>PowerPoint Presentation</vt:lpstr>
      <vt:lpstr>‘Preparing to be in the behavioral health workforce requires knowledge, skills, and tools to deal with and effectively manage the occupational hazards associated with the profession.’</vt:lpstr>
      <vt:lpstr>‘It is now widely recognized that the indirect exposure to trauma involves an inherent risk of significant emotional, cognitive, and behavioral changes in the clinician.’         Bride et al., 2007, p.155</vt:lpstr>
      <vt:lpstr>Just Part of the Job…</vt:lpstr>
      <vt:lpstr>These emotional requirements of clinical practice can lead to:</vt:lpstr>
      <vt:lpstr>Discussion</vt:lpstr>
      <vt:lpstr>Resources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April Lang-Barroga</cp:lastModifiedBy>
  <cp:revision>187</cp:revision>
  <dcterms:created xsi:type="dcterms:W3CDTF">2022-08-31T17:27:04Z</dcterms:created>
  <dcterms:modified xsi:type="dcterms:W3CDTF">2023-06-23T23:14:17Z</dcterms:modified>
</cp:coreProperties>
</file>