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6" r:id="rId3"/>
    <p:sldMasterId id="2147483677" r:id="rId4"/>
    <p:sldMasterId id="2147483686" r:id="rId5"/>
  </p:sldMasterIdLst>
  <p:notesMasterIdLst>
    <p:notesMasterId r:id="rId36"/>
  </p:notesMasterIdLst>
  <p:sldIdLst>
    <p:sldId id="256" r:id="rId6"/>
    <p:sldId id="401" r:id="rId7"/>
    <p:sldId id="392" r:id="rId8"/>
    <p:sldId id="402" r:id="rId9"/>
    <p:sldId id="403" r:id="rId10"/>
    <p:sldId id="350" r:id="rId11"/>
    <p:sldId id="349" r:id="rId12"/>
    <p:sldId id="339" r:id="rId13"/>
    <p:sldId id="341" r:id="rId14"/>
    <p:sldId id="296" r:id="rId15"/>
    <p:sldId id="404" r:id="rId16"/>
    <p:sldId id="353" r:id="rId17"/>
    <p:sldId id="354" r:id="rId18"/>
    <p:sldId id="405" r:id="rId19"/>
    <p:sldId id="355" r:id="rId20"/>
    <p:sldId id="342" r:id="rId21"/>
    <p:sldId id="343" r:id="rId22"/>
    <p:sldId id="322" r:id="rId23"/>
    <p:sldId id="325" r:id="rId24"/>
    <p:sldId id="329" r:id="rId25"/>
    <p:sldId id="344" r:id="rId26"/>
    <p:sldId id="345" r:id="rId27"/>
    <p:sldId id="314" r:id="rId28"/>
    <p:sldId id="406" r:id="rId29"/>
    <p:sldId id="407" r:id="rId30"/>
    <p:sldId id="351" r:id="rId31"/>
    <p:sldId id="352" r:id="rId32"/>
    <p:sldId id="412" r:id="rId33"/>
    <p:sldId id="413" r:id="rId34"/>
    <p:sldId id="41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A42"/>
    <a:srgbClr val="F58E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91DE7-53E3-4CF4-A082-1E8071050ED7}" v="3" dt="2023-01-19T21:22:39.401"/>
    <p1510:client id="{2086ACD2-6733-4D04-919B-7E1D3B6BF03F}" v="2" dt="2023-01-06T22:03:53.116"/>
    <p1510:client id="{6772286C-83E1-498C-B825-129E5983D9C0}" v="2" dt="2023-01-09T06:08:04.163"/>
    <p1510:client id="{DFBA9A97-6862-44A6-8B55-90046CEFAF22}" v="18" dt="2023-01-06T21:47:22.824"/>
    <p1510:client id="{F9DB0FB8-4C38-4EDE-A2BD-C6063DB79EE4}" v="35" dt="2023-05-26T22:00:5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19"/>
    <p:restoredTop sz="67135" autoAdjust="0"/>
  </p:normalViewPr>
  <p:slideViewPr>
    <p:cSldViewPr snapToGrid="0">
      <p:cViewPr varScale="1">
        <p:scale>
          <a:sx n="77" d="100"/>
          <a:sy n="77" d="100"/>
        </p:scale>
        <p:origin x="2184" y="54"/>
      </p:cViewPr>
      <p:guideLst/>
    </p:cSldViewPr>
  </p:slideViewPr>
  <p:outlineViewPr>
    <p:cViewPr>
      <p:scale>
        <a:sx n="33" d="100"/>
        <a:sy n="33" d="100"/>
      </p:scale>
      <p:origin x="0" y="0"/>
    </p:cViewPr>
  </p:outlineViewPr>
  <p:notesTextViewPr>
    <p:cViewPr>
      <p:scale>
        <a:sx n="3" d="2"/>
        <a:sy n="3" d="2"/>
      </p:scale>
      <p:origin x="0" y="-1410"/>
    </p:cViewPr>
  </p:notesTextViewPr>
  <p:sorterViewPr>
    <p:cViewPr>
      <p:scale>
        <a:sx n="100" d="100"/>
        <a:sy n="100" d="100"/>
      </p:scale>
      <p:origin x="0" y="-3570"/>
    </p:cViewPr>
  </p:sorterViewPr>
  <p:notesViewPr>
    <p:cSldViewPr snapToGrid="0">
      <p:cViewPr>
        <p:scale>
          <a:sx n="100" d="100"/>
          <a:sy n="100" d="100"/>
        </p:scale>
        <p:origin x="3468" y="-5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Lang" userId="phWb+nlm8x5ozeexJ2DJIaW/WONLauCtHKSKh+3zYeo=" providerId="None" clId="Web-{1152A5AD-BE6D-427A-8906-F5A0C97787FE}"/>
    <pc:docChg chg="modSld">
      <pc:chgData name="April Lang" userId="phWb+nlm8x5ozeexJ2DJIaW/WONLauCtHKSKh+3zYeo=" providerId="None" clId="Web-{1152A5AD-BE6D-427A-8906-F5A0C97787FE}" dt="2023-06-09T22:12:33.137" v="83"/>
      <pc:docMkLst>
        <pc:docMk/>
      </pc:docMkLst>
      <pc:sldChg chg="modNotes">
        <pc:chgData name="April Lang" userId="phWb+nlm8x5ozeexJ2DJIaW/WONLauCtHKSKh+3zYeo=" providerId="None" clId="Web-{1152A5AD-BE6D-427A-8906-F5A0C97787FE}" dt="2023-06-09T22:11:48.902" v="73"/>
        <pc:sldMkLst>
          <pc:docMk/>
          <pc:sldMk cId="149163070" sldId="322"/>
        </pc:sldMkLst>
      </pc:sldChg>
      <pc:sldChg chg="modNotes">
        <pc:chgData name="April Lang" userId="phWb+nlm8x5ozeexJ2DJIaW/WONLauCtHKSKh+3zYeo=" providerId="None" clId="Web-{1152A5AD-BE6D-427A-8906-F5A0C97787FE}" dt="2023-06-09T22:12:33.137" v="83"/>
        <pc:sldMkLst>
          <pc:docMk/>
          <pc:sldMk cId="2266373072" sldId="329"/>
        </pc:sldMkLst>
      </pc:sldChg>
      <pc:sldChg chg="modNotes">
        <pc:chgData name="April Lang" userId="phWb+nlm8x5ozeexJ2DJIaW/WONLauCtHKSKh+3zYeo=" providerId="None" clId="Web-{1152A5AD-BE6D-427A-8906-F5A0C97787FE}" dt="2023-06-09T22:09:36.510" v="70"/>
        <pc:sldMkLst>
          <pc:docMk/>
          <pc:sldMk cId="3180492294" sldId="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1DEBC-CA73-F642-A238-8CD459E05DC6}" type="datetimeFigureOut">
              <a:rPr lang="en-US" smtClean="0"/>
              <a:t>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730A5-E118-DD43-8C03-06ED1FCE0900}" type="slidenum">
              <a:rPr lang="en-US" smtClean="0"/>
              <a:t>‹#›</a:t>
            </a:fld>
            <a:endParaRPr lang="en-US"/>
          </a:p>
        </p:txBody>
      </p:sp>
    </p:spTree>
    <p:extLst>
      <p:ext uri="{BB962C8B-B14F-4D97-AF65-F5344CB8AC3E}">
        <p14:creationId xmlns:p14="http://schemas.microsoft.com/office/powerpoint/2010/main" val="302642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ceresponse.org/who_we_are/ACE-Study_43_pg.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dc.gov/violenceprevention/childabuseandneglect/consequences.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orldchannel.org/collection/decolonizing-mental-health/"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asat.org/academi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atalog.unr.edu/content.php?catoid=45&amp;catoid=45&amp;navoid=47663&amp;filter%5Bitem_type%5D=3&amp;filter%5Bonly_active%5D=1&amp;filter%5B3%5D=1&amp;filter%5Bcpage%5D=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ositivepsychology.com/compassion-fatigu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unr.edu/livewell" TargetMode="External"/><Relationship Id="rId3" Type="http://schemas.openxmlformats.org/officeDocument/2006/relationships/hyperlink" Target="https://zerosuicideinstitute.com/" TargetMode="External"/><Relationship Id="rId7" Type="http://schemas.openxmlformats.org/officeDocument/2006/relationships/hyperlink" Target="https://988lifeline.org/current-events/the-lifeline-and-988"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nvopioidresponse.org/initiatives/zs/" TargetMode="External"/><Relationship Id="rId5" Type="http://schemas.openxmlformats.org/officeDocument/2006/relationships/hyperlink" Target="http://suicideprevention.nv.gov/" TargetMode="External"/><Relationship Id="rId4" Type="http://schemas.openxmlformats.org/officeDocument/2006/relationships/hyperlink" Target="https://zerosuicide.edc.org/movement/zero-suicide-listserv"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pttcnetwork.org/" TargetMode="External"/><Relationship Id="rId3" Type="http://schemas.openxmlformats.org/officeDocument/2006/relationships/hyperlink" Target="https://www.unr.edu/drc" TargetMode="External"/><Relationship Id="rId7" Type="http://schemas.openxmlformats.org/officeDocument/2006/relationships/hyperlink" Target="https://mhttcnetwork.or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attcnetwork.org/centers/pacific-southwest-attc/home" TargetMode="External"/><Relationship Id="rId5" Type="http://schemas.openxmlformats.org/officeDocument/2006/relationships/hyperlink" Target="https://casatondemand.org/resources_downloads/" TargetMode="External"/><Relationship Id="rId10" Type="http://schemas.openxmlformats.org/officeDocument/2006/relationships/hyperlink" Target="techtransfercenters.org" TargetMode="External"/><Relationship Id="rId4" Type="http://schemas.openxmlformats.org/officeDocument/2006/relationships/hyperlink" Target="https://www.unr.edu/education/faculty-and-staff/nevada-center-for-excellence-in-disabilities" TargetMode="External"/><Relationship Id="rId9" Type="http://schemas.openxmlformats.org/officeDocument/2006/relationships/hyperlink" Target="https://adsd.nv.go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zerosuicide.edc.org/sites/default/files/2020-11/2020.11.18%20Suicide%20Care%20Training%20Options_0.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Pathways to Crisis Services (PICS) Curriculum Infusion Packages (CIPs) are a product for educators and trainers developed by the Center for the Application of Substance Abuse Technologies (CASAT). The main developers of crisis services materials are April Lang-Barroga, LMFT, LCADC, NCC and Bianca D. McCall, LMFT. Additional guidance and editing support were provided by, Terra Hamblin, MA, NCC, BC-TMH and Sophia Graham, BS. </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This product was developed to help community college/university faculty, as well as clinical supervisors and recovery support staff have access to brief, science-based content to provide materials that can be easily infused into existing substance use disorder and related courses (e.g., social work, nursing, criminal justice, foundation of addiction courses, ethics, counseling courses, etc.). Individuals can select the specific content to infuse into existing curricula/materials depending on the specific needs of their learners. Each slide in the slide decks contains notes to provide guidance on the topics along with references and handouts where appropriate. If you require further information, please do not hesitate to contact the CASATs PICS Project Staff located at CASAT (775-784-6265).</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You are free to use these slides and pictures, but please give credit to PICS when using them by referencing the PICS Program at the beginning of your presentation. </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Funding for this product/publication was made possible in whole or in part by the Nevada Division of Public and Behavioral Health Bureau of Behavioral Health, Prevention, and Wellness (DHHS). The views expressed in these materials do not necessarily reflect the official policies or views of DHHS or the State of Nevada nor does mention of trade names, commercial practices, or organizations imply endorsement by the U.S. Government or the State.</a:t>
            </a:r>
            <a:r>
              <a:rPr lang="en-US" sz="1200" b="0" i="0" kern="1200" dirty="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Additional resources are available to enhance and support the information provided in this brief presentation.</a:t>
            </a:r>
            <a:r>
              <a:rPr lang="en-US" sz="1200" b="0" i="0" kern="1200">
                <a:solidFill>
                  <a:schemeClr val="tx1"/>
                </a:solidFill>
                <a:effectLst/>
                <a:latin typeface="+mn-lt"/>
                <a:ea typeface="+mn-ea"/>
                <a:cs typeface="+mn-cs"/>
              </a:rPr>
              <a:t> </a:t>
            </a:r>
          </a:p>
          <a:p>
            <a:pPr rtl="0" fontAlgn="base"/>
            <a:endParaRPr lang="en-US" sz="1200" b="0" i="0"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Date last updated:</a:t>
            </a:r>
            <a:r>
              <a:rPr lang="en-US" sz="1200" b="0" i="0" u="none" strike="noStrike" kern="1200" dirty="0">
                <a:solidFill>
                  <a:schemeClr val="tx1"/>
                </a:solidFill>
                <a:effectLst/>
                <a:latin typeface="+mn-lt"/>
                <a:ea typeface="+mn-ea"/>
                <a:cs typeface="+mn-cs"/>
              </a:rPr>
              <a:t> January 2023</a:t>
            </a:r>
            <a:r>
              <a:rPr lang="en-US" sz="1200" b="0" i="0" kern="1200" dirty="0">
                <a:solidFill>
                  <a:schemeClr val="tx1"/>
                </a:solidFill>
                <a:effectLst/>
                <a:latin typeface="+mn-lt"/>
                <a:ea typeface="+mn-ea"/>
                <a:cs typeface="+mn-cs"/>
              </a:rPr>
              <a:t> </a:t>
            </a:r>
          </a:p>
          <a:p>
            <a:endParaRPr lang="en-US" sz="1100"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1</a:t>
            </a:fld>
            <a:endParaRPr lang="en-US"/>
          </a:p>
        </p:txBody>
      </p:sp>
    </p:spTree>
    <p:extLst>
      <p:ext uri="{BB962C8B-B14F-4D97-AF65-F5344CB8AC3E}">
        <p14:creationId xmlns:p14="http://schemas.microsoft.com/office/powerpoint/2010/main" val="2302233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WATCH: </a:t>
            </a:r>
            <a:r>
              <a:rPr lang="en-US" sz="1100" dirty="0"/>
              <a:t>Suicide Specific Brief Interventions https://</a:t>
            </a:r>
            <a:r>
              <a:rPr lang="en-US" sz="1100" dirty="0" err="1"/>
              <a:t>youtu.be</a:t>
            </a:r>
            <a:r>
              <a:rPr lang="en-US" sz="1100" dirty="0"/>
              <a:t>/jwkJ50EY0jQ (3:34)</a:t>
            </a:r>
          </a:p>
          <a:p>
            <a:r>
              <a:rPr lang="en-US" sz="1100" i="0" u="none" strike="noStrike" dirty="0">
                <a:effectLst/>
              </a:rPr>
              <a:t>In this brief video, David </a:t>
            </a:r>
            <a:r>
              <a:rPr lang="en-US" sz="1100" i="0" u="none" strike="noStrike" dirty="0" err="1">
                <a:effectLst/>
              </a:rPr>
              <a:t>Jobes</a:t>
            </a:r>
            <a:r>
              <a:rPr lang="en-US" sz="1100" i="0" u="none" strike="noStrike" dirty="0">
                <a:effectLst/>
              </a:rPr>
              <a:t>, PhD, professor of psychology at Catholic University, describes four evidence-based brief interventions for people who have attempted or at risk for suicide.</a:t>
            </a:r>
          </a:p>
          <a:p>
            <a:endParaRPr lang="en-US" sz="1100" b="1" i="0" u="none" strike="noStrike" dirty="0">
              <a:effectLst/>
            </a:endParaRPr>
          </a:p>
          <a:p>
            <a:r>
              <a:rPr lang="en-US" sz="1100" b="1" i="0" u="none" strike="noStrike" dirty="0">
                <a:effectLst/>
              </a:rPr>
              <a:t>DISCUSSION:  </a:t>
            </a:r>
            <a:r>
              <a:rPr lang="en-US" sz="1100" i="0" u="none" strike="noStrike" dirty="0">
                <a:effectLst/>
              </a:rPr>
              <a:t>How will your knowledge of TMBI (Teachable Moment Brief Intervention) be utilized with a client who has attempted suicide?</a:t>
            </a:r>
          </a:p>
          <a:p>
            <a:endParaRPr lang="en-US" sz="1100" dirty="0"/>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10</a:t>
            </a:fld>
            <a:endParaRPr lang="en-US"/>
          </a:p>
        </p:txBody>
      </p:sp>
    </p:spTree>
    <p:extLst>
      <p:ext uri="{BB962C8B-B14F-4D97-AF65-F5344CB8AC3E}">
        <p14:creationId xmlns:p14="http://schemas.microsoft.com/office/powerpoint/2010/main" val="127477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Adverse Childhood Experiences (ACEs)</a:t>
            </a:r>
          </a:p>
          <a:p>
            <a:endParaRPr lang="en-US" sz="1100" dirty="0"/>
          </a:p>
          <a:p>
            <a:r>
              <a:rPr lang="en-US" sz="1100" dirty="0"/>
              <a:t>Information about the foundational ACE study.</a:t>
            </a:r>
          </a:p>
          <a:p>
            <a:endParaRPr lang="en-US" sz="1100" dirty="0"/>
          </a:p>
          <a:p>
            <a:r>
              <a:rPr lang="en-US" sz="1100" b="1" dirty="0"/>
              <a:t>READ: </a:t>
            </a:r>
            <a:r>
              <a:rPr lang="en-US" sz="1100" b="0" dirty="0"/>
              <a:t>Now we are going to discuss </a:t>
            </a:r>
            <a:r>
              <a:rPr lang="en-US" sz="1100" dirty="0"/>
              <a:t>Adverse Childhood Experiences (ACEs)</a:t>
            </a:r>
            <a:r>
              <a:rPr lang="en-US" sz="1100" b="0" dirty="0"/>
              <a:t>.  In your previous CAS minor courses you were introduced to the origination of ACE’s, what an ACE score is, moving from ACE’s to resilience, and CDC information on comorbidity with ACE’s.</a:t>
            </a:r>
          </a:p>
          <a:p>
            <a:endParaRPr lang="en-US" sz="1100" b="1" dirty="0"/>
          </a:p>
          <a:p>
            <a:pPr algn="l"/>
            <a:r>
              <a:rPr lang="en-US" sz="1100" b="1" i="0" u="none" strike="noStrike" dirty="0">
                <a:solidFill>
                  <a:srgbClr val="333333"/>
                </a:solidFill>
                <a:effectLst/>
              </a:rPr>
              <a:t>READ IF STUDENTS NEED A REFRESHER OF THE FOUNDATION:</a:t>
            </a:r>
          </a:p>
          <a:p>
            <a:pPr algn="l"/>
            <a:r>
              <a:rPr lang="en-US" sz="1100" b="0" i="0" u="none" strike="noStrike" dirty="0">
                <a:solidFill>
                  <a:srgbClr val="333333"/>
                </a:solidFill>
                <a:effectLst/>
              </a:rPr>
              <a:t>The Original ACE Study </a:t>
            </a:r>
          </a:p>
          <a:p>
            <a:pPr algn="l"/>
            <a:endParaRPr lang="en-US" sz="1100" b="1" i="0" u="none" strike="noStrike" dirty="0">
              <a:solidFill>
                <a:srgbClr val="333333"/>
              </a:solidFill>
              <a:effectLst/>
            </a:endParaRPr>
          </a:p>
          <a:p>
            <a:pPr algn="l"/>
            <a:r>
              <a:rPr lang="en-US" sz="1100" b="0" i="0" u="none" strike="noStrike" dirty="0">
                <a:solidFill>
                  <a:srgbClr val="333333"/>
                </a:solidFill>
                <a:effectLst/>
              </a:rPr>
              <a:t>The foundational </a:t>
            </a:r>
            <a:r>
              <a:rPr lang="en-US" sz="1100" b="1" i="0" u="sng" strike="noStrike" dirty="0">
                <a:solidFill>
                  <a:srgbClr val="336A90"/>
                </a:solidFill>
                <a:effectLst/>
                <a:hlinkClick r:id="rId3"/>
              </a:rPr>
              <a:t>ACE Study</a:t>
            </a:r>
            <a:r>
              <a:rPr lang="en-US" sz="1100" b="0" i="0" u="none" strike="noStrike" dirty="0">
                <a:solidFill>
                  <a:srgbClr val="333333"/>
                </a:solidFill>
                <a:effectLst/>
              </a:rPr>
              <a:t> was conducted by the Centers for Disease Control and Kaiser Permanente in the mid-1990s with a group of patients insured through Kaiser Permanente. The initial study focused on how traumatic childhood events may negatively affect adult health. The 17,000 participants surveyed were asked about their experiences with childhood maltreatment, family dysfunction, and current health status and behaviors. The ACEs Pyramid on the left side of the image below represents the conceptual framework created, which illustrates how strongly ACEs are related to a person’s well-being throughout their lifespan.</a:t>
            </a:r>
          </a:p>
          <a:p>
            <a:pPr algn="l"/>
            <a:endParaRPr lang="en-US" sz="1100" b="0" i="0" u="none" strike="noStrike" dirty="0">
              <a:solidFill>
                <a:srgbClr val="333333"/>
              </a:solidFill>
              <a:effectLst/>
            </a:endParaRPr>
          </a:p>
          <a:p>
            <a:pPr algn="l"/>
            <a:r>
              <a:rPr lang="en-US" sz="1100" b="0" i="0" u="none" strike="noStrike" dirty="0">
                <a:solidFill>
                  <a:srgbClr val="333333"/>
                </a:solidFill>
                <a:effectLst/>
              </a:rPr>
              <a:t>The ACE study found a direct link between childhood trauma and adult onset of chronic disease, incarceration, and employment challenges. The higher the number of ACEs, the greater the incidence of </a:t>
            </a:r>
            <a:r>
              <a:rPr lang="en-US" sz="1100" b="1" i="0" u="sng" strike="noStrike" dirty="0">
                <a:solidFill>
                  <a:srgbClr val="336A90"/>
                </a:solidFill>
                <a:effectLst/>
                <a:hlinkClick r:id="rId4"/>
              </a:rPr>
              <a:t>negative outcomes</a:t>
            </a:r>
            <a:r>
              <a:rPr lang="en-US" sz="1100" b="0" i="0" u="none" strike="noStrike" dirty="0">
                <a:solidFill>
                  <a:srgbClr val="333333"/>
                </a:solidFill>
                <a:effectLst/>
              </a:rPr>
              <a:t> as captured in the ACE Pyramid. In 2015, the RYSE Center adapted the pyramid as seen on the right side of the image below to include two layers on the bottom that account for the role historical trauma and social location play in a person’s health outcome. This revised model aligns better with the Socio-Ecological Model and accounts for the influences of each sphere on health outcomes.</a:t>
            </a:r>
          </a:p>
          <a:p>
            <a:endParaRPr lang="en-US" sz="1100" dirty="0"/>
          </a:p>
          <a:p>
            <a:r>
              <a:rPr lang="en-US" sz="1100" b="1" dirty="0"/>
              <a:t>Reference</a:t>
            </a:r>
            <a:r>
              <a:rPr lang="en-US" sz="1100" dirty="0"/>
              <a:t>:</a:t>
            </a:r>
            <a:r>
              <a:rPr lang="en-US" sz="1100" baseline="0" dirty="0"/>
              <a:t> </a:t>
            </a:r>
            <a:r>
              <a:rPr lang="en-US" sz="1100" dirty="0"/>
              <a:t>https://nhttac.acf.hhs.gov/soar/eguide/stop/adverse_childhood_experiences</a:t>
            </a:r>
            <a:endParaRPr lang="en-US" sz="1100" baseline="0" dirty="0"/>
          </a:p>
          <a:p>
            <a:endParaRPr lang="en-US" sz="1100" baseline="0" dirty="0"/>
          </a:p>
          <a:p>
            <a:r>
              <a:rPr lang="en-US" sz="1100" b="1" dirty="0"/>
              <a:t>Image Credit</a:t>
            </a:r>
            <a:r>
              <a:rPr lang="en-US" sz="1100" dirty="0"/>
              <a:t>: https://nhttac.acf.hhs.gov/soar/eguide/stop/adverse_childhood_experiences</a:t>
            </a:r>
          </a:p>
          <a:p>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11</a:t>
            </a:fld>
            <a:endParaRPr lang="en-US"/>
          </a:p>
        </p:txBody>
      </p:sp>
    </p:spTree>
    <p:extLst>
      <p:ext uri="{BB962C8B-B14F-4D97-AF65-F5344CB8AC3E}">
        <p14:creationId xmlns:p14="http://schemas.microsoft.com/office/powerpoint/2010/main" val="691729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3563" y="350838"/>
            <a:ext cx="5486400" cy="3086100"/>
          </a:xfrm>
        </p:spPr>
      </p:sp>
      <p:sp>
        <p:nvSpPr>
          <p:cNvPr id="3" name="Notes Placeholder 2"/>
          <p:cNvSpPr>
            <a:spLocks noGrp="1"/>
          </p:cNvSpPr>
          <p:nvPr>
            <p:ph type="body" idx="1"/>
          </p:nvPr>
        </p:nvSpPr>
        <p:spPr>
          <a:xfrm>
            <a:off x="563563" y="3630303"/>
            <a:ext cx="5768998" cy="5336275"/>
          </a:xfrm>
        </p:spPr>
        <p:txBody>
          <a:bodyPr/>
          <a:lstStyle/>
          <a:p>
            <a:r>
              <a:rPr lang="en-US" sz="1100" b="1" dirty="0"/>
              <a:t>SUBJECT MATTER: </a:t>
            </a:r>
            <a:r>
              <a:rPr lang="en-US" sz="1100" dirty="0"/>
              <a:t>Adverse Childhood Experiences (ACEs)</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dirty="0"/>
              <a:t>A Study completed by The Kaiser Foundation identifies the impact of Adverse Childhood Experiences, on behavioral health effects, mental health, and physical health including premature death metrics.</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dirty="0"/>
              <a:t>ACES are defined as; </a:t>
            </a:r>
          </a:p>
          <a:p>
            <a:pPr marL="285750" indent="-285750">
              <a:buFont typeface="Arial" panose="020B0604020202020204" pitchFamily="34" charset="0"/>
              <a:buChar char="•"/>
            </a:pPr>
            <a:r>
              <a:rPr lang="en-US" sz="1100" dirty="0"/>
              <a:t>Traumatic Events Occurs From 0 To 17 Years (61% of those surveyed experienced 4 or more ACEs)</a:t>
            </a:r>
          </a:p>
          <a:p>
            <a:pPr marL="285750" indent="-285750">
              <a:buFont typeface="Arial" panose="020B0604020202020204" pitchFamily="34" charset="0"/>
              <a:buChar char="•"/>
            </a:pPr>
            <a:r>
              <a:rPr lang="en-US" sz="1100" dirty="0"/>
              <a:t>Violence, Abuse, Neglect, Suicide, Substance Use Disorder (SUD), Mental Health, Instability, Separation, Incarceration</a:t>
            </a:r>
          </a:p>
          <a:p>
            <a:pPr marL="285750" indent="-285750">
              <a:buFont typeface="Arial" panose="020B0604020202020204" pitchFamily="34" charset="0"/>
              <a:buChar char="•"/>
            </a:pPr>
            <a:r>
              <a:rPr lang="en-US" sz="1100" dirty="0"/>
              <a:t>Impact On Future Violence Victimization And Perpetration</a:t>
            </a:r>
          </a:p>
          <a:p>
            <a:pPr marL="285750" indent="-285750">
              <a:buFont typeface="Arial" panose="020B0604020202020204" pitchFamily="34" charset="0"/>
              <a:buChar char="•"/>
            </a:pPr>
            <a:r>
              <a:rPr lang="en-US" sz="1100" dirty="0"/>
              <a:t>Lifelong Health and Opportunity</a:t>
            </a:r>
          </a:p>
          <a:p>
            <a:endParaRPr lang="en-US" sz="1100" dirty="0"/>
          </a:p>
          <a:p>
            <a:r>
              <a:rPr lang="en-US" sz="1100" dirty="0"/>
              <a:t>Let’s watch this film portrayed by young males who discuss their ACEs and resiliency.</a:t>
            </a:r>
          </a:p>
          <a:p>
            <a:endParaRPr lang="en-US" sz="1100" dirty="0"/>
          </a:p>
          <a:p>
            <a:r>
              <a:rPr lang="en-US" sz="1100" b="1" dirty="0"/>
              <a:t>[WATCH video]: </a:t>
            </a:r>
            <a:r>
              <a:rPr lang="en-US" sz="1100" dirty="0" err="1"/>
              <a:t>Youtube</a:t>
            </a:r>
            <a:r>
              <a:rPr lang="en-US" sz="1100" dirty="0"/>
              <a:t>: Moving from ACEs to Resilience https://youtu.be/-pnhFmdz-ig (5:33 minutes)</a:t>
            </a:r>
          </a:p>
          <a:p>
            <a:endParaRPr lang="en-US" sz="1100" dirty="0"/>
          </a:p>
          <a:p>
            <a:r>
              <a:rPr lang="en-US" sz="1100" b="1" dirty="0"/>
              <a:t>DISCUSSION</a:t>
            </a:r>
            <a:r>
              <a:rPr lang="en-US" sz="1100" dirty="0"/>
              <a:t>:</a:t>
            </a:r>
          </a:p>
          <a:p>
            <a:pPr marL="228600" indent="-228600">
              <a:buFont typeface="+mj-lt"/>
              <a:buAutoNum type="arabicPeriod"/>
            </a:pPr>
            <a:r>
              <a:rPr lang="en-US" sz="1100" dirty="0"/>
              <a:t>How do we begin the conversation of resiliency with our clients?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Answers include: inquire about strengths, what has worked well for the client with past adversities, assess healthy coping skills already in place,  identifying interpersonal skills that promote resilience</a:t>
            </a:r>
          </a:p>
          <a:p>
            <a:pPr marL="228600" indent="-228600">
              <a:buFont typeface="+mj-lt"/>
              <a:buAutoNum type="arabicPeriod"/>
            </a:pPr>
            <a:r>
              <a:rPr lang="en-US" sz="1100" dirty="0"/>
              <a:t>What factors promote resiliency?</a:t>
            </a:r>
          </a:p>
          <a:p>
            <a:pPr marL="685800" lvl="1" indent="-228600">
              <a:buFont typeface="Arial" panose="020B0604020202020204" pitchFamily="34" charset="0"/>
              <a:buChar char="•"/>
            </a:pPr>
            <a:r>
              <a:rPr lang="en-US" sz="1100" dirty="0"/>
              <a:t>Answers can include ideas that pertain to: Connection Communication, Confidence, Competence, Commitment and Control (the next slide will elaborate on the 5 Factors that Promote Resiliency.)</a:t>
            </a:r>
          </a:p>
        </p:txBody>
      </p:sp>
      <p:sp>
        <p:nvSpPr>
          <p:cNvPr id="4" name="Slide Number Placeholder 3"/>
          <p:cNvSpPr>
            <a:spLocks noGrp="1"/>
          </p:cNvSpPr>
          <p:nvPr>
            <p:ph type="sldNum" sz="quarter" idx="5"/>
          </p:nvPr>
        </p:nvSpPr>
        <p:spPr/>
        <p:txBody>
          <a:bodyPr/>
          <a:lstStyle/>
          <a:p>
            <a:fld id="{7E9730A5-E118-DD43-8C03-06ED1FCE0900}" type="slidenum">
              <a:rPr lang="en-US" smtClean="0"/>
              <a:t>12</a:t>
            </a:fld>
            <a:endParaRPr lang="en-US"/>
          </a:p>
        </p:txBody>
      </p:sp>
    </p:spTree>
    <p:extLst>
      <p:ext uri="{BB962C8B-B14F-4D97-AF65-F5344CB8AC3E}">
        <p14:creationId xmlns:p14="http://schemas.microsoft.com/office/powerpoint/2010/main" val="2961577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Adverse Childhood Experiences (ACEs)</a:t>
            </a:r>
          </a:p>
          <a:p>
            <a:endParaRPr lang="en-US" sz="1100" dirty="0"/>
          </a:p>
          <a:p>
            <a:r>
              <a:rPr lang="en-US" sz="1100" dirty="0"/>
              <a:t>Let’s look at 5 Factors that Promote Resilience.</a:t>
            </a:r>
          </a:p>
          <a:p>
            <a:endParaRPr lang="en-US" sz="1100" b="1" dirty="0"/>
          </a:p>
          <a:p>
            <a:r>
              <a:rPr lang="en-US" sz="1100" b="1" dirty="0"/>
              <a:t>READ</a:t>
            </a:r>
            <a:r>
              <a:rPr lang="en-US" sz="1100" dirty="0"/>
              <a:t> slide. </a:t>
            </a:r>
          </a:p>
          <a:p>
            <a:endParaRPr lang="en-US" sz="1100" dirty="0"/>
          </a:p>
          <a:p>
            <a:r>
              <a:rPr lang="en-US" sz="1100" b="1" dirty="0"/>
              <a:t>Discussion: </a:t>
            </a:r>
          </a:p>
          <a:p>
            <a:r>
              <a:rPr lang="en-US" sz="1100" dirty="0"/>
              <a:t>Which area of resilience would you like to direct more attention to?</a:t>
            </a:r>
          </a:p>
          <a:p>
            <a:r>
              <a:rPr lang="en-US" sz="1100" dirty="0"/>
              <a:t>What is your strength when looking at the factors of resilience?</a:t>
            </a:r>
          </a:p>
          <a:p>
            <a:endParaRPr lang="en-US" sz="1100" dirty="0">
              <a:cs typeface="Calibri"/>
            </a:endParaRPr>
          </a:p>
          <a:p>
            <a:r>
              <a:rPr lang="en-US" sz="1100" b="1" dirty="0"/>
              <a:t>Image Reference:</a:t>
            </a:r>
          </a:p>
          <a:p>
            <a:r>
              <a:rPr lang="en-US" sz="1100" dirty="0"/>
              <a:t>Block, A.B. 5 FACTORS THAT PROMOTE RESILIENCE, 2023. www.dralisonblock.com</a:t>
            </a:r>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13</a:t>
            </a:fld>
            <a:endParaRPr lang="en-US"/>
          </a:p>
        </p:txBody>
      </p:sp>
    </p:spTree>
    <p:extLst>
      <p:ext uri="{BB962C8B-B14F-4D97-AF65-F5344CB8AC3E}">
        <p14:creationId xmlns:p14="http://schemas.microsoft.com/office/powerpoint/2010/main" val="394440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TRAUMA</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cs typeface="Calibri"/>
              </a:rPr>
              <a:t>The following section will be an overview of trauma and how it impacts a person.</a:t>
            </a:r>
          </a:p>
          <a:p>
            <a:endParaRPr lang="en-US" sz="1100"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14</a:t>
            </a:fld>
            <a:endParaRPr lang="en-US"/>
          </a:p>
        </p:txBody>
      </p:sp>
    </p:spTree>
    <p:extLst>
      <p:ext uri="{BB962C8B-B14F-4D97-AF65-F5344CB8AC3E}">
        <p14:creationId xmlns:p14="http://schemas.microsoft.com/office/powerpoint/2010/main" val="1119434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48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TRAUMA</a:t>
            </a:r>
          </a:p>
          <a:p>
            <a:endParaRPr lang="en-US" sz="1100" dirty="0"/>
          </a:p>
          <a:p>
            <a:r>
              <a:rPr lang="en-US" sz="1100" dirty="0"/>
              <a:t>Let’s take a look at this video that talks about the impact of Addiction from the viewpoint of kids who lived and experienced it. Originally created for the 168 Film Festival, </a:t>
            </a:r>
            <a:r>
              <a:rPr lang="en-US" sz="1100" dirty="0" err="1"/>
              <a:t>ReMoved</a:t>
            </a:r>
            <a:r>
              <a:rPr lang="en-US" sz="1100" dirty="0"/>
              <a:t> follows the emotional story through the eyes of a young girl taken from her home and placed into foster care.</a:t>
            </a:r>
          </a:p>
          <a:p>
            <a:endParaRPr lang="en-US" sz="1100" dirty="0"/>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1" u="sng" dirty="0"/>
              <a:t>******WARNING:  This video depicts violence, addiction and how the trauma impacts a child. Please also note that if there is ever a point where the information shared is an activation for intense and overwhelming thoughts and feelings- there are supports ready to help.</a:t>
            </a:r>
          </a:p>
          <a:p>
            <a:endParaRPr lang="en-US" sz="1100" dirty="0"/>
          </a:p>
          <a:p>
            <a:r>
              <a:rPr lang="en-US" sz="1100" b="1" dirty="0"/>
              <a:t>[Play video] </a:t>
            </a:r>
          </a:p>
          <a:p>
            <a:r>
              <a:rPr lang="en-US" sz="1100" dirty="0" err="1"/>
              <a:t>ReMoved</a:t>
            </a:r>
            <a:r>
              <a:rPr lang="en-US" sz="1100" dirty="0"/>
              <a:t> (12:47 minutes) </a:t>
            </a:r>
            <a:r>
              <a:rPr lang="en-US" sz="1100" dirty="0" err="1"/>
              <a:t>Youtube</a:t>
            </a:r>
            <a:r>
              <a:rPr lang="en-US" sz="1100" dirty="0"/>
              <a:t>: https://youtu.be/lOeQUwdAjE0</a:t>
            </a:r>
          </a:p>
          <a:p>
            <a:endParaRPr lang="en-US" sz="1100" dirty="0"/>
          </a:p>
          <a:p>
            <a:r>
              <a:rPr lang="en-US" sz="1100" b="1" dirty="0"/>
              <a:t>Discussion Topics:</a:t>
            </a:r>
          </a:p>
          <a:p>
            <a:r>
              <a:rPr lang="en-US" sz="1100" dirty="0"/>
              <a:t>How can the emotional, physical, &amp; spiritual pain a child experiences contribute to a persons addiction?</a:t>
            </a:r>
          </a:p>
          <a:p>
            <a:r>
              <a:rPr lang="en-US" sz="1100" dirty="0"/>
              <a:t>Internal resources vary person to person.  How does a person access their own resilience?</a:t>
            </a: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15</a:t>
            </a:fld>
            <a:endParaRPr lang="en-US"/>
          </a:p>
        </p:txBody>
      </p:sp>
    </p:spTree>
    <p:extLst>
      <p:ext uri="{BB962C8B-B14F-4D97-AF65-F5344CB8AC3E}">
        <p14:creationId xmlns:p14="http://schemas.microsoft.com/office/powerpoint/2010/main" val="3254409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SUBJECT MATTER: </a:t>
            </a:r>
            <a:r>
              <a:rPr lang="en-US" sz="1200" dirty="0"/>
              <a:t>CULTURAL CONSIDERATIONS</a:t>
            </a:r>
          </a:p>
          <a:p>
            <a:endParaRPr lang="en-US" sz="1200" dirty="0"/>
          </a:p>
          <a:p>
            <a:r>
              <a:rPr lang="en-US" sz="1200" b="1" dirty="0">
                <a:cs typeface="Calibri"/>
              </a:rPr>
              <a:t>Transition slide: </a:t>
            </a:r>
            <a:r>
              <a:rPr lang="en-US" sz="1200" dirty="0">
                <a:cs typeface="Calibri"/>
              </a:rPr>
              <a:t>Next we are going to review Cultural Considerations and how culture impacts our work as helpers in the substanc</a:t>
            </a:r>
            <a:r>
              <a:rPr lang="en-US" dirty="0">
                <a:cs typeface="Calibri"/>
              </a:rPr>
              <a:t>e use disorders workforce.</a:t>
            </a:r>
            <a:endParaRPr lang="en-US" sz="1200" dirty="0">
              <a:cs typeface="Calibri"/>
            </a:endParaRPr>
          </a:p>
          <a:p>
            <a:endParaRPr lang="en-US" sz="1200" dirty="0"/>
          </a:p>
          <a:p>
            <a:r>
              <a:rPr lang="en-US" sz="1200" b="1" dirty="0"/>
              <a:t>Image</a:t>
            </a:r>
            <a:r>
              <a:rPr lang="en-US" sz="1200" dirty="0"/>
              <a:t>: Flickr</a:t>
            </a:r>
          </a:p>
        </p:txBody>
      </p:sp>
      <p:sp>
        <p:nvSpPr>
          <p:cNvPr id="4" name="Slide Number Placeholder 3"/>
          <p:cNvSpPr>
            <a:spLocks noGrp="1"/>
          </p:cNvSpPr>
          <p:nvPr>
            <p:ph type="sldNum" sz="quarter" idx="5"/>
          </p:nvPr>
        </p:nvSpPr>
        <p:spPr/>
        <p:txBody>
          <a:bodyPr/>
          <a:lstStyle/>
          <a:p>
            <a:fld id="{7E9730A5-E118-DD43-8C03-06ED1FCE0900}" type="slidenum">
              <a:rPr lang="en-US" smtClean="0"/>
              <a:t>16</a:t>
            </a:fld>
            <a:endParaRPr lang="en-US"/>
          </a:p>
        </p:txBody>
      </p:sp>
    </p:spTree>
    <p:extLst>
      <p:ext uri="{BB962C8B-B14F-4D97-AF65-F5344CB8AC3E}">
        <p14:creationId xmlns:p14="http://schemas.microsoft.com/office/powerpoint/2010/main" val="1294137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WATCH VIDEO: </a:t>
            </a:r>
            <a:r>
              <a:rPr lang="en-US" sz="1100" dirty="0"/>
              <a:t>How to Provide Better Care to African American Patients (3:40) https://</a:t>
            </a:r>
            <a:r>
              <a:rPr lang="en-US" sz="1100" dirty="0" err="1"/>
              <a:t>youtu.be</a:t>
            </a:r>
            <a:r>
              <a:rPr lang="en-US" sz="1100" dirty="0"/>
              <a:t>/YYQoYX_1AkA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dirty="0">
                <a:effectLst/>
              </a:rPr>
              <a:t>Steven Starks, M.D., is the representative to the Assembly for the APA Caucus of Black Psychiatrists. He is a geriatric psychiatrist and clinical assistant professor at the University of Houston College of Medicine, discusses the mental health needs of African American patients. </a:t>
            </a: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a:spcBef>
                <a:spcPts val="0"/>
              </a:spcBef>
              <a:spcAft>
                <a:spcPts val="0"/>
              </a:spcAft>
            </a:pPr>
            <a:r>
              <a:rPr lang="en-US" sz="1100" b="1" dirty="0"/>
              <a:t>Reference: </a:t>
            </a:r>
          </a:p>
          <a:p>
            <a:pPr marL="0" marR="0">
              <a:spcBef>
                <a:spcPts val="0"/>
              </a:spcBef>
              <a:spcAft>
                <a:spcPts val="0"/>
              </a:spcAft>
            </a:pPr>
            <a:r>
              <a:rPr lang="en-US" sz="1100" b="0" i="0" kern="1200" dirty="0">
                <a:effectLst/>
                <a:ea typeface="+mn-ea"/>
                <a:cs typeface="+mn-cs"/>
              </a:rPr>
              <a:t>Black and African American Communities and Mental Health. (n.d.). Mental Health America. https://www.mhanational.org/issues/black-and-african-american-communities-and-mental-health</a:t>
            </a: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17</a:t>
            </a:fld>
            <a:endParaRPr lang="en-US"/>
          </a:p>
        </p:txBody>
      </p:sp>
    </p:spTree>
    <p:extLst>
      <p:ext uri="{BB962C8B-B14F-4D97-AF65-F5344CB8AC3E}">
        <p14:creationId xmlns:p14="http://schemas.microsoft.com/office/powerpoint/2010/main" val="3031665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WATCH VIDEO: </a:t>
            </a:r>
            <a:r>
              <a:rPr lang="en-US" sz="1100" dirty="0"/>
              <a:t>Linh An Asian Hate and Mental Health. (4:17) https://youtu.be/-58rTGsq6zc</a:t>
            </a:r>
          </a:p>
          <a:p>
            <a:endParaRPr lang="en-US" sz="1100" b="0" i="0" u="none" strike="noStrike" dirty="0">
              <a:effectLst/>
            </a:endParaRPr>
          </a:p>
          <a:p>
            <a:r>
              <a:rPr lang="en-US" sz="1100" b="0" i="0" u="none" strike="noStrike" dirty="0">
                <a:effectLst/>
              </a:rPr>
              <a:t>The language of the American mental healthcare system is English, which automatically casts away people who don’t speak the language. When examining its racism, a culture competent health care system needs to serve everyone. For more:</a:t>
            </a:r>
            <a:r>
              <a:rPr lang="en-US" sz="1100" dirty="0"/>
              <a:t> </a:t>
            </a:r>
            <a:r>
              <a:rPr lang="en-US" dirty="0">
                <a:hlinkClick r:id="rId3"/>
              </a:rPr>
              <a:t>https://worldchannel.org/collection/decolonizing-mental-health/</a:t>
            </a:r>
            <a:endParaRPr lang="en-US" sz="1100" b="0" i="0">
              <a:effectLst/>
              <a:highlight>
                <a:srgbClr val="FFFF00"/>
              </a:highlight>
              <a:cs typeface="Calibri"/>
            </a:endParaRPr>
          </a:p>
          <a:p>
            <a:endParaRPr lang="en-US" sz="11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rPr>
              <a:t>Resource: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effectLst/>
                <a:ea typeface="+mn-ea"/>
                <a:cs typeface="+mn-cs"/>
              </a:rPr>
              <a:t>Asian American / Pacific Islander Communities and Mental Health. (n.d.). Mental Health America. https://www.mhanational.org/issues/asian-american-pacific-islander-communities-and-mental-health</a:t>
            </a:r>
            <a:endParaRPr lang="en-US" sz="1100" b="0" i="0" dirty="0">
              <a:effectLs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18</a:t>
            </a:fld>
            <a:endParaRPr lang="en-US"/>
          </a:p>
        </p:txBody>
      </p:sp>
    </p:spTree>
    <p:extLst>
      <p:ext uri="{BB962C8B-B14F-4D97-AF65-F5344CB8AC3E}">
        <p14:creationId xmlns:p14="http://schemas.microsoft.com/office/powerpoint/2010/main" val="388288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CULTURAL CONSIDERATIONS</a:t>
            </a:r>
          </a:p>
          <a:p>
            <a:endParaRPr lang="en-US" dirty="0"/>
          </a:p>
          <a:p>
            <a:r>
              <a:rPr lang="en-US" b="1" dirty="0"/>
              <a:t>WATCH VIDEO:  </a:t>
            </a:r>
            <a:r>
              <a:rPr lang="en-US" dirty="0"/>
              <a:t>Best Practice Highlights for Working with Latino/a Patients (5:29) https://</a:t>
            </a:r>
            <a:r>
              <a:rPr lang="en-US" dirty="0" err="1"/>
              <a:t>vimeo.com</a:t>
            </a:r>
            <a:r>
              <a:rPr lang="en-US" dirty="0"/>
              <a:t>/152625229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Fortuna, L. (n.d.). Best Practice Highlights Latino/as and Hispanics. American Psychiatric Association. https://www.psychiatry.org/File%20Library/Psychiatrists/Cultural-Competency/Treating-Diverse-Populations/Best-Practices-Latinos-Patients.pdf</a:t>
            </a:r>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19</a:t>
            </a:fld>
            <a:endParaRPr lang="en-US"/>
          </a:p>
        </p:txBody>
      </p:sp>
    </p:spTree>
    <p:extLst>
      <p:ext uri="{BB962C8B-B14F-4D97-AF65-F5344CB8AC3E}">
        <p14:creationId xmlns:p14="http://schemas.microsoft.com/office/powerpoint/2010/main" val="417084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spcAft>
                <a:spcPts val="600"/>
              </a:spcAf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This module was developed for the University of Nevada, Reno’s CAS 354 Screening and Client Engagement 3 credit undergraduate course. This course provides an </a:t>
            </a:r>
            <a:r>
              <a:rPr lang="en-US" sz="1100" dirty="0">
                <a:solidFill>
                  <a:prstClr val="black"/>
                </a:solidFill>
              </a:rPr>
              <a:t>overview </a:t>
            </a:r>
            <a:r>
              <a:rPr kumimoji="0" lang="en-US" sz="1100" b="0" i="0" u="none" strike="noStrike" kern="1200" cap="none" spc="0" normalizeH="0" baseline="0" noProof="0" dirty="0">
                <a:ln>
                  <a:noFill/>
                </a:ln>
                <a:solidFill>
                  <a:prstClr val="black"/>
                </a:solidFill>
                <a:effectLst/>
                <a:uLnTx/>
                <a:uFillTx/>
                <a:latin typeface="+mn-lt"/>
                <a:ea typeface="+mn-ea"/>
                <a:cs typeface="+mn-cs"/>
              </a:rPr>
              <a:t>of philosophical and procedural components for </a:t>
            </a:r>
            <a:r>
              <a:rPr lang="en-US" sz="1100" dirty="0">
                <a:solidFill>
                  <a:prstClr val="black"/>
                </a:solidFill>
              </a:rPr>
              <a:t>providing addictions services; </a:t>
            </a:r>
            <a:r>
              <a:rPr kumimoji="0" lang="en-US" sz="1100" b="0" i="0" u="none" strike="noStrike" kern="1200" cap="none" spc="0" normalizeH="0" baseline="0" noProof="0" dirty="0">
                <a:ln>
                  <a:noFill/>
                </a:ln>
                <a:solidFill>
                  <a:prstClr val="black"/>
                </a:solidFill>
                <a:effectLst/>
                <a:uLnTx/>
                <a:uFillTx/>
                <a:latin typeface="+mn-lt"/>
                <a:ea typeface="+mn-ea"/>
                <a:cs typeface="+mn-cs"/>
              </a:rPr>
              <a:t>professional characteristics, ethical</a:t>
            </a:r>
            <a:r>
              <a:rPr lang="en-US" sz="1100" dirty="0">
                <a:solidFill>
                  <a:prstClr val="black"/>
                </a:solidFill>
              </a:rPr>
              <a:t>/</a:t>
            </a:r>
            <a:r>
              <a:rPr kumimoji="0" lang="en-US" sz="1100" b="0" i="0" u="none" strike="noStrike" kern="1200" cap="none" spc="0" normalizeH="0" baseline="0" noProof="0" dirty="0">
                <a:ln>
                  <a:noFill/>
                </a:ln>
                <a:solidFill>
                  <a:prstClr val="black"/>
                </a:solidFill>
                <a:effectLst/>
                <a:uLnTx/>
                <a:uFillTx/>
                <a:latin typeface="+mn-lt"/>
                <a:ea typeface="+mn-ea"/>
                <a:cs typeface="+mn-cs"/>
              </a:rPr>
              <a:t>legal </a:t>
            </a:r>
            <a:r>
              <a:rPr lang="en-US" sz="1100" dirty="0">
                <a:solidFill>
                  <a:prstClr val="black"/>
                </a:solidFill>
              </a:rPr>
              <a:t>issues</a:t>
            </a:r>
            <a:r>
              <a:rPr kumimoji="0" lang="en-US" sz="1100" b="0" i="0" u="none" strike="noStrike" kern="1200" cap="none" spc="0" normalizeH="0" baseline="0" noProof="0" dirty="0">
                <a:ln>
                  <a:noFill/>
                </a:ln>
                <a:solidFill>
                  <a:prstClr val="black"/>
                </a:solidFill>
                <a:effectLst/>
                <a:uLnTx/>
                <a:uFillTx/>
                <a:latin typeface="+mn-lt"/>
                <a:ea typeface="+mn-ea"/>
                <a:cs typeface="+mn-cs"/>
              </a:rPr>
              <a:t>, </a:t>
            </a:r>
            <a:r>
              <a:rPr lang="en-US" sz="1100" dirty="0">
                <a:solidFill>
                  <a:prstClr val="black"/>
                </a:solidFill>
              </a:rPr>
              <a:t>helping process </a:t>
            </a:r>
            <a:r>
              <a:rPr kumimoji="0" lang="en-US" sz="1100" b="0" i="0" u="none" strike="noStrike" kern="1200" cap="none" spc="0" normalizeH="0" baseline="0" noProof="0" dirty="0">
                <a:ln>
                  <a:noFill/>
                </a:ln>
                <a:solidFill>
                  <a:prstClr val="black"/>
                </a:solidFill>
                <a:effectLst/>
                <a:uLnTx/>
                <a:uFillTx/>
                <a:latin typeface="+mn-lt"/>
                <a:ea typeface="+mn-ea"/>
                <a:cs typeface="+mn-cs"/>
              </a:rPr>
              <a:t>and </a:t>
            </a:r>
            <a:r>
              <a:rPr lang="en-US" sz="1100" dirty="0">
                <a:solidFill>
                  <a:prstClr val="black"/>
                </a:solidFill>
              </a:rPr>
              <a:t>initial assessment</a:t>
            </a:r>
            <a:r>
              <a:rPr kumimoji="0" lang="en-US" sz="1100" b="0" i="0" u="none" strike="noStrike" kern="1200" cap="none" spc="0" normalizeH="0" baseline="0" noProof="0" dirty="0">
                <a:ln>
                  <a:noFill/>
                </a:ln>
                <a:solidFill>
                  <a:prstClr val="black"/>
                </a:solidFill>
                <a:effectLst/>
                <a:uLnTx/>
                <a:uFillTx/>
                <a:latin typeface="+mn-lt"/>
                <a:ea typeface="+mn-ea"/>
                <a:cs typeface="+mn-cs"/>
              </a:rPr>
              <a:t>. </a:t>
            </a:r>
            <a:r>
              <a:rPr lang="en-US" sz="1100" dirty="0">
                <a:solidFill>
                  <a:prstClr val="black"/>
                </a:solidFill>
              </a:rPr>
              <a:t>Motivational interviewing practiced</a:t>
            </a:r>
            <a:r>
              <a:rPr kumimoji="0" lang="en-US" sz="1100" b="0" i="0" u="none" strike="noStrike" kern="1200" cap="none" spc="0" normalizeH="0" baseline="0" noProof="0" dirty="0">
                <a:ln>
                  <a:noFill/>
                </a:ln>
                <a:solidFill>
                  <a:prstClr val="black"/>
                </a:solidFill>
                <a:effectLst/>
                <a:uLnTx/>
                <a:uFillTx/>
                <a:latin typeface="+mn-lt"/>
                <a:ea typeface="+mn-ea"/>
                <a:cs typeface="+mn-cs"/>
              </a:rPr>
              <a:t>.</a:t>
            </a:r>
            <a:endParaRPr lang="en-US" dirty="0">
              <a:ea typeface="+mn-ea"/>
              <a:cs typeface="+mn-cs"/>
            </a:endParaRPr>
          </a:p>
          <a:p>
            <a:pPr>
              <a:spcAft>
                <a:spcPts val="600"/>
              </a:spcAft>
              <a:defRPr/>
            </a:pPr>
            <a:endParaRPr lang="en-US" sz="1100" dirty="0">
              <a:solidFill>
                <a:prstClr val="black"/>
              </a:solidFill>
            </a:endParaRPr>
          </a:p>
          <a:p>
            <a:pPr marL="0" marR="0" lvl="0" indent="0" algn="l" defTabSz="914400">
              <a:lnSpc>
                <a:spcPct val="100000"/>
              </a:lnSpc>
              <a:spcBef>
                <a:spcPts val="0"/>
              </a:spcBef>
              <a:spcAft>
                <a:spcPts val="0"/>
              </a:spcAft>
              <a:buNone/>
              <a:tabLst/>
              <a:defRPr/>
            </a:pPr>
            <a:r>
              <a:rPr lang="en-US" b="1" dirty="0"/>
              <a:t>Sources</a:t>
            </a:r>
            <a:r>
              <a:rPr kumimoji="0" lang="en-US" b="1" i="0" u="none" strike="noStrike" kern="1200" cap="none" spc="0" normalizeH="0" baseline="0" noProof="0" dirty="0">
                <a:ln>
                  <a:noFill/>
                </a:ln>
                <a:effectLst/>
                <a:uLnTx/>
                <a:uFillTx/>
              </a:rPr>
              <a:t>:</a:t>
            </a:r>
            <a:endParaRPr lang="en-US" i="0" u="none" strike="noStrike" kern="1200" cap="none" spc="0" normalizeH="0" baseline="0" noProof="0" dirty="0">
              <a:ln>
                <a:noFill/>
              </a:ln>
              <a:effectLst/>
              <a:uLnTx/>
              <a:uFillTx/>
            </a:endParaRPr>
          </a:p>
          <a:p>
            <a:pPr>
              <a:spcAft>
                <a:spcPts val="600"/>
              </a:spcAft>
              <a:defRPr/>
            </a:pPr>
            <a:r>
              <a:rPr kumimoji="0" lang="en-US" b="0" i="0" u="none" strike="noStrike" kern="1200" cap="none" spc="0" normalizeH="0" baseline="0" noProof="0" dirty="0">
                <a:ln>
                  <a:noFill/>
                </a:ln>
                <a:effectLst/>
                <a:uLnTx/>
                <a:uFillTx/>
              </a:rPr>
              <a:t>Center for the Application of Substance Abuse Technologies (CASAT) Academics:</a:t>
            </a:r>
            <a:r>
              <a:rPr lang="en-US" dirty="0"/>
              <a:t> </a:t>
            </a:r>
            <a:r>
              <a:rPr kumimoji="0" lang="en-US" b="0" i="0" u="none" strike="noStrike" kern="1200" cap="none" spc="0" normalizeH="0" baseline="0" noProof="0" dirty="0">
                <a:ln>
                  <a:noFill/>
                </a:ln>
                <a:effectLst/>
                <a:uLnTx/>
                <a:uFillTx/>
                <a:hlinkClick r:id="rId3">
                  <a:extLst>
                    <a:ext uri="{A12FA001-AC4F-418D-AE19-62706E023703}">
                      <ahyp:hlinkClr xmlns:ahyp="http://schemas.microsoft.com/office/drawing/2018/hyperlinkcolor" val="tx"/>
                    </a:ext>
                  </a:extLst>
                </a:hlinkClick>
              </a:rPr>
              <a:t>https://casat.org/academic/</a:t>
            </a:r>
            <a:r>
              <a:rPr lang="en-US" dirty="0"/>
              <a:t> </a:t>
            </a:r>
            <a:endParaRPr lang="en-US" b="0" i="0" u="none" strike="noStrike" kern="1200" cap="none" spc="0" normalizeH="0" baseline="0" noProof="0" dirty="0">
              <a:ln>
                <a:noFill/>
              </a:ln>
              <a:effectLst/>
              <a:uLnTx/>
              <a:uFillTx/>
              <a:ea typeface="+mn-ea"/>
              <a:cs typeface="+mn-cs"/>
            </a:endParaRPr>
          </a:p>
          <a:p>
            <a:pPr>
              <a:spcAft>
                <a:spcPts val="600"/>
              </a:spcAft>
              <a:defRPr/>
            </a:pPr>
            <a:endParaRPr lang="en-US" dirty="0"/>
          </a:p>
          <a:p>
            <a:pPr>
              <a:defRPr/>
            </a:pPr>
            <a:r>
              <a:rPr kumimoji="0" lang="en-US" b="1" i="0" u="none" strike="noStrike" kern="1200" cap="none" spc="0" normalizeH="0" baseline="0" noProof="0" dirty="0">
                <a:ln>
                  <a:noFill/>
                </a:ln>
                <a:effectLst/>
                <a:uLnTx/>
                <a:uFillTx/>
              </a:rPr>
              <a:t>UNR Course Descriptions:</a:t>
            </a:r>
            <a:r>
              <a:rPr lang="en-US" b="1" dirty="0"/>
              <a:t>   </a:t>
            </a:r>
            <a:endParaRPr lang="en-US" dirty="0"/>
          </a:p>
          <a:p>
            <a:pPr>
              <a:spcAft>
                <a:spcPts val="600"/>
              </a:spcAft>
              <a:defRPr/>
            </a:pPr>
            <a:r>
              <a:rPr kumimoji="0" lang="en-US" b="0" i="0" u="none" strike="noStrike" kern="1200" cap="none" spc="0" normalizeH="0" baseline="0" noProof="0" dirty="0">
                <a:ln>
                  <a:noFill/>
                </a:ln>
                <a:effectLst/>
                <a:uLnTx/>
                <a:uFillTx/>
                <a:hlinkClick r:id="rId4">
                  <a:extLst>
                    <a:ext uri="{A12FA001-AC4F-418D-AE19-62706E023703}">
                      <ahyp:hlinkClr xmlns:ahyp="http://schemas.microsoft.com/office/drawing/2018/hyperlinkcolor" val="tx"/>
                    </a:ext>
                  </a:extLst>
                </a:hlinkClick>
              </a:rPr>
              <a:t>https://catalog.unr.edu/content.php?catoid=45&amp;catoid=45&amp;navoid=47663&amp;filter%5Bitem_type%5D=3&amp;filter%5Bonly_active%5D=1&amp;filter%5B3%5D=1&amp;filter%5Bcpage%5D=9</a:t>
            </a:r>
            <a:endParaRPr lang="en-US" dirty="0"/>
          </a:p>
          <a:p>
            <a:pPr marR="0" lvl="0" algn="l" defTabSz="914400">
              <a:lnSpc>
                <a:spcPct val="100000"/>
              </a:lnSpc>
              <a:spcBef>
                <a:spcPts val="0"/>
              </a:spcBef>
              <a:spcAft>
                <a:spcPts val="0"/>
              </a:spcAft>
              <a:buNone/>
              <a:tabLst/>
              <a:defRPr/>
            </a:pPr>
            <a:endParaRPr lang="en-US" b="0" i="0" u="none" strike="noStrike" kern="1200" cap="none" spc="0" normalizeH="0" baseline="0" noProof="0" dirty="0">
              <a:ln>
                <a:noFill/>
              </a:ln>
              <a:effectLst/>
              <a:uLnTx/>
              <a:uFillTx/>
              <a:ea typeface="+mn-ea"/>
              <a:cs typeface="+mn-cs"/>
            </a:endParaRPr>
          </a:p>
          <a:p>
            <a:endParaRPr lang="en-US" sz="1100"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7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READ</a:t>
            </a:r>
            <a:r>
              <a:rPr lang="en-US" sz="1100" dirty="0"/>
              <a:t>  </a:t>
            </a:r>
          </a:p>
          <a:p>
            <a:r>
              <a:rPr lang="en-US" sz="1100"/>
              <a:t>“LGBTQIA+ persons who struggle with higher rates of anxiety, affective disorder related conditions, and substance use disorders most likely have struggled with stigma and the coming out and self-acceptance process.  Alarmingly, LGBTQIA+ people also have a nearly three-time higher risk of suicide or suicidal behavior. LGBTQIA+ people also face disparities in the physical medical context, including increased tobacco use, HIV and AIDS, and weight-related problems.</a:t>
            </a:r>
            <a:endParaRPr lang="en-US" sz="1100">
              <a:cs typeface="Calibri"/>
            </a:endParaRPr>
          </a:p>
          <a:p>
            <a:endParaRPr lang="en-US" sz="1100" dirty="0"/>
          </a:p>
          <a:p>
            <a:r>
              <a:rPr lang="en-US" sz="1100"/>
              <a:t>LGBTQIA+ people are also at greater risk for discrimination, verbal abuse, physical assaults and violence, and perhaps even childhood sexual abuse.” </a:t>
            </a:r>
            <a:endParaRPr lang="en-US" sz="1100">
              <a:cs typeface="Calibri"/>
            </a:endParaRP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Cabaj</a:t>
            </a:r>
            <a:r>
              <a:rPr lang="en-US" sz="1100" b="0" i="0" kern="1200" dirty="0">
                <a:solidFill>
                  <a:schemeClr val="tx1"/>
                </a:solidFill>
                <a:effectLst/>
                <a:latin typeface="+mn-lt"/>
                <a:ea typeface="+mn-ea"/>
                <a:cs typeface="+mn-cs"/>
              </a:rPr>
              <a:t>, R. (n.d.). Best Practice Highlights Lesbian, Gay, Bisexual, Transgender and people who may be questioning their sexual orientation or sexual identity (LGBTQ). American Psychiatric Association. https://www.psychiatry.org/File%20Library/Psychiatrists/Cultural-Competency/Treating-Diverse-Populations/Best-Practices-LGBTQ-Patients.PDF</a:t>
            </a: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20</a:t>
            </a:fld>
            <a:endParaRPr lang="en-US"/>
          </a:p>
        </p:txBody>
      </p:sp>
    </p:spTree>
    <p:extLst>
      <p:ext uri="{BB962C8B-B14F-4D97-AF65-F5344CB8AC3E}">
        <p14:creationId xmlns:p14="http://schemas.microsoft.com/office/powerpoint/2010/main" val="2598368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CULTURAL CONSIDERATIONS</a:t>
            </a:r>
          </a:p>
          <a:p>
            <a:endParaRPr lang="en-US" sz="1100" dirty="0"/>
          </a:p>
          <a:p>
            <a:r>
              <a:rPr lang="en-US" sz="1100" b="1" dirty="0"/>
              <a:t>WATCH VIDEO: </a:t>
            </a:r>
            <a:r>
              <a:rPr lang="en-US" sz="1100" dirty="0"/>
              <a:t>Best Practice Highlights for Working with LGBTQ Patients. (6:35) https://</a:t>
            </a:r>
            <a:r>
              <a:rPr lang="en-US" sz="1100" dirty="0" err="1"/>
              <a:t>vimeo.com</a:t>
            </a:r>
            <a:r>
              <a:rPr lang="en-US" sz="1100" dirty="0"/>
              <a:t>/152624959</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err="1">
                <a:solidFill>
                  <a:schemeClr val="tx1"/>
                </a:solidFill>
                <a:effectLst/>
                <a:latin typeface="+mn-lt"/>
                <a:ea typeface="+mn-ea"/>
                <a:cs typeface="+mn-cs"/>
              </a:rPr>
              <a:t>Cabaj</a:t>
            </a:r>
            <a:r>
              <a:rPr lang="en-US" sz="1100" b="0" i="0" kern="1200" dirty="0">
                <a:solidFill>
                  <a:schemeClr val="tx1"/>
                </a:solidFill>
                <a:effectLst/>
                <a:latin typeface="+mn-lt"/>
                <a:ea typeface="+mn-ea"/>
                <a:cs typeface="+mn-cs"/>
              </a:rPr>
              <a:t>, R. (n.d.). Best Practice Highlights Lesbian, Gay, Bisexual, Transgender and people who may be questioning their sexual orientation or sexual identity (LGBTQ). American Psychiatric Association. https://www.psychiatry.org/File%20Library/Psychiatrists/Cultural-Competency/Treating-Diverse-Populations/Best-Practices-LGBTQ-Patients.PDF</a:t>
            </a: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21</a:t>
            </a:fld>
            <a:endParaRPr lang="en-US"/>
          </a:p>
        </p:txBody>
      </p:sp>
    </p:spTree>
    <p:extLst>
      <p:ext uri="{BB962C8B-B14F-4D97-AF65-F5344CB8AC3E}">
        <p14:creationId xmlns:p14="http://schemas.microsoft.com/office/powerpoint/2010/main" val="3945778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SUBJECT MATTER: </a:t>
            </a:r>
            <a:r>
              <a:rPr lang="en-US" dirty="0"/>
              <a:t>CULTURAL CONSIDERATIONS</a:t>
            </a:r>
          </a:p>
          <a:p>
            <a:endParaRPr lang="en-US" dirty="0"/>
          </a:p>
          <a:p>
            <a:endParaRPr lang="en-US" dirty="0"/>
          </a:p>
          <a:p>
            <a:r>
              <a:rPr lang="en-US" b="1" dirty="0"/>
              <a:t>WATCH VIDEO: </a:t>
            </a:r>
            <a:r>
              <a:rPr lang="en-US" dirty="0"/>
              <a:t>Best Practice Highlights for Working with Native American Patients.  (8:22) https://</a:t>
            </a:r>
            <a:r>
              <a:rPr lang="en-US" dirty="0" err="1"/>
              <a:t>vimeo.com</a:t>
            </a:r>
            <a:r>
              <a:rPr lang="en-US" dirty="0"/>
              <a:t>/152625891</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Roessel</a:t>
            </a:r>
            <a:r>
              <a:rPr lang="en-US" sz="1200" b="0" i="0" kern="1200" dirty="0">
                <a:solidFill>
                  <a:schemeClr val="tx1"/>
                </a:solidFill>
                <a:effectLst/>
                <a:latin typeface="+mn-lt"/>
                <a:ea typeface="+mn-ea"/>
                <a:cs typeface="+mn-cs"/>
              </a:rPr>
              <a:t>, M. (n.d.). Best Practice Highlights Indigenous/Native American Patients. American Psychiatric Association. https://www.psychiatry.org/File%20Library/Psychiatrists/Cultural-Competency/Treating-Diverse-Populations/Best-Practices-NativeAmericans-Patients.pdf</a:t>
            </a:r>
            <a:endParaRPr lang="en-US" dirty="0"/>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22</a:t>
            </a:fld>
            <a:endParaRPr lang="en-US"/>
          </a:p>
        </p:txBody>
      </p:sp>
    </p:spTree>
    <p:extLst>
      <p:ext uri="{BB962C8B-B14F-4D97-AF65-F5344CB8AC3E}">
        <p14:creationId xmlns:p14="http://schemas.microsoft.com/office/powerpoint/2010/main" val="864242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p>
          <a:p>
            <a:r>
              <a:rPr lang="en-US" sz="1100" b="1" dirty="0"/>
              <a:t>Transition slide: </a:t>
            </a:r>
            <a:r>
              <a:rPr lang="en-US" sz="1100" dirty="0"/>
              <a:t>Moving</a:t>
            </a:r>
            <a:r>
              <a:rPr lang="en-US" sz="1100" baseline="0" dirty="0"/>
              <a:t> on to compassion fatigue.</a:t>
            </a:r>
            <a:endParaRPr lang="en-US" sz="1100" dirty="0"/>
          </a:p>
        </p:txBody>
      </p:sp>
      <p:sp>
        <p:nvSpPr>
          <p:cNvPr id="4" name="Slide Number Placeholder 3"/>
          <p:cNvSpPr>
            <a:spLocks noGrp="1"/>
          </p:cNvSpPr>
          <p:nvPr>
            <p:ph type="sldNum" sz="quarter" idx="5"/>
          </p:nvPr>
        </p:nvSpPr>
        <p:spPr/>
        <p:txBody>
          <a:bodyPr/>
          <a:lstStyle/>
          <a:p>
            <a:fld id="{7E9730A5-E118-DD43-8C03-06ED1FCE0900}" type="slidenum">
              <a:rPr lang="en-US" smtClean="0"/>
              <a:t>23</a:t>
            </a:fld>
            <a:endParaRPr lang="en-US"/>
          </a:p>
        </p:txBody>
      </p:sp>
    </p:spTree>
    <p:extLst>
      <p:ext uri="{BB962C8B-B14F-4D97-AF65-F5344CB8AC3E}">
        <p14:creationId xmlns:p14="http://schemas.microsoft.com/office/powerpoint/2010/main" val="2889183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SUBJECT MATTER: </a:t>
            </a:r>
            <a:r>
              <a:rPr lang="en-US" sz="1100" dirty="0"/>
              <a:t>COMPASSION FATIGUE</a:t>
            </a:r>
          </a:p>
          <a:p>
            <a:pPr marL="0" indent="0">
              <a:buFont typeface="Arial" panose="020B0604020202020204" pitchFamily="34" charset="0"/>
              <a:buNone/>
            </a:pPr>
            <a:endParaRPr lang="en-US" sz="1100" b="0" dirty="0"/>
          </a:p>
          <a:p>
            <a:pPr marL="0" indent="0">
              <a:buFont typeface="Arial" panose="020B0604020202020204" pitchFamily="34" charset="0"/>
              <a:buNone/>
            </a:pPr>
            <a:r>
              <a:rPr lang="en-US" sz="1100" b="0" dirty="0"/>
              <a:t>Let’s take a look at Empathy Based Stress that can show as Compassion Fatigue.</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b="1" dirty="0"/>
              <a:t>First let's begin by learning what Compassion Satisfaction is.</a:t>
            </a:r>
          </a:p>
          <a:p>
            <a:pPr marL="0" indent="0">
              <a:buFont typeface="Arial" panose="020B0604020202020204" pitchFamily="34" charset="0"/>
              <a:buNone/>
            </a:pPr>
            <a:r>
              <a:rPr lang="en-US" sz="1100" b="1" dirty="0"/>
              <a:t>    Compassion satisfaction is about the pleasure you get from being able to do your work well. </a:t>
            </a:r>
          </a:p>
          <a:p>
            <a:pPr marL="0" indent="0">
              <a:buFont typeface="Arial" panose="020B0604020202020204" pitchFamily="34" charset="0"/>
              <a:buNone/>
            </a:pPr>
            <a:endParaRPr lang="en-US" sz="1100" b="1" dirty="0"/>
          </a:p>
          <a:p>
            <a:pPr marL="0" indent="0">
              <a:buFont typeface="Arial" panose="020B0604020202020204" pitchFamily="34" charset="0"/>
              <a:buNone/>
            </a:pPr>
            <a:r>
              <a:rPr lang="en-US" sz="1100" dirty="0"/>
              <a:t>For example, you may feel like it is a pleasure to help others through your work. You may feel positively about your colleagues or your ability to contribute to the work setting or even the greater good of society. </a:t>
            </a:r>
          </a:p>
          <a:p>
            <a:pPr marL="0" indent="0">
              <a:buFont typeface="Arial" panose="020B0604020202020204" pitchFamily="34" charset="0"/>
              <a:buNone/>
            </a:pPr>
            <a:endParaRPr lang="en-US" sz="1100" dirty="0"/>
          </a:p>
          <a:p>
            <a:pPr marL="0" indent="0">
              <a:buFont typeface="Arial" panose="020B0604020202020204" pitchFamily="34" charset="0"/>
              <a:buNone/>
            </a:pPr>
            <a:r>
              <a:rPr lang="en-US" sz="1100" b="1" dirty="0"/>
              <a:t>Reference:</a:t>
            </a:r>
          </a:p>
          <a:p>
            <a:pPr marL="0" indent="0">
              <a:buFont typeface="Arial" panose="020B0604020202020204" pitchFamily="34" charset="0"/>
              <a:buNone/>
            </a:pPr>
            <a:r>
              <a:rPr lang="en-US" sz="1100" dirty="0"/>
              <a:t>Middleton, J. (2015). Addressing secondary trauma and compassion fatigue in work with older veterans: An ethical imperative. </a:t>
            </a:r>
            <a:r>
              <a:rPr lang="en-US" sz="1100" i="1" dirty="0"/>
              <a:t>Ageing Life Care Journal, 5</a:t>
            </a:r>
            <a:r>
              <a:rPr lang="en-US" sz="1100" dirty="0"/>
              <a:t>, 1-8.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0B0B6-4A54-0944-91E3-FECC2ED21D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20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COMPASSION FATIGUE</a:t>
            </a:r>
          </a:p>
          <a:p>
            <a:endParaRPr lang="en-US" sz="1100" b="1" dirty="0"/>
          </a:p>
          <a:p>
            <a:r>
              <a:rPr lang="en-US" sz="1100" b="1" dirty="0"/>
              <a:t>Read</a:t>
            </a:r>
            <a:r>
              <a:rPr lang="en-US" sz="1100" dirty="0"/>
              <a:t> slide</a:t>
            </a:r>
          </a:p>
          <a:p>
            <a:endParaRPr lang="en-US" sz="1100" dirty="0"/>
          </a:p>
          <a:p>
            <a:r>
              <a:rPr lang="en-US" sz="1100" b="1" dirty="0"/>
              <a:t>Reference: </a:t>
            </a:r>
            <a:r>
              <a:rPr lang="en-US" sz="1100" b="0" i="0" u="none" strike="noStrike" dirty="0">
                <a:solidFill>
                  <a:srgbClr val="000000"/>
                </a:solidFill>
                <a:effectLst/>
                <a:latin typeface="Calibri" panose="020F0502020204030204" pitchFamily="34" charset="0"/>
              </a:rPr>
              <a:t>Cocker, F., &amp; Joss, N. (2016). Compassion Fatigue among Healthcare, Emergency and Community Service Workers: A Systematic Review. </a:t>
            </a:r>
            <a:r>
              <a:rPr lang="en-US" sz="1100" b="0" i="1" u="none" strike="noStrike" dirty="0">
                <a:solidFill>
                  <a:srgbClr val="000000"/>
                </a:solidFill>
                <a:effectLst/>
                <a:latin typeface="Calibri" panose="020F0502020204030204" pitchFamily="34" charset="0"/>
              </a:rPr>
              <a:t>International journal of environmental research and public health</a:t>
            </a:r>
            <a:r>
              <a:rPr lang="en-US" sz="1100" b="0" i="0" u="none" strike="noStrike" dirty="0">
                <a:solidFill>
                  <a:srgbClr val="000000"/>
                </a:solidFill>
                <a:effectLst/>
                <a:latin typeface="Calibri" panose="020F0502020204030204" pitchFamily="34" charset="0"/>
              </a:rPr>
              <a:t>, </a:t>
            </a:r>
            <a:r>
              <a:rPr lang="en-US" sz="1100" b="0" i="1" u="none" strike="noStrike" dirty="0">
                <a:solidFill>
                  <a:srgbClr val="000000"/>
                </a:solidFill>
                <a:effectLst/>
                <a:latin typeface="Calibri" panose="020F0502020204030204" pitchFamily="34" charset="0"/>
              </a:rPr>
              <a:t>13</a:t>
            </a:r>
            <a:r>
              <a:rPr lang="en-US" sz="1100" b="0" i="0" u="none" strike="noStrike" dirty="0">
                <a:solidFill>
                  <a:srgbClr val="000000"/>
                </a:solidFill>
                <a:effectLst/>
                <a:latin typeface="Calibri" panose="020F0502020204030204" pitchFamily="34" charset="0"/>
              </a:rPr>
              <a:t>(6), 618. https://doi.org/10.3390/ijerph13060618</a:t>
            </a:r>
            <a:r>
              <a:rPr lang="en-US" sz="1100" b="0" i="0" dirty="0">
                <a:solidFill>
                  <a:srgbClr val="000000"/>
                </a:solidFill>
                <a:effectLst/>
                <a:latin typeface="Calibri" panose="020F0502020204030204" pitchFamily="34" charset="0"/>
              </a:rPr>
              <a:t>​</a:t>
            </a:r>
            <a:r>
              <a:rPr lang="en-US" sz="1100" b="1" dirty="0"/>
              <a:t>​</a:t>
            </a:r>
          </a:p>
        </p:txBody>
      </p:sp>
      <p:sp>
        <p:nvSpPr>
          <p:cNvPr id="4" name="Slide Number Placeholder 3"/>
          <p:cNvSpPr>
            <a:spLocks noGrp="1"/>
          </p:cNvSpPr>
          <p:nvPr>
            <p:ph type="sldNum" sz="quarter" idx="5"/>
          </p:nvPr>
        </p:nvSpPr>
        <p:spPr/>
        <p:txBody>
          <a:bodyPr/>
          <a:lstStyle/>
          <a:p>
            <a:fld id="{7E9730A5-E118-DD43-8C03-06ED1FCE0900}" type="slidenum">
              <a:rPr lang="en-US" smtClean="0"/>
              <a:t>25</a:t>
            </a:fld>
            <a:endParaRPr lang="en-US"/>
          </a:p>
        </p:txBody>
      </p:sp>
    </p:spTree>
    <p:extLst>
      <p:ext uri="{BB962C8B-B14F-4D97-AF65-F5344CB8AC3E}">
        <p14:creationId xmlns:p14="http://schemas.microsoft.com/office/powerpoint/2010/main" val="769255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p>
          <a:p>
            <a:r>
              <a:rPr lang="en-US" sz="1100" dirty="0"/>
              <a:t>This slide is an overview of Compassion Fatigue Symptoms.</a:t>
            </a:r>
          </a:p>
          <a:p>
            <a:endParaRPr lang="en-US" sz="1100" dirty="0"/>
          </a:p>
          <a:p>
            <a:r>
              <a:rPr lang="en-US" sz="1100" b="1" dirty="0"/>
              <a:t>READ</a:t>
            </a:r>
            <a:r>
              <a:rPr lang="en-US" sz="1100" dirty="0"/>
              <a:t> slide to students. Propose a discussion with the students about what would their warning signs include if/when they reach compassion fatigue.</a:t>
            </a:r>
          </a:p>
          <a:p>
            <a:endParaRPr lang="en-US" sz="1100" dirty="0"/>
          </a:p>
          <a:p>
            <a:r>
              <a:rPr lang="en-US" sz="1100" b="1" dirty="0"/>
              <a:t>Reference:</a:t>
            </a:r>
          </a:p>
          <a:p>
            <a:pPr rtl="0" fontAlgn="base"/>
            <a:r>
              <a:rPr lang="en-US" sz="1100" b="0" i="0" kern="1200" dirty="0">
                <a:solidFill>
                  <a:schemeClr val="tx1"/>
                </a:solidFill>
                <a:effectLst/>
                <a:latin typeface="+mn-lt"/>
                <a:ea typeface="+mn-ea"/>
                <a:cs typeface="+mn-cs"/>
              </a:rPr>
              <a:t>Brown, H., PhD. (2022, October 4). </a:t>
            </a:r>
            <a:r>
              <a:rPr lang="en-US" sz="1100" b="0" i="1" kern="1200" dirty="0">
                <a:solidFill>
                  <a:schemeClr val="tx1"/>
                </a:solidFill>
                <a:effectLst/>
                <a:latin typeface="+mn-lt"/>
                <a:ea typeface="+mn-ea"/>
                <a:cs typeface="+mn-cs"/>
              </a:rPr>
              <a:t>What Is Compassion Fatigue? 24 Causes &amp; Symptoms Explained</a:t>
            </a:r>
            <a:r>
              <a:rPr lang="en-US" sz="1100" b="0" i="0" kern="1200" dirty="0">
                <a:solidFill>
                  <a:schemeClr val="tx1"/>
                </a:solidFill>
                <a:effectLst/>
                <a:latin typeface="+mn-lt"/>
                <a:ea typeface="+mn-ea"/>
                <a:cs typeface="+mn-cs"/>
              </a:rPr>
              <a:t>. PositivePsychology.com. </a:t>
            </a:r>
            <a:r>
              <a:rPr lang="en-US" sz="1100" b="0" i="0" u="sng" strike="noStrike" kern="1200" dirty="0">
                <a:solidFill>
                  <a:schemeClr val="tx1"/>
                </a:solidFill>
                <a:effectLst/>
                <a:latin typeface="+mn-lt"/>
                <a:ea typeface="+mn-ea"/>
                <a:cs typeface="+mn-cs"/>
                <a:hlinkClick r:id="rId3"/>
              </a:rPr>
              <a:t>https://positivepsychology.com/compassion-fatigue/</a:t>
            </a:r>
            <a:r>
              <a:rPr lang="en-US" sz="1100" b="0" i="0" kern="1200" dirty="0">
                <a:solidFill>
                  <a:schemeClr val="tx1"/>
                </a:solidFill>
                <a:effectLst/>
                <a:latin typeface="+mn-lt"/>
                <a:ea typeface="+mn-ea"/>
                <a:cs typeface="+mn-cs"/>
              </a:rPr>
              <a:t> </a:t>
            </a:r>
          </a:p>
          <a:p>
            <a:pPr rtl="0" fontAlgn="base"/>
            <a:r>
              <a:rPr lang="en-US" sz="11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7E9730A5-E118-DD43-8C03-06ED1FCE0900}" type="slidenum">
              <a:rPr lang="en-US" smtClean="0"/>
              <a:t>26</a:t>
            </a:fld>
            <a:endParaRPr lang="en-US"/>
          </a:p>
        </p:txBody>
      </p:sp>
    </p:spTree>
    <p:extLst>
      <p:ext uri="{BB962C8B-B14F-4D97-AF65-F5344CB8AC3E}">
        <p14:creationId xmlns:p14="http://schemas.microsoft.com/office/powerpoint/2010/main" val="1328430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COMPASSION FATIGUE</a:t>
            </a:r>
          </a:p>
          <a:p>
            <a:endParaRPr lang="en-US" sz="1100" dirty="0"/>
          </a:p>
          <a:p>
            <a:r>
              <a:rPr lang="en-US" sz="1100" dirty="0"/>
              <a:t>This video introduces 3 ways to reduce compassion fatigue for helpers.</a:t>
            </a:r>
          </a:p>
          <a:p>
            <a:endParaRPr lang="en-US" sz="1100" dirty="0"/>
          </a:p>
          <a:p>
            <a:r>
              <a:rPr lang="en-US" sz="1100" b="1" dirty="0"/>
              <a:t>[WATCH video]</a:t>
            </a:r>
          </a:p>
          <a:p>
            <a:r>
              <a:rPr lang="en-US" sz="1100" dirty="0" err="1"/>
              <a:t>Youtube</a:t>
            </a:r>
            <a:r>
              <a:rPr lang="en-US" sz="1100" dirty="0"/>
              <a:t>: https://</a:t>
            </a:r>
            <a:r>
              <a:rPr lang="en-US" sz="1100" dirty="0" err="1"/>
              <a:t>youtu.be</a:t>
            </a:r>
            <a:r>
              <a:rPr lang="en-US" sz="1100" dirty="0"/>
              <a:t>/8jJqOp1EvA8 (6:03 minutes)</a:t>
            </a:r>
          </a:p>
          <a:p>
            <a:endParaRPr lang="en-US" sz="1100" dirty="0"/>
          </a:p>
          <a:p>
            <a:r>
              <a:rPr lang="en-US" sz="1100" b="1" dirty="0"/>
              <a:t>Discussion:</a:t>
            </a:r>
          </a:p>
          <a:p>
            <a:r>
              <a:rPr lang="en-US" sz="1100" dirty="0"/>
              <a:t>How will you know if your job is contributing to compassion fatigue?</a:t>
            </a:r>
          </a:p>
          <a:p>
            <a:r>
              <a:rPr lang="en-US" sz="1100" dirty="0"/>
              <a:t>What hobbies keep you feeling pleasure and disconnect from your work?</a:t>
            </a:r>
          </a:p>
          <a:p>
            <a:endParaRPr lang="en-US" sz="1100" dirty="0"/>
          </a:p>
          <a:p>
            <a:r>
              <a:rPr lang="en-US" sz="1100" b="1" dirty="0"/>
              <a:t>Reference: </a:t>
            </a:r>
            <a:r>
              <a:rPr lang="en-US" sz="1100" dirty="0"/>
              <a:t>3 Ways To Reduce Compassion Fatigue | Solution Focused Universe, May 8, 2022, SFBT Moments Volume 291. https://www.youtube.com/watch?v=8jJqOp1EvA8</a:t>
            </a:r>
          </a:p>
        </p:txBody>
      </p:sp>
      <p:sp>
        <p:nvSpPr>
          <p:cNvPr id="4" name="Slide Number Placeholder 3"/>
          <p:cNvSpPr>
            <a:spLocks noGrp="1"/>
          </p:cNvSpPr>
          <p:nvPr>
            <p:ph type="sldNum" sz="quarter" idx="5"/>
          </p:nvPr>
        </p:nvSpPr>
        <p:spPr/>
        <p:txBody>
          <a:bodyPr/>
          <a:lstStyle/>
          <a:p>
            <a:fld id="{7E9730A5-E118-DD43-8C03-06ED1FCE0900}" type="slidenum">
              <a:rPr lang="en-US" smtClean="0"/>
              <a:t>27</a:t>
            </a:fld>
            <a:endParaRPr lang="en-US"/>
          </a:p>
        </p:txBody>
      </p:sp>
    </p:spTree>
    <p:extLst>
      <p:ext uri="{BB962C8B-B14F-4D97-AF65-F5344CB8AC3E}">
        <p14:creationId xmlns:p14="http://schemas.microsoft.com/office/powerpoint/2010/main" val="4288486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3295" y="4400550"/>
            <a:ext cx="5883442" cy="3600450"/>
          </a:xfrm>
        </p:spPr>
        <p:txBody>
          <a:bodyPr/>
          <a:lstStyle/>
          <a:p>
            <a:pPr marL="0" marR="0">
              <a:lnSpc>
                <a:spcPct val="107000"/>
              </a:lnSpc>
              <a:spcBef>
                <a:spcPts val="0"/>
              </a:spcBef>
              <a:spcAft>
                <a:spcPts val="800"/>
              </a:spcAft>
            </a:pPr>
            <a:r>
              <a:rPr lang="en-US" sz="1100" kern="100" dirty="0">
                <a:effectLst/>
                <a:latin typeface="Calibri" panose="020F0502020204030204" pitchFamily="34" charset="0"/>
                <a:ea typeface="Calibri" panose="020F0502020204030204" pitchFamily="34" charset="0"/>
                <a:cs typeface="Calibri" panose="020F0502020204030204" pitchFamily="34" charset="0"/>
              </a:rPr>
              <a:t>Resources are provided and should assist in maintaining important referral agencies/support services as well as resources for students.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Institute: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https://zerosuicideinstitute.com/</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Zero Suicide Listserv: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https://zerosuicide.edc.org/movement/zero-suicide-listserv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Office for Suicide Prevention: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http://suicideprevention.nv.gov/</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NV Zero Suicide Initiative: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https://nvopioidresponse.org/initiatives/zs/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The Lifeline and 988: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https://988lifeline.org/current-events/the-lifeline-and-988</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100" kern="100" dirty="0">
                <a:effectLst/>
                <a:latin typeface="Calibri" panose="020F0502020204030204" pitchFamily="34" charset="0"/>
                <a:ea typeface="Calibri" panose="020F0502020204030204" pitchFamily="34" charset="0"/>
                <a:cs typeface="Calibri" panose="020F0502020204030204" pitchFamily="34" charset="0"/>
              </a:rPr>
              <a:t>UNR LiveWell Resource Page: </a:t>
            </a:r>
            <a:r>
              <a:rPr lang="en-US"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https://www.unr.edu/livewell</a:t>
            </a:r>
            <a:r>
              <a:rPr lang="en-US"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dirty="0">
                <a:effectLst/>
                <a:latin typeface="Calibri" panose="020F0502020204030204" pitchFamily="34" charset="0"/>
                <a:ea typeface="Calibri" panose="020F0502020204030204" pitchFamily="34" charset="0"/>
                <a:cs typeface="Calibri" panose="020F0502020204030204" pitchFamily="34" charset="0"/>
              </a:rPr>
              <a:t>Image Credit: </a:t>
            </a:r>
            <a:r>
              <a:rPr lang="en-US" sz="1100" kern="100" dirty="0">
                <a:effectLst/>
                <a:latin typeface="Calibri" panose="020F0502020204030204" pitchFamily="34" charset="0"/>
                <a:ea typeface="Calibri" panose="020F0502020204030204" pitchFamily="34" charset="0"/>
                <a:cs typeface="Calibri" panose="020F0502020204030204" pitchFamily="34" charset="0"/>
              </a:rPr>
              <a:t>SAMHSA 988 Partner Toolkit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042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317" y="4400550"/>
            <a:ext cx="6736096" cy="3600450"/>
          </a:xfrm>
        </p:spPr>
        <p:txBody>
          <a:bodyPr/>
          <a:lstStyle/>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Resources are provided and should assist in maintaining important referral agencies/support services as well as resources for students. </a:t>
            </a:r>
          </a:p>
          <a:p>
            <a:pPr marL="0" marR="0">
              <a:lnSpc>
                <a:spcPct val="107000"/>
              </a:lnSpc>
              <a:spcBef>
                <a:spcPts val="0"/>
              </a:spcBef>
              <a:spcAft>
                <a:spcPts val="800"/>
              </a:spcAft>
            </a:pPr>
            <a:r>
              <a:rPr lang="en-US" sz="1100" kern="100" dirty="0">
                <a:effectLst/>
                <a:ea typeface="Calibri" panose="020F0502020204030204" pitchFamily="34" charset="0"/>
                <a:cs typeface="Times New Roman" panose="02020603050405020304" pitchFamily="18" charset="0"/>
              </a:rPr>
              <a:t>Community Resources:</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UNR Disabilities Resource Center: </a:t>
            </a:r>
            <a:r>
              <a:rPr lang="en-US" sz="1100" u="sng" kern="100" dirty="0">
                <a:solidFill>
                  <a:srgbClr val="0563C1"/>
                </a:solidFill>
                <a:effectLst/>
                <a:ea typeface="Calibri" panose="020F0502020204030204" pitchFamily="34" charset="0"/>
                <a:cs typeface="Times New Roman" panose="02020603050405020304" pitchFamily="18" charset="0"/>
                <a:hlinkClick r:id="rId3"/>
              </a:rPr>
              <a:t>https://www.unr.edu/drc</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Nevada Center for Excellence in Disabilities Directory: </a:t>
            </a:r>
            <a:r>
              <a:rPr lang="en-US" sz="1100" u="sng" kern="100" dirty="0">
                <a:solidFill>
                  <a:srgbClr val="0563C1"/>
                </a:solidFill>
                <a:effectLst/>
                <a:ea typeface="Calibri" panose="020F0502020204030204" pitchFamily="34" charset="0"/>
                <a:cs typeface="Times New Roman" panose="02020603050405020304" pitchFamily="18" charset="0"/>
                <a:hlinkClick r:id="rId4"/>
              </a:rPr>
              <a:t>https://www.unr.edu/education/faculty-and-staff/nevada-center-for-excellence-in-disabilities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CASAT on Demand Resources &amp; Downloads: </a:t>
            </a:r>
            <a:r>
              <a:rPr lang="en-US" sz="1100" u="sng" kern="100" dirty="0">
                <a:solidFill>
                  <a:srgbClr val="0563C1"/>
                </a:solidFill>
                <a:effectLst/>
                <a:ea typeface="Calibri" panose="020F0502020204030204" pitchFamily="34" charset="0"/>
                <a:cs typeface="Times New Roman" panose="02020603050405020304" pitchFamily="18" charset="0"/>
                <a:hlinkClick r:id="rId5"/>
              </a:rPr>
              <a:t>https://casatondemand.org/resources_downloads/</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Pacific Southwest Addiction Technology Transfer Center (PSATTC): </a:t>
            </a:r>
            <a:r>
              <a:rPr lang="en-US" sz="1100" u="sng" kern="100" dirty="0">
                <a:solidFill>
                  <a:srgbClr val="0563C1"/>
                </a:solidFill>
                <a:effectLst/>
                <a:ea typeface="Calibri" panose="020F0502020204030204" pitchFamily="34" charset="0"/>
                <a:cs typeface="Times New Roman" panose="02020603050405020304" pitchFamily="18" charset="0"/>
                <a:hlinkClick r:id="rId6"/>
              </a:rPr>
              <a:t>https://attcnetwork.org/centers/pacific-southwest-attc/home</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Mental Health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7"/>
              </a:rPr>
              <a:t>https://mhttcnetwork.org/ </a:t>
            </a:r>
            <a:endParaRPr lang="en-US" sz="1100" kern="100" dirty="0">
              <a:effectLst/>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The Prevention Technology Transfer Center Network: </a:t>
            </a:r>
            <a:r>
              <a:rPr lang="en-US" sz="1100" u="sng" kern="100" dirty="0">
                <a:solidFill>
                  <a:srgbClr val="0563C1"/>
                </a:solidFill>
                <a:effectLst/>
                <a:ea typeface="Calibri" panose="020F0502020204030204" pitchFamily="34" charset="0"/>
                <a:cs typeface="Times New Roman" panose="02020603050405020304" pitchFamily="18" charset="0"/>
                <a:hlinkClick r:id="rId8"/>
              </a:rPr>
              <a:t>https://pttcnetwork.org/</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Department of Health &amp; Human Services Aging and Disability Services Division: </a:t>
            </a:r>
            <a:r>
              <a:rPr lang="en-US" sz="1100" u="sng" kern="100" dirty="0">
                <a:solidFill>
                  <a:srgbClr val="0563C1"/>
                </a:solidFill>
                <a:effectLst/>
                <a:ea typeface="Calibri" panose="020F0502020204030204" pitchFamily="34" charset="0"/>
                <a:cs typeface="Times New Roman" panose="02020603050405020304" pitchFamily="18" charset="0"/>
                <a:hlinkClick r:id="rId9"/>
              </a:rPr>
              <a:t>https://adsd.nv.gov/</a:t>
            </a:r>
            <a:r>
              <a:rPr lang="en-US" sz="1100" kern="100" dirty="0">
                <a:effectLst/>
                <a:ea typeface="Calibri" panose="020F0502020204030204" pitchFamily="34" charset="0"/>
                <a:cs typeface="Times New Roman" panose="02020603050405020304" pitchFamily="18" charset="0"/>
              </a:rPr>
              <a:t> </a:t>
            </a:r>
          </a:p>
          <a:p>
            <a:pPr marL="171450" marR="0" indent="-171450">
              <a:lnSpc>
                <a:spcPct val="107000"/>
              </a:lnSpc>
              <a:spcBef>
                <a:spcPts val="0"/>
              </a:spcBef>
              <a:spcAft>
                <a:spcPts val="800"/>
              </a:spcAft>
              <a:buFont typeface="Arial" panose="020B0604020202020204" pitchFamily="34" charset="0"/>
              <a:buChar char="•"/>
            </a:pPr>
            <a:r>
              <a:rPr lang="en-US" sz="1100" kern="100" dirty="0">
                <a:effectLst/>
                <a:ea typeface="Calibri" panose="020F0502020204030204" pitchFamily="34" charset="0"/>
                <a:cs typeface="Times New Roman" panose="02020603050405020304" pitchFamily="18" charset="0"/>
              </a:rPr>
              <a:t>SAMHSA’s Technology Transfer Centers (TTC) Programs: </a:t>
            </a:r>
            <a:r>
              <a:rPr lang="en-US" sz="1100" u="sng" kern="100" dirty="0">
                <a:solidFill>
                  <a:srgbClr val="0563C1"/>
                </a:solidFill>
                <a:effectLst/>
                <a:ea typeface="Calibri" panose="020F0502020204030204" pitchFamily="34" charset="0"/>
                <a:cs typeface="Times New Roman" panose="02020603050405020304" pitchFamily="18" charset="0"/>
                <a:hlinkClick r:id="rId10" action="ppaction://hlinkfile"/>
              </a:rPr>
              <a:t>techtransfercenters.org</a:t>
            </a:r>
            <a:endParaRPr lang="en-US" sz="1100" kern="100" dirty="0">
              <a:effectLst/>
              <a:ea typeface="Calibri" panose="020F0502020204030204" pitchFamily="34" charset="0"/>
              <a:cs typeface="Times New Roman" panose="02020603050405020304" pitchFamily="18" charset="0"/>
            </a:endParaRPr>
          </a:p>
          <a:p>
            <a:pPr marL="688975" indent="-344488"/>
            <a:endParaRPr lang="en-US" dirty="0">
              <a:solidFill>
                <a:schemeClr val="tx1">
                  <a:lumMod val="50000"/>
                  <a:lumOff val="50000"/>
                </a:schemeClr>
              </a:solidFill>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97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Read </a:t>
            </a:r>
            <a:r>
              <a:rPr lang="en-US" sz="1100" dirty="0">
                <a:cs typeface="Calibri"/>
              </a:rPr>
              <a:t>slide to review topics that will be covered.</a:t>
            </a:r>
          </a:p>
          <a:p>
            <a:endParaRPr lang="en-US" sz="1100" dirty="0">
              <a:cs typeface="Calibri"/>
            </a:endParaRPr>
          </a:p>
          <a:p>
            <a:r>
              <a:rPr lang="en-US" sz="1100" b="1" dirty="0">
                <a:cs typeface="Calibri"/>
              </a:rPr>
              <a:t>Image Credit: </a:t>
            </a:r>
            <a:endParaRPr lang="en-US" sz="1100" b="1" dirty="0"/>
          </a:p>
          <a:p>
            <a:r>
              <a:rPr lang="en-US" sz="1100" dirty="0"/>
              <a:t>Emergency Image Credit: </a:t>
            </a:r>
            <a:r>
              <a:rPr lang="en-US" sz="1100" dirty="0" err="1"/>
              <a:t>Picpedia</a:t>
            </a:r>
            <a:endParaRPr lang="en-US" sz="1100" dirty="0">
              <a:cs typeface="Calibri"/>
            </a:endParaRPr>
          </a:p>
          <a:p>
            <a:r>
              <a:rPr lang="en-US" sz="1100" dirty="0"/>
              <a:t>Man with Head in Hands Image Credit: </a:t>
            </a:r>
            <a:r>
              <a:rPr lang="en-US" sz="1100" dirty="0" err="1"/>
              <a:t>PxHere</a:t>
            </a:r>
            <a:endParaRPr lang="en-US" sz="1100" dirty="0">
              <a:cs typeface="Calibri"/>
            </a:endParaRPr>
          </a:p>
          <a:p>
            <a:r>
              <a:rPr lang="en-US" sz="1100" dirty="0"/>
              <a:t>Woman Image Credit: Wikimedia Commons</a:t>
            </a:r>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3</a:t>
            </a:fld>
            <a:endParaRPr lang="en-US"/>
          </a:p>
        </p:txBody>
      </p:sp>
    </p:spTree>
    <p:extLst>
      <p:ext uri="{BB962C8B-B14F-4D97-AF65-F5344CB8AC3E}">
        <p14:creationId xmlns:p14="http://schemas.microsoft.com/office/powerpoint/2010/main" val="1110448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The Pathways in Crisis Services (PICS) Project provides academic course and professional learning events and content focused on evidence-based crisis programs that include crisis intervention, de-escalation services, mobile crisis and crisis stabilization for Pre-service (students) and Practicing Behavioral Health Professionals with the goal of increasing knowledge and skills leading to use in practice.</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 </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solidFill>
                  <a:srgbClr val="222222"/>
                </a:solidFill>
                <a:effectLst/>
                <a:ea typeface="Times New Roman" panose="02020603050405020304" pitchFamily="18" charset="0"/>
                <a:cs typeface="Arial" panose="020B0604020202020204" pitchFamily="34" charset="0"/>
              </a:rPr>
              <a:t>This is accomplished by guaranteeing students get exposed to crisis intervention services and skills while in school in order to prepare them to do crisis intervention services which includes: risk determination; early intervention; de-escalation strategies; how to conduct warm-hand-off; and understanding the new (988) system through the development of curriculum infusion and training. Practicing Professionals will have the opportunity to attend a variety of training and technical assistance (T/TA) events to ensure that T/TA in crisis-based programs is available to help prepare these professionals with the knowledge and skills to provide crisis-based services.</a:t>
            </a:r>
            <a:br>
              <a:rPr lang="en-US" sz="1100" dirty="0">
                <a:solidFill>
                  <a:srgbClr val="222222"/>
                </a:solidFill>
                <a:effectLst/>
                <a:ea typeface="Times New Roman" panose="02020603050405020304" pitchFamily="18" charset="0"/>
                <a:cs typeface="Arial" panose="020B0604020202020204" pitchFamily="34" charset="0"/>
              </a:rPr>
            </a:br>
            <a:br>
              <a:rPr lang="en-US" sz="1100" dirty="0">
                <a:solidFill>
                  <a:srgbClr val="222222"/>
                </a:solidFill>
                <a:effectLst/>
                <a:ea typeface="Times New Roman" panose="02020603050405020304" pitchFamily="18" charset="0"/>
                <a:cs typeface="Arial" panose="020B0604020202020204" pitchFamily="34" charset="0"/>
              </a:rPr>
            </a:br>
            <a:r>
              <a:rPr lang="en-US" sz="1100" i="1" dirty="0">
                <a:solidFill>
                  <a:srgbClr val="222222"/>
                </a:solidFill>
                <a:effectLst/>
                <a:ea typeface="Times New Roman" panose="02020603050405020304" pitchFamily="18" charset="0"/>
                <a:cs typeface="Arial" panose="020B0604020202020204" pitchFamily="34" charset="0"/>
              </a:rPr>
              <a:t>This project was supported in whole or in part by the Nevada Division of Public and Behavioral Health Bureau of Behavioral Health, Prevention, and Wellness. The opinions, findings, conclusions and recommendations expressed in this publication are those of the author(s) and do not necessarily represent the official views of the State of Nevada or CASAT.</a:t>
            </a:r>
            <a:endParaRPr lang="en-US" sz="1100" dirty="0">
              <a:effectLst/>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730A5-E118-DD43-8C03-06ED1FCE0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cs typeface="Calibri"/>
              </a:rPr>
              <a:t>Read Disclaimer:  </a:t>
            </a:r>
            <a:r>
              <a:rPr lang="en-US" sz="1100" dirty="0">
                <a:ea typeface="+mn-lt"/>
                <a:cs typeface="+mn-lt"/>
              </a:rPr>
              <a:t>This presentation may include readings, media, and discussion around topics such as suicide, trauma, and crisis intervention and may be difficult. </a:t>
            </a:r>
          </a:p>
          <a:p>
            <a:endParaRPr lang="en-US" sz="1100" dirty="0">
              <a:ea typeface="+mn-lt"/>
              <a:cs typeface="+mn-lt"/>
            </a:endParaRPr>
          </a:p>
          <a:p>
            <a:r>
              <a:rPr lang="en-US" sz="1100" dirty="0">
                <a:ea typeface="+mn-lt"/>
                <a:cs typeface="+mn-lt"/>
              </a:rPr>
              <a:t>In addition, it is recommended and encourage for you to care for your safety and well-being. If this topic</a:t>
            </a:r>
            <a:r>
              <a:rPr lang="en-US" sz="1100" baseline="0" dirty="0">
                <a:ea typeface="+mn-lt"/>
                <a:cs typeface="+mn-lt"/>
              </a:rPr>
              <a:t> and conversation elevates you, please reach out to someone and seek help immediately. </a:t>
            </a:r>
            <a:endParaRPr lang="en-US" sz="1100" dirty="0">
              <a:ea typeface="+mn-lt"/>
              <a:cs typeface="+mn-lt"/>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4</a:t>
            </a:fld>
            <a:endParaRPr lang="en-US"/>
          </a:p>
        </p:txBody>
      </p:sp>
    </p:spTree>
    <p:extLst>
      <p:ext uri="{BB962C8B-B14F-4D97-AF65-F5344CB8AC3E}">
        <p14:creationId xmlns:p14="http://schemas.microsoft.com/office/powerpoint/2010/main" val="230302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CRISIS RESPONSE SYSTEM</a:t>
            </a:r>
          </a:p>
          <a:p>
            <a:endParaRPr lang="en-US" sz="1100" dirty="0"/>
          </a:p>
          <a:p>
            <a:pPr>
              <a:defRPr/>
            </a:pPr>
            <a:r>
              <a:rPr lang="en-US" sz="1100" b="1" dirty="0">
                <a:cs typeface="Calibri" panose="020F0502020204030204"/>
              </a:rPr>
              <a:t>Transition</a:t>
            </a:r>
            <a:r>
              <a:rPr lang="en-US" sz="1100" b="1" baseline="0" dirty="0">
                <a:cs typeface="Calibri" panose="020F0502020204030204"/>
              </a:rPr>
              <a:t> slide:</a:t>
            </a:r>
            <a:r>
              <a:rPr lang="en-US" sz="1100" b="1" dirty="0">
                <a:cs typeface="Calibri" panose="020F0502020204030204"/>
              </a:rPr>
              <a:t> </a:t>
            </a:r>
            <a:r>
              <a:rPr lang="en-US" sz="1100" baseline="0" dirty="0">
                <a:cs typeface="Calibri" panose="020F0502020204030204"/>
              </a:rPr>
              <a:t> </a:t>
            </a:r>
            <a:r>
              <a:rPr lang="en-US" sz="1100" dirty="0">
                <a:cs typeface="Calibri" panose="020F0502020204030204"/>
              </a:rPr>
              <a:t>Inform students we will be covering Crisis Response System information.  This will build upon PICS material from your previous CAS minor courses.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cs typeface="Calibri" panose="020F0502020204030204"/>
              </a:rPr>
              <a:t>The crisis continuum includes various crisis services for individuals with urgent behavioral health needs, and the response to such crises and pathways toward a more complete assessment and treatment when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Image: </a:t>
            </a:r>
            <a:r>
              <a:rPr lang="en-US" sz="1100" b="0" dirty="0" err="1"/>
              <a:t>Picpedia</a:t>
            </a:r>
            <a:endParaRPr lang="en-US" sz="1100" b="0" dirty="0">
              <a:cs typeface="Calibri"/>
            </a:endParaRPr>
          </a:p>
          <a:p>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5</a:t>
            </a:fld>
            <a:endParaRPr lang="en-US"/>
          </a:p>
        </p:txBody>
      </p:sp>
    </p:spTree>
    <p:extLst>
      <p:ext uri="{BB962C8B-B14F-4D97-AF65-F5344CB8AC3E}">
        <p14:creationId xmlns:p14="http://schemas.microsoft.com/office/powerpoint/2010/main" val="203224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263525"/>
            <a:ext cx="5486400" cy="3086100"/>
          </a:xfrm>
        </p:spPr>
      </p:sp>
      <p:sp>
        <p:nvSpPr>
          <p:cNvPr id="3" name="Notes Placeholder 2"/>
          <p:cNvSpPr>
            <a:spLocks noGrp="1"/>
          </p:cNvSpPr>
          <p:nvPr>
            <p:ph type="body" idx="1"/>
          </p:nvPr>
        </p:nvSpPr>
        <p:spPr>
          <a:xfrm>
            <a:off x="0" y="3349624"/>
            <a:ext cx="6856413" cy="10854056"/>
          </a:xfrm>
        </p:spPr>
        <p:txBody>
          <a:bodyPr/>
          <a:lstStyle/>
          <a:p>
            <a:r>
              <a:rPr lang="en-US" sz="1100" b="1" dirty="0"/>
              <a:t>SUBJECT MATTER:</a:t>
            </a:r>
            <a:r>
              <a:rPr lang="en-US" sz="1100" dirty="0"/>
              <a:t> CRISIS RESPONSE SYSTEM</a:t>
            </a:r>
          </a:p>
          <a:p>
            <a:endParaRPr lang="en-US" sz="1100" dirty="0"/>
          </a:p>
          <a:p>
            <a:pPr>
              <a:defRPr/>
            </a:pPr>
            <a:r>
              <a:rPr lang="en-US" sz="1100" b="1" dirty="0"/>
              <a:t>Assuming students completed CAS 254 and 255, READ</a:t>
            </a:r>
            <a:r>
              <a:rPr lang="en-US" sz="1100" b="1" i="0" kern="1200" dirty="0">
                <a:solidFill>
                  <a:schemeClr val="tx1"/>
                </a:solidFill>
                <a:effectLst/>
                <a:latin typeface="+mn-lt"/>
                <a:ea typeface="+mn-ea"/>
                <a:cs typeface="+mn-cs"/>
              </a:rPr>
              <a:t>:</a:t>
            </a:r>
            <a:r>
              <a:rPr lang="en-US" sz="1100" b="1" dirty="0"/>
              <a:t> </a:t>
            </a:r>
            <a:r>
              <a:rPr lang="en-US" sz="1100" dirty="0"/>
              <a:t>In</a:t>
            </a:r>
            <a:r>
              <a:rPr lang="en-US" sz="1100" b="0" i="0" kern="1200" dirty="0">
                <a:solidFill>
                  <a:schemeClr val="tx1"/>
                </a:solidFill>
                <a:effectLst/>
                <a:latin typeface="+mn-lt"/>
                <a:ea typeface="+mn-ea"/>
                <a:cs typeface="+mn-cs"/>
              </a:rPr>
              <a:t> CAS 254 you reviewed the National Guidelines for Behavioral Health Crisis Services and the Crisis Services in Alignment image.</a:t>
            </a:r>
            <a:r>
              <a:rPr lang="en-US" sz="1100" dirty="0"/>
              <a:t> </a:t>
            </a:r>
            <a:r>
              <a:rPr lang="en-US" sz="1100" b="0" i="0" kern="1200" dirty="0">
                <a:solidFill>
                  <a:schemeClr val="tx1"/>
                </a:solidFill>
                <a:effectLst/>
                <a:latin typeface="+mn-lt"/>
                <a:ea typeface="+mn-ea"/>
                <a:cs typeface="+mn-cs"/>
              </a:rPr>
              <a:t> Remember that in a given crisis system 80% of mental health crises can be resolved by phone!!</a:t>
            </a:r>
            <a:r>
              <a:rPr lang="en-US" sz="1100" dirty="0"/>
              <a:t> </a:t>
            </a:r>
            <a:r>
              <a:rPr lang="en-US" sz="1100" b="0" i="0" kern="1200" dirty="0">
                <a:solidFill>
                  <a:schemeClr val="tx1"/>
                </a:solidFill>
                <a:effectLst/>
                <a:latin typeface="+mn-lt"/>
                <a:ea typeface="+mn-ea"/>
                <a:cs typeface="+mn-cs"/>
              </a:rPr>
              <a:t> CAS 255 you reviewed the Crisis Response Systems in Nevada that include: call centers (crisis support services), 24/7 mobile crisis (mobile crisis response team (youth and families) and mobile outreach safety teams (attached to local law enforcement), crisis stabilization programs (2 in Las Vegas, 1 in Reno), and the essential principles and practices (trauma-informed care, suicide safer care, peer to peer support). You also reviewed Nevada’s Crisis Continuum and the problems we have seen with crisis response systems across the nation.</a:t>
            </a:r>
            <a:r>
              <a:rPr lang="en-US" sz="1100" dirty="0"/>
              <a:t> </a:t>
            </a:r>
            <a:endParaRPr lang="en-US" sz="1100" b="1"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In relation to this course, we are going to discuss the phases of disaster response and grief.</a:t>
            </a:r>
            <a:endParaRPr lang="en-US" sz="1100" dirty="0"/>
          </a:p>
          <a:p>
            <a:endParaRPr lang="en-US" sz="1100" dirty="0"/>
          </a:p>
          <a:p>
            <a:r>
              <a:rPr lang="en-US" sz="1100" dirty="0"/>
              <a:t>There are 6 phases of disaster response- to be considered for any crisis response system in addition to understanding the emotional highs and lows we will experience throughout the course of a crisis.</a:t>
            </a:r>
            <a:endParaRPr lang="en-US" sz="1100" dirty="0">
              <a:cs typeface="Calibri"/>
            </a:endParaRPr>
          </a:p>
          <a:p>
            <a:r>
              <a:rPr lang="en-US" sz="1100" dirty="0"/>
              <a:t>Crisis responses services should be sustainable and suitable for a marathon and not a sprint. The 6 phases are as follows:</a:t>
            </a:r>
            <a:endParaRPr lang="en-US" sz="1100" dirty="0">
              <a:cs typeface="Calibri" panose="020F0502020204030204"/>
            </a:endParaRPr>
          </a:p>
          <a:p>
            <a:pPr marL="403225" indent="-228600">
              <a:buAutoNum type="arabicPeriod"/>
            </a:pPr>
            <a:r>
              <a:rPr lang="en-US" sz="1100" dirty="0"/>
              <a:t>Pre-Disaster where the responsibility of the CRS is to provide warning of the threat and prevention is also done at this time</a:t>
            </a:r>
          </a:p>
          <a:p>
            <a:pPr marL="403225" indent="-228600">
              <a:buAutoNum type="arabicPeriod"/>
            </a:pPr>
            <a:r>
              <a:rPr lang="en-US" sz="1100" dirty="0"/>
              <a:t>The Impact of the threat</a:t>
            </a:r>
          </a:p>
          <a:p>
            <a:pPr marL="403225" indent="-228600">
              <a:buAutoNum type="arabicPeriod"/>
            </a:pPr>
            <a:r>
              <a:rPr lang="en-US" sz="1100" dirty="0"/>
              <a:t>A Heroic Response from first responders and the community</a:t>
            </a:r>
          </a:p>
          <a:p>
            <a:pPr marL="403225" indent="-228600">
              <a:buAutoNum type="arabicPeriod"/>
            </a:pPr>
            <a:r>
              <a:rPr lang="en-US" sz="1100" dirty="0"/>
              <a:t>The Honeymoon is when the community comes together in solidarity</a:t>
            </a:r>
          </a:p>
          <a:p>
            <a:pPr marL="403225" indent="-228600">
              <a:buAutoNum type="arabicPeriod"/>
            </a:pPr>
            <a:r>
              <a:rPr lang="en-US" sz="1100" dirty="0"/>
              <a:t>Then we experience Disillusionment when inventory and resources are exhausted and activating events for trauma brains, leaving us to our vices or coping strategies</a:t>
            </a:r>
          </a:p>
          <a:p>
            <a:pPr marL="403225" indent="-228600">
              <a:buAutoNum type="arabicPeriod"/>
            </a:pPr>
            <a:r>
              <a:rPr lang="en-US" sz="1100" dirty="0"/>
              <a:t>As we rise again, during the Reconstruction phase- rising to the occasion of The New Normal</a:t>
            </a:r>
          </a:p>
          <a:p>
            <a:endParaRPr lang="en-US" sz="1100" dirty="0"/>
          </a:p>
          <a:p>
            <a:r>
              <a:rPr lang="en-US" sz="1100" dirty="0"/>
              <a:t>Grief is any situation where there is an actual or perceived loss. It is important to understand there are different types of grief and rather than cycles per se- we are looking at specific tasks of grief. A lot of us are familiar with the traditional but linear stages of grief model by Kessler (Finding Meaning: The Sixth Stage of Grief David Kessler)- which proposes we all experience stages of denial, anger, bargaining, depression, and eventually acceptance. This model was based on what is called anticipatory grief… someone falls ill or is getting older and we expect the end of life, as a natural part of the life span. But this doesn’t necessarily apply to more complicated grief, like an unexpected and significant loss of a loved one, loss of a person- even speaking to the loss of our person meaning our identities. How many of us lost our identities as working people, heads of households, full time parents, community educators, etc.? The pandemic certainly caused what I would call complicated grief which forces us to consider our grief experiences differently. Because the problem is we can sometimes experience relapse in any of those stages because we are frustrated and we can’t seem to figure out how to get to ‘acceptance’ right? Just accept the loss and move on- There are newer more fluid models which explains our individual processes of grief. </a:t>
            </a:r>
          </a:p>
          <a:p>
            <a:endParaRPr lang="en-US" sz="1100" dirty="0"/>
          </a:p>
          <a:p>
            <a:r>
              <a:rPr lang="en-US" sz="1100" b="1" dirty="0"/>
              <a:t>Four steps of mourning</a:t>
            </a:r>
          </a:p>
          <a:p>
            <a:r>
              <a:rPr lang="en-US" sz="1100" dirty="0"/>
              <a:t>William Morton suggests we all experience 4 Tasks of Mourning and I’m going to give examples of the grief being a death; those tasks are:</a:t>
            </a:r>
          </a:p>
          <a:p>
            <a:pPr marL="228600" lvl="0" indent="-228600">
              <a:buFont typeface="+mj-lt"/>
              <a:buAutoNum type="arabicPeriod"/>
            </a:pPr>
            <a:r>
              <a:rPr lang="en-US" sz="1100" dirty="0"/>
              <a:t>Understand reality of the death</a:t>
            </a:r>
          </a:p>
          <a:p>
            <a:pPr marL="228600" lvl="0" indent="-228600">
              <a:buFont typeface="+mj-lt"/>
              <a:buAutoNum type="arabicPeriod"/>
            </a:pPr>
            <a:r>
              <a:rPr lang="en-US" sz="1100" dirty="0"/>
              <a:t>Allow the feelings and thoughts of grief</a:t>
            </a:r>
          </a:p>
          <a:p>
            <a:pPr marL="228600" lvl="0" indent="-228600">
              <a:buFont typeface="+mj-lt"/>
              <a:buAutoNum type="arabicPeriod"/>
            </a:pPr>
            <a:r>
              <a:rPr lang="en-US" sz="1100" dirty="0"/>
              <a:t>Reinvest in life/meaning in life</a:t>
            </a:r>
          </a:p>
          <a:p>
            <a:pPr marL="228600" lvl="0" indent="-228600">
              <a:buFont typeface="+mj-lt"/>
              <a:buAutoNum type="arabicPeriod"/>
            </a:pPr>
            <a:r>
              <a:rPr lang="en-US" sz="1100" dirty="0"/>
              <a:t>Keep an enduring connection with loved one after death; </a:t>
            </a:r>
          </a:p>
          <a:p>
            <a:pPr marL="228600" indent="-228600">
              <a:buFont typeface="+mj-lt"/>
              <a:buAutoNum type="arabicPeriod"/>
            </a:pPr>
            <a:endParaRPr lang="en-US" sz="1100" b="1" dirty="0">
              <a:effectLst/>
            </a:endParaRPr>
          </a:p>
          <a:p>
            <a:r>
              <a:rPr lang="en-US" sz="1100" dirty="0"/>
              <a:t>In addition to previously mentioned models, there is the Dual Process Model by Stoby and Strutt. This model suggests we experience </a:t>
            </a:r>
            <a:r>
              <a:rPr lang="en-US" sz="1100" i="1" dirty="0"/>
              <a:t>Loss Orientation </a:t>
            </a:r>
            <a:r>
              <a:rPr lang="en-US" sz="1100" dirty="0"/>
              <a:t>and </a:t>
            </a:r>
            <a:r>
              <a:rPr lang="en-US" sz="1100" i="1" dirty="0"/>
              <a:t>Restoration Orientation. </a:t>
            </a:r>
            <a:r>
              <a:rPr lang="en-US" sz="1100" dirty="0"/>
              <a:t>Prior to the 1950’s we experienced the end of life in the home, then the hospital systems and hospice removed death from occurring in the home and that sort of disconnected us from the concept and more significantly, the conversation about death in our homes and with our families.</a:t>
            </a:r>
          </a:p>
          <a:p>
            <a:endParaRPr lang="en-US" sz="1100" dirty="0"/>
          </a:p>
          <a:p>
            <a:r>
              <a:rPr lang="en-US" sz="1100" b="1" dirty="0"/>
              <a:t>Discussion:</a:t>
            </a:r>
            <a:r>
              <a:rPr lang="en-US" sz="1100" dirty="0"/>
              <a:t> How might this information be important when forming a group? When supporting people in a group?</a:t>
            </a:r>
          </a:p>
          <a:p>
            <a:endParaRPr lang="en-US" sz="1100" dirty="0"/>
          </a:p>
          <a:p>
            <a:r>
              <a:rPr lang="en-US" sz="1100" b="1" dirty="0"/>
              <a:t>Image Credit: </a:t>
            </a:r>
            <a:r>
              <a:rPr lang="en-US" sz="1100" dirty="0"/>
              <a:t>Graph from Samsha.gov. adapted from </a:t>
            </a:r>
            <a:r>
              <a:rPr lang="en-US" sz="1100" dirty="0" err="1"/>
              <a:t>Zunin</a:t>
            </a:r>
            <a:r>
              <a:rPr lang="en-US" sz="1100" dirty="0"/>
              <a:t> and Myers</a:t>
            </a:r>
          </a:p>
          <a:p>
            <a:endParaRPr lang="en-US" sz="1100" dirty="0"/>
          </a:p>
          <a:p>
            <a:r>
              <a:rPr lang="en-US" sz="1100" b="1" dirty="0"/>
              <a:t>Reference(s):</a:t>
            </a:r>
          </a:p>
          <a:p>
            <a:endParaRPr lang="en-US" dirty="0"/>
          </a:p>
        </p:txBody>
      </p:sp>
      <p:sp>
        <p:nvSpPr>
          <p:cNvPr id="4" name="Slide Number Placeholder 3"/>
          <p:cNvSpPr>
            <a:spLocks noGrp="1"/>
          </p:cNvSpPr>
          <p:nvPr>
            <p:ph type="sldNum" sz="quarter" idx="5"/>
          </p:nvPr>
        </p:nvSpPr>
        <p:spPr/>
        <p:txBody>
          <a:bodyPr/>
          <a:lstStyle/>
          <a:p>
            <a:fld id="{5A70B0B6-4A54-0944-91E3-FECC2ED21D47}" type="slidenum">
              <a:rPr lang="en-US" smtClean="0"/>
              <a:t>6</a:t>
            </a:fld>
            <a:endParaRPr lang="en-US" dirty="0"/>
          </a:p>
        </p:txBody>
      </p:sp>
    </p:spTree>
    <p:extLst>
      <p:ext uri="{BB962C8B-B14F-4D97-AF65-F5344CB8AC3E}">
        <p14:creationId xmlns:p14="http://schemas.microsoft.com/office/powerpoint/2010/main" val="406282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endParaRPr lang="en-US" sz="1100" dirty="0"/>
          </a:p>
          <a:p>
            <a:r>
              <a:rPr lang="en-US" sz="1100" b="1" dirty="0">
                <a:cs typeface="Calibri"/>
              </a:rPr>
              <a:t>READ: </a:t>
            </a:r>
            <a:r>
              <a:rPr lang="en-US" sz="1100" dirty="0">
                <a:cs typeface="Calibri"/>
              </a:rPr>
              <a:t>Inform students we will be reviewing suicide prevention risk and protective factors, suicide risk assessments, and how to work with someone who is suicidal.  Please be aware of how you are responding to the material and how you might have discussions of suicide with your clientele. Suicide is a difficult topic to learn about and experience.  Please be considerate of your students when they are sharing.</a:t>
            </a:r>
          </a:p>
          <a:p>
            <a:endParaRPr lang="en-US" sz="1100" dirty="0"/>
          </a:p>
          <a:p>
            <a:r>
              <a:rPr lang="en-US" sz="1100" b="1" dirty="0"/>
              <a:t>Image Credit: </a:t>
            </a:r>
            <a:r>
              <a:rPr lang="en-US" sz="1100" dirty="0"/>
              <a:t>Picryl</a:t>
            </a:r>
          </a:p>
        </p:txBody>
      </p:sp>
      <p:sp>
        <p:nvSpPr>
          <p:cNvPr id="4" name="Slide Number Placeholder 3"/>
          <p:cNvSpPr>
            <a:spLocks noGrp="1"/>
          </p:cNvSpPr>
          <p:nvPr>
            <p:ph type="sldNum" sz="quarter" idx="5"/>
          </p:nvPr>
        </p:nvSpPr>
        <p:spPr/>
        <p:txBody>
          <a:bodyPr/>
          <a:lstStyle/>
          <a:p>
            <a:fld id="{7E9730A5-E118-DD43-8C03-06ED1FCE0900}" type="slidenum">
              <a:rPr lang="en-US" smtClean="0"/>
              <a:t>7</a:t>
            </a:fld>
            <a:endParaRPr lang="en-US"/>
          </a:p>
        </p:txBody>
      </p:sp>
    </p:spTree>
    <p:extLst>
      <p:ext uri="{BB962C8B-B14F-4D97-AF65-F5344CB8AC3E}">
        <p14:creationId xmlns:p14="http://schemas.microsoft.com/office/powerpoint/2010/main" val="337927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SUBJECT MATTER: </a:t>
            </a:r>
            <a:r>
              <a:rPr lang="en-US" sz="1100" dirty="0"/>
              <a:t>SUICIDE PREVENTION</a:t>
            </a:r>
          </a:p>
          <a:p>
            <a:endParaRPr lang="en-US" sz="1100" dirty="0"/>
          </a:p>
          <a:p>
            <a:r>
              <a:rPr lang="en-US" sz="1100" b="1" dirty="0"/>
              <a:t>Read slide: </a:t>
            </a:r>
            <a:r>
              <a:rPr lang="en-US" sz="1100" dirty="0"/>
              <a:t>this graph speaks to ASIST (Applied Suicide Intervention Skills Training) training, how long it takes, what it reviews, and who it is designed for.  </a:t>
            </a:r>
          </a:p>
          <a:p>
            <a:endParaRPr lang="en-US" sz="1100" dirty="0"/>
          </a:p>
          <a:p>
            <a:r>
              <a:rPr lang="en-US" sz="1100" dirty="0"/>
              <a:t>Knowledge of suicide prevention/intervention training allows all people helping others to have a foundation in how to best help in a crisis.</a:t>
            </a:r>
          </a:p>
          <a:p>
            <a:endParaRPr lang="en-US" sz="1100" dirty="0"/>
          </a:p>
          <a:p>
            <a:r>
              <a:rPr lang="en-US" sz="1100" b="1" dirty="0"/>
              <a:t>Image Credit: </a:t>
            </a:r>
            <a:r>
              <a:rPr lang="en-US" sz="1100" dirty="0"/>
              <a:t>Suicide Care Training Options located on </a:t>
            </a:r>
            <a:r>
              <a:rPr lang="en-US" dirty="0">
                <a:hlinkClick r:id="rId3"/>
              </a:rPr>
              <a:t>https://zerosuicide.edc.org/sites/default/files/2020-11/2020.11.18%20Suicide%20Care%20Training%20Options_0.pdf</a:t>
            </a:r>
            <a:endParaRPr lang="en-US" sz="1100" dirty="0">
              <a:cs typeface="Calibri"/>
            </a:endParaRPr>
          </a:p>
          <a:p>
            <a:endParaRPr lang="en-US" sz="1100" b="1" dirty="0"/>
          </a:p>
          <a:p>
            <a:r>
              <a:rPr lang="en-US" sz="1100" b="1" dirty="0"/>
              <a:t>Reference: </a:t>
            </a:r>
            <a:r>
              <a:rPr lang="en-US" sz="1100" dirty="0"/>
              <a:t>Zero Suicide 2016 Education Development Center</a:t>
            </a:r>
            <a:endParaRPr lang="en-US" sz="1100" b="1" dirty="0">
              <a:cs typeface="Calibri"/>
            </a:endParaRPr>
          </a:p>
        </p:txBody>
      </p:sp>
      <p:sp>
        <p:nvSpPr>
          <p:cNvPr id="4" name="Slide Number Placeholder 3"/>
          <p:cNvSpPr>
            <a:spLocks noGrp="1"/>
          </p:cNvSpPr>
          <p:nvPr>
            <p:ph type="sldNum" sz="quarter" idx="5"/>
          </p:nvPr>
        </p:nvSpPr>
        <p:spPr/>
        <p:txBody>
          <a:bodyPr/>
          <a:lstStyle/>
          <a:p>
            <a:fld id="{7E9730A5-E118-DD43-8C03-06ED1FCE0900}" type="slidenum">
              <a:rPr lang="en-US" smtClean="0"/>
              <a:t>8</a:t>
            </a:fld>
            <a:endParaRPr lang="en-US"/>
          </a:p>
        </p:txBody>
      </p:sp>
    </p:spTree>
    <p:extLst>
      <p:ext uri="{BB962C8B-B14F-4D97-AF65-F5344CB8AC3E}">
        <p14:creationId xmlns:p14="http://schemas.microsoft.com/office/powerpoint/2010/main" val="50178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SUBJECT MATTER: </a:t>
            </a:r>
            <a:r>
              <a:rPr lang="en-US" sz="1100" dirty="0"/>
              <a:t>SUICIDE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r>
              <a:rPr lang="en-US" sz="1100" b="1" dirty="0"/>
              <a:t>READ slide. </a:t>
            </a:r>
            <a:r>
              <a:rPr lang="en-US" sz="1100" dirty="0"/>
              <a:t>This slide reviews CALM - Counseling on Access to Lethal Means  </a:t>
            </a:r>
          </a:p>
          <a:p>
            <a:endParaRPr lang="en-US" sz="1100" dirty="0"/>
          </a:p>
          <a:p>
            <a:pPr marL="0" indent="0">
              <a:buFont typeface="Arial" panose="020B0604020202020204" pitchFamily="34" charset="0"/>
              <a:buNone/>
            </a:pPr>
            <a:r>
              <a:rPr lang="en-US" sz="1100" dirty="0"/>
              <a:t>The CALM course:</a:t>
            </a:r>
          </a:p>
          <a:p>
            <a:pPr marL="342900" indent="-342900">
              <a:buFont typeface="Arial" panose="020B0604020202020204" pitchFamily="34" charset="0"/>
              <a:buChar char="•"/>
            </a:pPr>
            <a:r>
              <a:rPr lang="en-US" sz="1100" dirty="0"/>
              <a:t>Reducing access to lethal means is an evidence-based strategy for suicide prevention.</a:t>
            </a:r>
          </a:p>
          <a:p>
            <a:pPr marL="342900" indent="-342900">
              <a:buFont typeface="Arial" panose="020B0604020202020204" pitchFamily="34" charset="0"/>
              <a:buChar char="•"/>
            </a:pPr>
            <a:r>
              <a:rPr lang="en-US" sz="1100" dirty="0"/>
              <a:t>Reducing access to lethal means, such as firearms and medication, can determine whether a person </a:t>
            </a:r>
          </a:p>
          <a:p>
            <a:pPr marL="342900" indent="-342900">
              <a:buFont typeface="Arial" panose="020B0604020202020204" pitchFamily="34" charset="0"/>
              <a:buChar char="•"/>
            </a:pPr>
            <a:r>
              <a:rPr lang="en-US" sz="1100" dirty="0"/>
              <a:t>Advise clients on specific off-site and in-home secure storage options for firearms and strategies to limit access to dangerous medications.</a:t>
            </a:r>
          </a:p>
          <a:p>
            <a:pPr marL="342900" indent="-342900">
              <a:buFont typeface="Arial" panose="020B0604020202020204" pitchFamily="34" charset="0"/>
              <a:buChar char="•"/>
            </a:pPr>
            <a:r>
              <a:rPr lang="en-US" sz="1100" dirty="0"/>
              <a:t>Work with your clients and their families to develop a specific plan to reduce access to lethal means and follow up on the plan over time.</a:t>
            </a:r>
          </a:p>
          <a:p>
            <a:endParaRPr lang="en-US" sz="1100" dirty="0"/>
          </a:p>
          <a:p>
            <a:r>
              <a:rPr lang="en-US" sz="1100" b="1" dirty="0"/>
              <a:t>Reference:</a:t>
            </a:r>
          </a:p>
          <a:p>
            <a:r>
              <a:rPr lang="en-US" sz="1100" kern="1200" dirty="0">
                <a:effectLst/>
                <a:latin typeface="+mn-lt"/>
                <a:ea typeface="+mn-ea"/>
                <a:cs typeface="+mn-cs"/>
              </a:rPr>
              <a:t>CALM: Counseling on Access to Lethal Means | Suicide Prevention Resource Center. (2018). https://www.sprc.org/resources-programs/calm-counseling-access-lethal-means​</a:t>
            </a:r>
          </a:p>
          <a:p>
            <a:endParaRPr lang="en-US" sz="1100" kern="1200" dirty="0">
              <a:effectLst/>
              <a:latin typeface="+mn-lt"/>
              <a:ea typeface="+mn-ea"/>
              <a:cs typeface="+mn-cs"/>
            </a:endParaRPr>
          </a:p>
          <a:p>
            <a:r>
              <a:rPr lang="en-US" sz="1100" kern="1200" dirty="0">
                <a:effectLst/>
                <a:latin typeface="+mn-lt"/>
                <a:ea typeface="+mn-ea"/>
                <a:cs typeface="+mn-cs"/>
              </a:rPr>
              <a:t>Link to CALM course description: https://zerosuicidetraining.edc.org/enrol/index.php?id=20</a:t>
            </a:r>
            <a:r>
              <a:rPr lang="en-US" sz="1100" i="1" kern="1200" dirty="0">
                <a:effectLst/>
                <a:latin typeface="+mn-lt"/>
                <a:ea typeface="+mn-ea"/>
                <a:cs typeface="+mn-cs"/>
              </a:rPr>
              <a:t>​</a:t>
            </a:r>
            <a:br>
              <a:rPr lang="en-US" dirty="0"/>
            </a:br>
            <a:endParaRPr lang="en-US" dirty="0"/>
          </a:p>
        </p:txBody>
      </p:sp>
      <p:sp>
        <p:nvSpPr>
          <p:cNvPr id="4" name="Slide Number Placeholder 3"/>
          <p:cNvSpPr>
            <a:spLocks noGrp="1"/>
          </p:cNvSpPr>
          <p:nvPr>
            <p:ph type="sldNum" sz="quarter" idx="5"/>
          </p:nvPr>
        </p:nvSpPr>
        <p:spPr/>
        <p:txBody>
          <a:bodyPr/>
          <a:lstStyle/>
          <a:p>
            <a:fld id="{7E9730A5-E118-DD43-8C03-06ED1FCE0900}" type="slidenum">
              <a:rPr lang="en-US" smtClean="0"/>
              <a:t>9</a:t>
            </a:fld>
            <a:endParaRPr lang="en-US"/>
          </a:p>
        </p:txBody>
      </p:sp>
    </p:spTree>
    <p:extLst>
      <p:ext uri="{BB962C8B-B14F-4D97-AF65-F5344CB8AC3E}">
        <p14:creationId xmlns:p14="http://schemas.microsoft.com/office/powerpoint/2010/main" val="2440408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B6EAAE26-8268-E742-BFA4-93D835E160E5}" type="datetime1">
              <a:rPr lang="en-US" smtClean="0"/>
              <a:t>6/9/2023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0C6D6B9E-9D83-2243-B7F1-A718862D9DC4}" type="datetime1">
              <a:rPr lang="en-US" smtClean="0"/>
              <a:t>6/9/2023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2835A2E8-9C04-E049-85A0-1D9D88F09467}" type="datetime1">
              <a:rPr lang="en-US" smtClean="0"/>
              <a:t>6/9/2023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BC80E6D0-5C9E-EA47-A5AA-E74A08A293D3}" type="datetime1">
              <a:rPr lang="en-US" smtClean="0"/>
              <a:t>6/9/2023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23801A1F-6D73-0E43-8E25-501D8592A1C5}" type="datetime1">
              <a:rPr lang="en-US" smtClean="0"/>
              <a:t>6/9/2023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6B08C8AE-7A6B-D94B-9379-AC4A0B82E36D}" type="datetime1">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CA958B8C-5975-A940-AD65-88DF4BB4D863}" type="datetime1">
              <a:rPr lang="en-US" smtClean="0"/>
              <a:t>6/9/2023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C2FB5FD-69B0-36F7-C066-B3D4E7951A47}"/>
              </a:ext>
            </a:extLst>
          </p:cNvPr>
          <p:cNvPicPr>
            <a:picLocks noChangeAspect="1"/>
          </p:cNvPicPr>
          <p:nvPr userDrawn="1"/>
        </p:nvPicPr>
        <p:blipFill>
          <a:blip r:embed="rId2"/>
          <a:stretch>
            <a:fillRect/>
          </a:stretch>
        </p:blipFill>
        <p:spPr>
          <a:xfrm>
            <a:off x="-69573" y="0"/>
            <a:ext cx="12273116" cy="690362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descr="PICS logo">
            <a:extLst>
              <a:ext uri="{FF2B5EF4-FFF2-40B4-BE49-F238E27FC236}">
                <a16:creationId xmlns:a16="http://schemas.microsoft.com/office/drawing/2014/main" id="{1D723CC9-E871-B295-B5C8-511012B37A85}"/>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3189101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295299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38306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68670CF3-1974-194D-92E3-B19934B85D9A}" type="datetime1">
              <a:rPr lang="en-US" smtClean="0"/>
              <a:t>6/9/2023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690545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94466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8954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879370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5B169-A4A8-5733-2F23-986FA1AE7688}"/>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descr="PICS Logo">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descr="Nevada State Seal">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descr="DCFH Logo">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descr="CASAT Logo">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612332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2261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54741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2F2E33-506E-1CAF-BCE2-310349BFBEB7}"/>
              </a:ext>
            </a:extLst>
          </p:cNvPr>
          <p:cNvSpPr/>
          <p:nvPr userDrawn="1"/>
        </p:nvSpPr>
        <p:spPr>
          <a:xfrm>
            <a:off x="-69574" y="0"/>
            <a:ext cx="11871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EB3409ED-8255-F141-B6F8-876196592248}" type="datetimeFigureOut">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938674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4471073-BD96-1841-8733-0BE6C9FC3697}" type="datetime1">
              <a:rPr lang="en-US" smtClean="0"/>
              <a:t>6/9/2023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92EB1D1F-0170-6249-A5BB-18D7545F6043}" type="datetime1">
              <a:rPr lang="en-US" smtClean="0"/>
              <a:t>6/9/2023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8BC99484-71EF-4C46-B3FB-86D0FC880D6F}" type="datetime1">
              <a:rPr lang="en-US" smtClean="0"/>
              <a:t>6/9/2023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00AF28B9-90AF-E44C-9AF7-07A7AB17948F}" type="datetime1">
              <a:rPr lang="en-US" smtClean="0"/>
              <a:t>6/9/2023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22999554-B3C5-034D-AF69-347251462F64}" type="datetime1">
              <a:rPr lang="en-US" smtClean="0"/>
              <a:t>6/9/2023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F5C0FFFB-CDD7-C14D-9632-9E567C960DC9}" type="datetime1">
              <a:rPr lang="en-US" smtClean="0"/>
              <a:t>6/9/2023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4A5B21FC-198B-B745-B6BD-9D5685612F7A}" type="datetime1">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995A2DA7-2A75-B845-BEE1-1861CE82C314}" type="datetime1">
              <a:rPr lang="en-US" smtClean="0"/>
              <a:t>6/9/2023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DB47B833-550B-1040-8EF1-275DDB3C104B}" type="datetime1">
              <a:rPr lang="en-US" smtClean="0"/>
              <a:t>6/9/2023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05F96-F59D-9394-E37E-180FDFC5FD5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F7900F3-5E2A-E9F5-655C-06A31B1BA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51780-BB62-8EA0-2F94-F5760C8CFDFE}"/>
              </a:ext>
            </a:extLst>
          </p:cNvPr>
          <p:cNvSpPr>
            <a:spLocks noGrp="1"/>
          </p:cNvSpPr>
          <p:nvPr>
            <p:ph type="dt" sz="half" idx="10"/>
          </p:nvPr>
        </p:nvSpPr>
        <p:spPr/>
        <p:txBody>
          <a:bodyPr/>
          <a:lstStyle/>
          <a:p>
            <a:fld id="{FE3876ED-ECEB-9444-BF5F-000785718CAD}" type="datetime1">
              <a:rPr lang="en-US" smtClean="0"/>
              <a:t>6/9/2023</a:t>
            </a:fld>
            <a:endParaRPr lang="en-US"/>
          </a:p>
        </p:txBody>
      </p:sp>
      <p:sp>
        <p:nvSpPr>
          <p:cNvPr id="5" name="Footer Placeholder 4">
            <a:extLst>
              <a:ext uri="{FF2B5EF4-FFF2-40B4-BE49-F238E27FC236}">
                <a16:creationId xmlns:a16="http://schemas.microsoft.com/office/drawing/2014/main" id="{85047D09-B127-AF52-4559-C363F6378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654FA-C6A3-1DBB-9C27-6BCF4F808AE5}"/>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1387538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F63F-06E9-D0DB-7A60-A80127E2057E}"/>
              </a:ext>
            </a:extLst>
          </p:cNvPr>
          <p:cNvSpPr>
            <a:spLocks noGrp="1"/>
          </p:cNvSpPr>
          <p:nvPr>
            <p:ph type="title"/>
          </p:nvPr>
        </p:nvSpPr>
        <p:spPr>
          <a:xfrm>
            <a:off x="1262716" y="1709738"/>
            <a:ext cx="10084734"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1C15D37-6473-7BA8-41DF-FA6E1577D401}"/>
              </a:ext>
            </a:extLst>
          </p:cNvPr>
          <p:cNvSpPr>
            <a:spLocks noGrp="1"/>
          </p:cNvSpPr>
          <p:nvPr>
            <p:ph type="body" idx="1"/>
          </p:nvPr>
        </p:nvSpPr>
        <p:spPr>
          <a:xfrm>
            <a:off x="1262714" y="4589463"/>
            <a:ext cx="1008473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13606-D3D4-4235-D256-99D33D6A8266}"/>
              </a:ext>
            </a:extLst>
          </p:cNvPr>
          <p:cNvSpPr>
            <a:spLocks noGrp="1"/>
          </p:cNvSpPr>
          <p:nvPr>
            <p:ph type="dt" sz="half" idx="10"/>
          </p:nvPr>
        </p:nvSpPr>
        <p:spPr/>
        <p:txBody>
          <a:bodyPr/>
          <a:lstStyle/>
          <a:p>
            <a:fld id="{F946CDDF-2385-E843-8C42-452AD7C08498}" type="datetime1">
              <a:rPr lang="en-US" smtClean="0"/>
              <a:t>6/9/2023</a:t>
            </a:fld>
            <a:endParaRPr lang="en-US"/>
          </a:p>
        </p:txBody>
      </p:sp>
      <p:sp>
        <p:nvSpPr>
          <p:cNvPr id="5" name="Footer Placeholder 4">
            <a:extLst>
              <a:ext uri="{FF2B5EF4-FFF2-40B4-BE49-F238E27FC236}">
                <a16:creationId xmlns:a16="http://schemas.microsoft.com/office/drawing/2014/main" id="{8FBF8318-5DD0-B2D6-DE6B-6888718E8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8DC18-AF2C-9AC7-D832-99F0B9F52E29}"/>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765615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B8B820BA-73A6-C94B-BCA5-6F2A77F7E17A}" type="datetime1">
              <a:rPr lang="en-US" smtClean="0"/>
              <a:t>6/9/2023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54D3BF85-EE04-4C40-854D-7908CE164A3B}" type="datetime1">
              <a:rPr lang="en-US" smtClean="0"/>
              <a:t>6/9/2023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148A-E0D1-75E9-0377-F01D8FC2D5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1E4273-6E99-744F-833D-46725CA1C66B}"/>
              </a:ext>
            </a:extLst>
          </p:cNvPr>
          <p:cNvSpPr>
            <a:spLocks noGrp="1"/>
          </p:cNvSpPr>
          <p:nvPr>
            <p:ph sz="half" idx="1"/>
          </p:nvPr>
        </p:nvSpPr>
        <p:spPr>
          <a:xfrm>
            <a:off x="1262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6DFCF0-B376-6E9A-DD19-6147DCD34E34}"/>
              </a:ext>
            </a:extLst>
          </p:cNvPr>
          <p:cNvSpPr>
            <a:spLocks noGrp="1"/>
          </p:cNvSpPr>
          <p:nvPr>
            <p:ph sz="half" idx="2"/>
          </p:nvPr>
        </p:nvSpPr>
        <p:spPr>
          <a:xfrm>
            <a:off x="6596716" y="1825625"/>
            <a:ext cx="475708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FFED6C-5EC0-1D4F-689B-98B637E05316}"/>
              </a:ext>
            </a:extLst>
          </p:cNvPr>
          <p:cNvSpPr>
            <a:spLocks noGrp="1"/>
          </p:cNvSpPr>
          <p:nvPr>
            <p:ph type="dt" sz="half" idx="10"/>
          </p:nvPr>
        </p:nvSpPr>
        <p:spPr/>
        <p:txBody>
          <a:bodyPr/>
          <a:lstStyle/>
          <a:p>
            <a:fld id="{274BFF8B-EF8D-DA4A-8E1F-0034E6467FB8}" type="datetime1">
              <a:rPr lang="en-US" smtClean="0"/>
              <a:t>6/9/2023</a:t>
            </a:fld>
            <a:endParaRPr lang="en-US"/>
          </a:p>
        </p:txBody>
      </p:sp>
      <p:sp>
        <p:nvSpPr>
          <p:cNvPr id="6" name="Footer Placeholder 5">
            <a:extLst>
              <a:ext uri="{FF2B5EF4-FFF2-40B4-BE49-F238E27FC236}">
                <a16:creationId xmlns:a16="http://schemas.microsoft.com/office/drawing/2014/main" id="{D2344776-43BC-3438-ACF9-4D46A0796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0D5B5-9462-656C-B4C1-B7CF0C56DE94}"/>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345430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55D279FA-F9AC-A343-B1A6-030ED48AE251}" type="datetime1">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19F12E27-9955-334A-B22F-7771FCE21D82}" type="datetime1">
              <a:rPr lang="en-US" smtClean="0"/>
              <a:t>6/9/2023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013B-B840-B5AE-B78F-68997DC365B7}"/>
              </a:ext>
            </a:extLst>
          </p:cNvPr>
          <p:cNvSpPr>
            <a:spLocks noGrp="1"/>
          </p:cNvSpPr>
          <p:nvPr>
            <p:ph type="title"/>
          </p:nvPr>
        </p:nvSpPr>
        <p:spPr>
          <a:xfrm>
            <a:off x="1262716" y="365125"/>
            <a:ext cx="1009267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9E79639-04FB-8E2C-1A58-943E2B65E083}"/>
              </a:ext>
            </a:extLst>
          </p:cNvPr>
          <p:cNvSpPr>
            <a:spLocks noGrp="1"/>
          </p:cNvSpPr>
          <p:nvPr>
            <p:ph type="body" idx="1"/>
          </p:nvPr>
        </p:nvSpPr>
        <p:spPr>
          <a:xfrm>
            <a:off x="1262716" y="1681163"/>
            <a:ext cx="47348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504A2-7141-4874-84A6-9F86EC77C163}"/>
              </a:ext>
            </a:extLst>
          </p:cNvPr>
          <p:cNvSpPr>
            <a:spLocks noGrp="1"/>
          </p:cNvSpPr>
          <p:nvPr>
            <p:ph sz="half" idx="2"/>
          </p:nvPr>
        </p:nvSpPr>
        <p:spPr>
          <a:xfrm>
            <a:off x="1262716" y="2505075"/>
            <a:ext cx="473485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798DE-FD33-4F84-E115-E88A7D0C20A5}"/>
              </a:ext>
            </a:extLst>
          </p:cNvPr>
          <p:cNvSpPr>
            <a:spLocks noGrp="1"/>
          </p:cNvSpPr>
          <p:nvPr>
            <p:ph type="body" sz="quarter" idx="3"/>
          </p:nvPr>
        </p:nvSpPr>
        <p:spPr>
          <a:xfrm>
            <a:off x="6597210" y="1681163"/>
            <a:ext cx="47581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82D34-D740-42A3-D12D-5B56CBD6EE14}"/>
              </a:ext>
            </a:extLst>
          </p:cNvPr>
          <p:cNvSpPr>
            <a:spLocks noGrp="1"/>
          </p:cNvSpPr>
          <p:nvPr>
            <p:ph sz="quarter" idx="4"/>
          </p:nvPr>
        </p:nvSpPr>
        <p:spPr>
          <a:xfrm>
            <a:off x="6597210" y="2505075"/>
            <a:ext cx="47581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ADB954-EB97-8957-EF57-74FB9485A1E0}"/>
              </a:ext>
            </a:extLst>
          </p:cNvPr>
          <p:cNvSpPr>
            <a:spLocks noGrp="1"/>
          </p:cNvSpPr>
          <p:nvPr>
            <p:ph type="dt" sz="half" idx="10"/>
          </p:nvPr>
        </p:nvSpPr>
        <p:spPr/>
        <p:txBody>
          <a:bodyPr/>
          <a:lstStyle/>
          <a:p>
            <a:fld id="{CDDB38A1-062D-4745-A9C1-B6AB695F7BF0}" type="datetime1">
              <a:rPr lang="en-US" smtClean="0"/>
              <a:t>6/9/2023</a:t>
            </a:fld>
            <a:endParaRPr lang="en-US"/>
          </a:p>
        </p:txBody>
      </p:sp>
      <p:sp>
        <p:nvSpPr>
          <p:cNvPr id="8" name="Footer Placeholder 7">
            <a:extLst>
              <a:ext uri="{FF2B5EF4-FFF2-40B4-BE49-F238E27FC236}">
                <a16:creationId xmlns:a16="http://schemas.microsoft.com/office/drawing/2014/main" id="{BD70C80A-AA83-0C7E-388F-D09792C05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779B90-8F49-6256-91CB-FE1F38163D7C}"/>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70759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2F2A-E31B-C25C-D7E1-054CFACB1B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8A286C-31F0-F4E6-2854-2F555227DD1D}"/>
              </a:ext>
            </a:extLst>
          </p:cNvPr>
          <p:cNvSpPr>
            <a:spLocks noGrp="1"/>
          </p:cNvSpPr>
          <p:nvPr>
            <p:ph type="dt" sz="half" idx="10"/>
          </p:nvPr>
        </p:nvSpPr>
        <p:spPr/>
        <p:txBody>
          <a:bodyPr/>
          <a:lstStyle/>
          <a:p>
            <a:fld id="{A23C276B-0C90-474B-BC06-FCE7D6BAA25D}" type="datetime1">
              <a:rPr lang="en-US" smtClean="0"/>
              <a:t>6/9/2023</a:t>
            </a:fld>
            <a:endParaRPr lang="en-US"/>
          </a:p>
        </p:txBody>
      </p:sp>
      <p:sp>
        <p:nvSpPr>
          <p:cNvPr id="4" name="Footer Placeholder 3">
            <a:extLst>
              <a:ext uri="{FF2B5EF4-FFF2-40B4-BE49-F238E27FC236}">
                <a16:creationId xmlns:a16="http://schemas.microsoft.com/office/drawing/2014/main" id="{65CACF24-CE54-EE8E-A362-8970AE8F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56A50-241A-88B7-7D66-16F68FA8864B}"/>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19779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179378-98F3-1247-5665-D0E206651325}"/>
              </a:ext>
            </a:extLst>
          </p:cNvPr>
          <p:cNvSpPr/>
          <p:nvPr userDrawn="1"/>
        </p:nvSpPr>
        <p:spPr>
          <a:xfrm>
            <a:off x="-193288" y="-104078"/>
            <a:ext cx="12556273" cy="7084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ED59AE-7F3E-82E5-BDC4-0638C5BABB70}"/>
              </a:ext>
            </a:extLst>
          </p:cNvPr>
          <p:cNvSpPr txBox="1"/>
          <p:nvPr userDrawn="1"/>
        </p:nvSpPr>
        <p:spPr>
          <a:xfrm>
            <a:off x="1598341" y="2718533"/>
            <a:ext cx="8995317" cy="1908215"/>
          </a:xfrm>
          <a:prstGeom prst="rect">
            <a:avLst/>
          </a:prstGeom>
          <a:noFill/>
        </p:spPr>
        <p:txBody>
          <a:bodyPr wrap="square" rtlCol="0">
            <a:spAutoFit/>
          </a:bodyPr>
          <a:lstStyle/>
          <a:p>
            <a:pPr algn="ctr"/>
            <a:r>
              <a:rPr lang="en-US" sz="2000" b="0" i="1" kern="1200" dirty="0">
                <a:solidFill>
                  <a:schemeClr val="bg2">
                    <a:lumMod val="50000"/>
                  </a:schemeClr>
                </a:solidFill>
                <a:effectLst/>
                <a:latin typeface="+mn-lt"/>
                <a:ea typeface="+mn-ea"/>
                <a:cs typeface="+mn-cs"/>
              </a:rPr>
              <a:t>This publication was supported in whole or in part by the Nevada Division of Public and Behavioral Health Bureau of Behavioral Health, Prevention, and Wellness. </a:t>
            </a:r>
            <a:endParaRPr lang="en-US" sz="2000" b="0" i="0" kern="1200" dirty="0">
              <a:solidFill>
                <a:schemeClr val="bg2">
                  <a:lumMod val="50000"/>
                </a:schemeClr>
              </a:solidFill>
              <a:effectLst/>
              <a:latin typeface="+mn-lt"/>
              <a:ea typeface="+mn-ea"/>
              <a:cs typeface="+mn-cs"/>
            </a:endParaRPr>
          </a:p>
          <a:p>
            <a:pPr algn="ctr"/>
            <a:r>
              <a:rPr lang="en-US" sz="2000" b="0" i="1" kern="1200" dirty="0">
                <a:solidFill>
                  <a:schemeClr val="bg2">
                    <a:lumMod val="50000"/>
                  </a:schemeClr>
                </a:solidFill>
                <a:effectLst/>
                <a:latin typeface="+mn-lt"/>
                <a:ea typeface="+mn-ea"/>
                <a:cs typeface="+mn-cs"/>
              </a:rPr>
              <a:t>The opinions, findings, conclusions and recommendations expressed in this publication/program/exhibit are those of the author(s) and do not necessarily represent the official views of  the State of Nevada.</a:t>
            </a:r>
            <a:endParaRPr lang="en-US" sz="2000" b="0" i="0" kern="1200" dirty="0">
              <a:solidFill>
                <a:schemeClr val="bg2">
                  <a:lumMod val="50000"/>
                </a:schemeClr>
              </a:solidFill>
              <a:effectLst/>
              <a:latin typeface="+mn-lt"/>
              <a:ea typeface="+mn-ea"/>
              <a:cs typeface="+mn-cs"/>
            </a:endParaRPr>
          </a:p>
          <a:p>
            <a:endParaRPr lang="en-US" dirty="0">
              <a:solidFill>
                <a:schemeClr val="bg2">
                  <a:lumMod val="50000"/>
                </a:schemeClr>
              </a:solidFill>
            </a:endParaRPr>
          </a:p>
        </p:txBody>
      </p:sp>
      <p:pic>
        <p:nvPicPr>
          <p:cNvPr id="20" name="Picture 19">
            <a:extLst>
              <a:ext uri="{FF2B5EF4-FFF2-40B4-BE49-F238E27FC236}">
                <a16:creationId xmlns:a16="http://schemas.microsoft.com/office/drawing/2014/main" id="{8FF8EF06-D8CF-E5BF-9A40-1EFDFEF1F60D}"/>
              </a:ext>
            </a:extLst>
          </p:cNvPr>
          <p:cNvPicPr>
            <a:picLocks noChangeAspect="1"/>
          </p:cNvPicPr>
          <p:nvPr userDrawn="1"/>
        </p:nvPicPr>
        <p:blipFill>
          <a:blip r:embed="rId2"/>
          <a:stretch>
            <a:fillRect/>
          </a:stretch>
        </p:blipFill>
        <p:spPr>
          <a:xfrm>
            <a:off x="2999331" y="-504295"/>
            <a:ext cx="6063872" cy="3792455"/>
          </a:xfrm>
          <a:prstGeom prst="rect">
            <a:avLst/>
          </a:prstGeom>
        </p:spPr>
      </p:pic>
      <p:pic>
        <p:nvPicPr>
          <p:cNvPr id="22" name="Picture 21">
            <a:extLst>
              <a:ext uri="{FF2B5EF4-FFF2-40B4-BE49-F238E27FC236}">
                <a16:creationId xmlns:a16="http://schemas.microsoft.com/office/drawing/2014/main" id="{55DB7CFE-747A-A459-E4F5-63A8F9FA44B9}"/>
              </a:ext>
            </a:extLst>
          </p:cNvPr>
          <p:cNvPicPr>
            <a:picLocks noChangeAspect="1"/>
          </p:cNvPicPr>
          <p:nvPr userDrawn="1"/>
        </p:nvPicPr>
        <p:blipFill>
          <a:blip r:embed="rId3"/>
          <a:stretch>
            <a:fillRect/>
          </a:stretch>
        </p:blipFill>
        <p:spPr>
          <a:xfrm>
            <a:off x="3790594" y="5110342"/>
            <a:ext cx="947745" cy="947745"/>
          </a:xfrm>
          <a:prstGeom prst="rect">
            <a:avLst/>
          </a:prstGeom>
        </p:spPr>
      </p:pic>
      <p:pic>
        <p:nvPicPr>
          <p:cNvPr id="24" name="Picture 23">
            <a:extLst>
              <a:ext uri="{FF2B5EF4-FFF2-40B4-BE49-F238E27FC236}">
                <a16:creationId xmlns:a16="http://schemas.microsoft.com/office/drawing/2014/main" id="{AAF73AEF-1971-5DF0-09EB-DADB5547FDE9}"/>
              </a:ext>
            </a:extLst>
          </p:cNvPr>
          <p:cNvPicPr>
            <a:picLocks noChangeAspect="1"/>
          </p:cNvPicPr>
          <p:nvPr userDrawn="1"/>
        </p:nvPicPr>
        <p:blipFill>
          <a:blip r:embed="rId4"/>
          <a:stretch>
            <a:fillRect/>
          </a:stretch>
        </p:blipFill>
        <p:spPr>
          <a:xfrm>
            <a:off x="7391101" y="5110342"/>
            <a:ext cx="806893" cy="1026681"/>
          </a:xfrm>
          <a:prstGeom prst="rect">
            <a:avLst/>
          </a:prstGeom>
        </p:spPr>
      </p:pic>
      <p:pic>
        <p:nvPicPr>
          <p:cNvPr id="26" name="Picture 25">
            <a:extLst>
              <a:ext uri="{FF2B5EF4-FFF2-40B4-BE49-F238E27FC236}">
                <a16:creationId xmlns:a16="http://schemas.microsoft.com/office/drawing/2014/main" id="{1A899B1C-7527-8497-A565-63CAC61897E0}"/>
              </a:ext>
            </a:extLst>
          </p:cNvPr>
          <p:cNvPicPr>
            <a:picLocks noChangeAspect="1"/>
          </p:cNvPicPr>
          <p:nvPr userDrawn="1"/>
        </p:nvPicPr>
        <p:blipFill>
          <a:blip r:embed="rId5"/>
          <a:stretch>
            <a:fillRect/>
          </a:stretch>
        </p:blipFill>
        <p:spPr>
          <a:xfrm>
            <a:off x="5083637" y="5110342"/>
            <a:ext cx="2024726" cy="947744"/>
          </a:xfrm>
          <a:prstGeom prst="rect">
            <a:avLst/>
          </a:prstGeom>
        </p:spPr>
      </p:pic>
    </p:spTree>
    <p:extLst>
      <p:ext uri="{BB962C8B-B14F-4D97-AF65-F5344CB8AC3E}">
        <p14:creationId xmlns:p14="http://schemas.microsoft.com/office/powerpoint/2010/main" val="1435181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65C-A7CE-E19D-100E-9B6A5CE9573F}"/>
              </a:ext>
            </a:extLst>
          </p:cNvPr>
          <p:cNvSpPr>
            <a:spLocks noGrp="1"/>
          </p:cNvSpPr>
          <p:nvPr>
            <p:ph type="title"/>
          </p:nvPr>
        </p:nvSpPr>
        <p:spPr>
          <a:xfrm>
            <a:off x="1262716" y="457200"/>
            <a:ext cx="35093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9B69B4-C8D6-BE54-37BF-9B8D6C4A5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BA0297-0E7A-17C8-A783-305D8CAC771E}"/>
              </a:ext>
            </a:extLst>
          </p:cNvPr>
          <p:cNvSpPr>
            <a:spLocks noGrp="1"/>
          </p:cNvSpPr>
          <p:nvPr>
            <p:ph type="body" sz="half" idx="2"/>
          </p:nvPr>
        </p:nvSpPr>
        <p:spPr>
          <a:xfrm>
            <a:off x="1262716" y="2057400"/>
            <a:ext cx="350930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DAC4E-18A1-38FE-103D-171DCC794DB2}"/>
              </a:ext>
            </a:extLst>
          </p:cNvPr>
          <p:cNvSpPr>
            <a:spLocks noGrp="1"/>
          </p:cNvSpPr>
          <p:nvPr>
            <p:ph type="dt" sz="half" idx="10"/>
          </p:nvPr>
        </p:nvSpPr>
        <p:spPr/>
        <p:txBody>
          <a:bodyPr/>
          <a:lstStyle/>
          <a:p>
            <a:fld id="{B61F5530-5248-B94D-8EFC-50AE94136DA6}" type="datetime1">
              <a:rPr lang="en-US" smtClean="0"/>
              <a:t>6/9/2023</a:t>
            </a:fld>
            <a:endParaRPr lang="en-US"/>
          </a:p>
        </p:txBody>
      </p:sp>
      <p:sp>
        <p:nvSpPr>
          <p:cNvPr id="6" name="Footer Placeholder 5">
            <a:extLst>
              <a:ext uri="{FF2B5EF4-FFF2-40B4-BE49-F238E27FC236}">
                <a16:creationId xmlns:a16="http://schemas.microsoft.com/office/drawing/2014/main" id="{3332D83F-595B-A44A-A57D-974E86EC45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15E93-3C30-F999-E532-DCF081407957}"/>
              </a:ext>
            </a:extLst>
          </p:cNvPr>
          <p:cNvSpPr>
            <a:spLocks noGrp="1"/>
          </p:cNvSpPr>
          <p:nvPr>
            <p:ph type="sldNum" sz="quarter" idx="12"/>
          </p:nvPr>
        </p:nvSpPr>
        <p:spPr/>
        <p:txBody>
          <a:bodyPr/>
          <a:lstStyle/>
          <a:p>
            <a:fld id="{6D486360-FF34-7B48-AD05-62F8407C4C7E}" type="slidenum">
              <a:rPr lang="en-US" smtClean="0"/>
              <a:t>‹#›</a:t>
            </a:fld>
            <a:endParaRPr lang="en-US"/>
          </a:p>
        </p:txBody>
      </p:sp>
    </p:spTree>
    <p:extLst>
      <p:ext uri="{BB962C8B-B14F-4D97-AF65-F5344CB8AC3E}">
        <p14:creationId xmlns:p14="http://schemas.microsoft.com/office/powerpoint/2010/main" val="266027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A04D2-49EC-8820-7CDC-1753E58FF53A}"/>
              </a:ext>
            </a:extLst>
          </p:cNvPr>
          <p:cNvSpPr/>
          <p:nvPr userDrawn="1"/>
        </p:nvSpPr>
        <p:spPr>
          <a:xfrm>
            <a:off x="-81116" y="0"/>
            <a:ext cx="122731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A028D28-FA3D-A253-7909-9E511FB6C974}"/>
              </a:ext>
            </a:extLst>
          </p:cNvPr>
          <p:cNvPicPr>
            <a:picLocks noChangeAspect="1"/>
          </p:cNvPicPr>
          <p:nvPr userDrawn="1"/>
        </p:nvPicPr>
        <p:blipFill>
          <a:blip r:embed="rId2"/>
          <a:stretch>
            <a:fillRect/>
          </a:stretch>
        </p:blipFill>
        <p:spPr>
          <a:xfrm>
            <a:off x="51154" y="-1"/>
            <a:ext cx="12237725" cy="6933448"/>
          </a:xfrm>
          <a:prstGeom prst="rect">
            <a:avLst/>
          </a:prstGeom>
        </p:spPr>
      </p:pic>
      <p:sp>
        <p:nvSpPr>
          <p:cNvPr id="4" name="Date Placeholder 3">
            <a:extLst>
              <a:ext uri="{FF2B5EF4-FFF2-40B4-BE49-F238E27FC236}">
                <a16:creationId xmlns:a16="http://schemas.microsoft.com/office/drawing/2014/main" id="{B2227079-95DE-4CDB-6631-BC1595DA0392}"/>
              </a:ext>
            </a:extLst>
          </p:cNvPr>
          <p:cNvSpPr>
            <a:spLocks noGrp="1"/>
          </p:cNvSpPr>
          <p:nvPr>
            <p:ph type="dt" sz="half" idx="10"/>
          </p:nvPr>
        </p:nvSpPr>
        <p:spPr/>
        <p:txBody>
          <a:bodyPr/>
          <a:lstStyle/>
          <a:p>
            <a:fld id="{E02501F0-DB6E-6E4F-88E5-F8D92A67C946}" type="datetime1">
              <a:rPr lang="en-US" smtClean="0"/>
              <a:t>6/9/2023</a:t>
            </a:fld>
            <a:endParaRPr lang="en-US"/>
          </a:p>
        </p:txBody>
      </p:sp>
      <p:sp>
        <p:nvSpPr>
          <p:cNvPr id="5" name="Footer Placeholder 4">
            <a:extLst>
              <a:ext uri="{FF2B5EF4-FFF2-40B4-BE49-F238E27FC236}">
                <a16:creationId xmlns:a16="http://schemas.microsoft.com/office/drawing/2014/main" id="{592AE259-8834-F852-A423-9048EC1B0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86B00-900B-339A-62F5-8B6ED6656741}"/>
              </a:ext>
            </a:extLst>
          </p:cNvPr>
          <p:cNvSpPr>
            <a:spLocks noGrp="1"/>
          </p:cNvSpPr>
          <p:nvPr>
            <p:ph type="sldNum" sz="quarter" idx="12"/>
          </p:nvPr>
        </p:nvSpPr>
        <p:spPr/>
        <p:txBody>
          <a:bodyPr/>
          <a:lstStyle/>
          <a:p>
            <a:fld id="{6D486360-FF34-7B48-AD05-62F8407C4C7E}" type="slidenum">
              <a:rPr lang="en-US" smtClean="0"/>
              <a:t>‹#›</a:t>
            </a:fld>
            <a:endParaRPr lang="en-US"/>
          </a:p>
        </p:txBody>
      </p:sp>
      <p:sp>
        <p:nvSpPr>
          <p:cNvPr id="2" name="Title 1">
            <a:extLst>
              <a:ext uri="{FF2B5EF4-FFF2-40B4-BE49-F238E27FC236}">
                <a16:creationId xmlns:a16="http://schemas.microsoft.com/office/drawing/2014/main" id="{35B2044C-2355-09D4-8F44-977ED30BF4F0}"/>
              </a:ext>
            </a:extLst>
          </p:cNvPr>
          <p:cNvSpPr>
            <a:spLocks noGrp="1"/>
          </p:cNvSpPr>
          <p:nvPr>
            <p:ph type="ctrTitle"/>
          </p:nvPr>
        </p:nvSpPr>
        <p:spPr>
          <a:xfrm>
            <a:off x="457200" y="996433"/>
            <a:ext cx="5953225" cy="2432567"/>
          </a:xfrm>
        </p:spPr>
        <p:txBody>
          <a:bodyPr anchor="b">
            <a:normAutofit/>
          </a:bodyPr>
          <a:lstStyle>
            <a:lvl1pPr algn="l">
              <a:defRPr sz="5400" b="1" i="0">
                <a:solidFill>
                  <a:schemeClr val="tx1">
                    <a:lumMod val="50000"/>
                    <a:lumOff val="50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E0BB272-23E9-C3C5-D25C-5F6AB10D3B1F}"/>
              </a:ext>
            </a:extLst>
          </p:cNvPr>
          <p:cNvSpPr>
            <a:spLocks noGrp="1"/>
          </p:cNvSpPr>
          <p:nvPr>
            <p:ph type="subTitle" idx="1"/>
          </p:nvPr>
        </p:nvSpPr>
        <p:spPr>
          <a:xfrm>
            <a:off x="457200" y="3477553"/>
            <a:ext cx="5953225" cy="589764"/>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6" name="Picture 35">
            <a:extLst>
              <a:ext uri="{FF2B5EF4-FFF2-40B4-BE49-F238E27FC236}">
                <a16:creationId xmlns:a16="http://schemas.microsoft.com/office/drawing/2014/main" id="{1D723CC9-E871-B295-B5C8-511012B37A85}"/>
              </a:ext>
            </a:extLst>
          </p:cNvPr>
          <p:cNvPicPr>
            <a:picLocks noChangeAspect="1"/>
          </p:cNvPicPr>
          <p:nvPr userDrawn="1"/>
        </p:nvPicPr>
        <p:blipFill>
          <a:blip r:embed="rId3"/>
          <a:stretch>
            <a:fillRect/>
          </a:stretch>
        </p:blipFill>
        <p:spPr>
          <a:xfrm>
            <a:off x="-215899" y="4773274"/>
            <a:ext cx="3797300" cy="2374900"/>
          </a:xfrm>
          <a:prstGeom prst="rect">
            <a:avLst/>
          </a:prstGeom>
        </p:spPr>
      </p:pic>
    </p:spTree>
    <p:extLst>
      <p:ext uri="{BB962C8B-B14F-4D97-AF65-F5344CB8AC3E}">
        <p14:creationId xmlns:p14="http://schemas.microsoft.com/office/powerpoint/2010/main" val="507683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2.png"/><Relationship Id="rId5" Type="http://schemas.openxmlformats.org/officeDocument/2006/relationships/slideLayout" Target="../slideLayouts/slideLayout31.xml"/><Relationship Id="rId10" Type="http://schemas.openxmlformats.org/officeDocument/2006/relationships/image" Target="../media/image1.jpg"/><Relationship Id="rId4" Type="http://schemas.openxmlformats.org/officeDocument/2006/relationships/slideLayout" Target="../slideLayouts/slideLayout3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1.jp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3A8B7-1968-A74F-B0C3-B5DA95F8C307}" type="datetime1">
              <a:rPr lang="en-US" smtClean="0"/>
              <a:t>6/9/2023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3B224-242A-5844-BE3D-9CFCCB407535}" type="datetime1">
              <a:rPr lang="en-US" smtClean="0"/>
              <a:t>6/9/2023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9C755F5-D1C1-6F1B-9DD2-F62ABD2FCCEA}"/>
              </a:ext>
            </a:extLst>
          </p:cNvPr>
          <p:cNvPicPr>
            <a:picLocks noChangeAspect="1"/>
          </p:cNvPicPr>
          <p:nvPr userDrawn="1"/>
        </p:nvPicPr>
        <p:blipFill>
          <a:blip r:embed="rId12"/>
          <a:stretch>
            <a:fillRect/>
          </a:stretch>
        </p:blipFill>
        <p:spPr>
          <a:xfrm>
            <a:off x="-22412" y="0"/>
            <a:ext cx="920750" cy="6858000"/>
          </a:xfrm>
          <a:prstGeom prst="rect">
            <a:avLst/>
          </a:prstGeom>
        </p:spPr>
      </p:pic>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409ED-8255-F141-B6F8-876196592248}" type="datetimeFigureOut">
              <a:rPr lang="en-US" smtClean="0"/>
              <a:t>6/9/2023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12" name="Picture 11" descr="PICS logo">
            <a:extLst>
              <a:ext uri="{FF2B5EF4-FFF2-40B4-BE49-F238E27FC236}">
                <a16:creationId xmlns:a16="http://schemas.microsoft.com/office/drawing/2014/main" id="{268DBBD6-6FFE-09CB-F908-E202C77D90C5}"/>
              </a:ext>
            </a:extLst>
          </p:cNvPr>
          <p:cNvPicPr>
            <a:picLocks noChangeAspect="1"/>
          </p:cNvPicPr>
          <p:nvPr userDrawn="1"/>
        </p:nvPicPr>
        <p:blipFill>
          <a:blip r:embed="rId13"/>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706293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4A61C-6696-8748-9651-6D2325FDC604}" type="datetime1">
              <a:rPr lang="en-US" smtClean="0"/>
              <a:t>6/9/2023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F4DE06-ECF4-4675-AE2A-86E2CAF466D0}"/>
              </a:ext>
            </a:extLst>
          </p:cNvPr>
          <p:cNvSpPr>
            <a:spLocks noGrp="1"/>
          </p:cNvSpPr>
          <p:nvPr>
            <p:ph type="title"/>
          </p:nvPr>
        </p:nvSpPr>
        <p:spPr>
          <a:xfrm>
            <a:off x="1262716" y="981634"/>
            <a:ext cx="10091084" cy="70905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0942ED-ACA2-26C2-D902-98D24E2A073C}"/>
              </a:ext>
            </a:extLst>
          </p:cNvPr>
          <p:cNvSpPr>
            <a:spLocks noGrp="1"/>
          </p:cNvSpPr>
          <p:nvPr>
            <p:ph type="body" idx="1"/>
          </p:nvPr>
        </p:nvSpPr>
        <p:spPr>
          <a:xfrm>
            <a:off x="1262716" y="1815353"/>
            <a:ext cx="10091084" cy="40610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BE23D4-6636-B02C-527E-249C05C0C334}"/>
              </a:ext>
            </a:extLst>
          </p:cNvPr>
          <p:cNvSpPr>
            <a:spLocks noGrp="1"/>
          </p:cNvSpPr>
          <p:nvPr>
            <p:ph type="dt" sz="half" idx="2"/>
          </p:nvPr>
        </p:nvSpPr>
        <p:spPr>
          <a:xfrm>
            <a:off x="3085164" y="6194986"/>
            <a:ext cx="92075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6D8FC-2118-E749-BDF3-19DE27BC0B7F}" type="datetime1">
              <a:rPr lang="en-US" smtClean="0"/>
              <a:t>6/9/2023</a:t>
            </a:fld>
            <a:endParaRPr lang="en-US"/>
          </a:p>
        </p:txBody>
      </p:sp>
      <p:sp>
        <p:nvSpPr>
          <p:cNvPr id="5" name="Footer Placeholder 4">
            <a:extLst>
              <a:ext uri="{FF2B5EF4-FFF2-40B4-BE49-F238E27FC236}">
                <a16:creationId xmlns:a16="http://schemas.microsoft.com/office/drawing/2014/main" id="{FDACE28D-B19E-4AB5-A3AE-32346A3FEBFB}"/>
              </a:ext>
            </a:extLst>
          </p:cNvPr>
          <p:cNvSpPr>
            <a:spLocks noGrp="1"/>
          </p:cNvSpPr>
          <p:nvPr>
            <p:ph type="ftr" sz="quarter" idx="3"/>
          </p:nvPr>
        </p:nvSpPr>
        <p:spPr>
          <a:xfrm>
            <a:off x="4250858" y="61949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EF14C1-F9F4-B7CD-A4F9-C9B21595F77E}"/>
              </a:ext>
            </a:extLst>
          </p:cNvPr>
          <p:cNvSpPr>
            <a:spLocks noGrp="1"/>
          </p:cNvSpPr>
          <p:nvPr>
            <p:ph type="sldNum" sz="quarter" idx="4"/>
          </p:nvPr>
        </p:nvSpPr>
        <p:spPr>
          <a:xfrm>
            <a:off x="8610600" y="61949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86360-FF34-7B48-AD05-62F8407C4C7E}" type="slidenum">
              <a:rPr lang="en-US" smtClean="0"/>
              <a:t>‹#›</a:t>
            </a:fld>
            <a:endParaRPr lang="en-US"/>
          </a:p>
        </p:txBody>
      </p:sp>
      <p:pic>
        <p:nvPicPr>
          <p:cNvPr id="9" name="Picture 8">
            <a:extLst>
              <a:ext uri="{FF2B5EF4-FFF2-40B4-BE49-F238E27FC236}">
                <a16:creationId xmlns:a16="http://schemas.microsoft.com/office/drawing/2014/main" id="{63EDC2C6-4872-BC9A-A07C-0E0B6C6433CB}"/>
              </a:ext>
            </a:extLst>
          </p:cNvPr>
          <p:cNvPicPr>
            <a:picLocks noChangeAspect="1"/>
          </p:cNvPicPr>
          <p:nvPr userDrawn="1"/>
        </p:nvPicPr>
        <p:blipFill>
          <a:blip r:embed="rId10"/>
          <a:stretch>
            <a:fillRect/>
          </a:stretch>
        </p:blipFill>
        <p:spPr>
          <a:xfrm>
            <a:off x="-22412" y="0"/>
            <a:ext cx="920750" cy="6858000"/>
          </a:xfrm>
          <a:prstGeom prst="rect">
            <a:avLst/>
          </a:prstGeom>
        </p:spPr>
      </p:pic>
      <p:pic>
        <p:nvPicPr>
          <p:cNvPr id="12" name="Picture 11">
            <a:extLst>
              <a:ext uri="{FF2B5EF4-FFF2-40B4-BE49-F238E27FC236}">
                <a16:creationId xmlns:a16="http://schemas.microsoft.com/office/drawing/2014/main" id="{268DBBD6-6FFE-09CB-F908-E202C77D90C5}"/>
              </a:ext>
            </a:extLst>
          </p:cNvPr>
          <p:cNvPicPr>
            <a:picLocks noChangeAspect="1"/>
          </p:cNvPicPr>
          <p:nvPr userDrawn="1"/>
        </p:nvPicPr>
        <p:blipFill>
          <a:blip r:embed="rId11"/>
          <a:stretch>
            <a:fillRect/>
          </a:stretch>
        </p:blipFill>
        <p:spPr>
          <a:xfrm>
            <a:off x="797859" y="5597385"/>
            <a:ext cx="2427065" cy="1517930"/>
          </a:xfrm>
          <a:prstGeom prst="rect">
            <a:avLst/>
          </a:prstGeom>
        </p:spPr>
      </p:pic>
    </p:spTree>
    <p:extLst>
      <p:ext uri="{BB962C8B-B14F-4D97-AF65-F5344CB8AC3E}">
        <p14:creationId xmlns:p14="http://schemas.microsoft.com/office/powerpoint/2010/main" val="40952739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hdr="0" ftr="0" dt="0"/>
  <p:txStyles>
    <p:titleStyle>
      <a:lvl1pPr algn="l" defTabSz="914400" rtl="0" eaLnBrk="1" latinLnBrk="0" hangingPunct="1">
        <a:lnSpc>
          <a:spcPct val="90000"/>
        </a:lnSpc>
        <a:spcBef>
          <a:spcPct val="0"/>
        </a:spcBef>
        <a:buNone/>
        <a:defRPr sz="4400" b="1" i="0" kern="1200">
          <a:solidFill>
            <a:schemeClr val="bg2">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player.vimeo.com/video/280250878?h=e2ee637331&amp;app_id=122963"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pnhFmdz-ig?feature=oembed"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lOeQUwdAjE0?feature=oembed" TargetMode="Externa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ideo" Target="https://www.youtube.com/embed/YYQoYX_1AkA?feature=oembed"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58rTGsq6zc?feature=oembed"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player.vimeo.com/video/152625229?h=533caa7874&amp;app_id=122963" TargetMode="Externa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8jJqOp1EvA8?feature=oembed"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A7D7-3040-9625-A9C1-80AB1D0A71EF}"/>
              </a:ext>
            </a:extLst>
          </p:cNvPr>
          <p:cNvSpPr>
            <a:spLocks noGrp="1"/>
          </p:cNvSpPr>
          <p:nvPr>
            <p:ph type="ctrTitle"/>
          </p:nvPr>
        </p:nvSpPr>
        <p:spPr>
          <a:xfrm>
            <a:off x="457200" y="996433"/>
            <a:ext cx="6350000" cy="2432567"/>
          </a:xfrm>
        </p:spPr>
        <p:txBody>
          <a:bodyPr>
            <a:normAutofit/>
          </a:bodyPr>
          <a:lstStyle/>
          <a:p>
            <a:r>
              <a:rPr lang="en-US" dirty="0"/>
              <a:t>Pathways in Crisis Services Project</a:t>
            </a:r>
          </a:p>
        </p:txBody>
      </p:sp>
      <p:sp>
        <p:nvSpPr>
          <p:cNvPr id="3" name="Subtitle 2">
            <a:extLst>
              <a:ext uri="{FF2B5EF4-FFF2-40B4-BE49-F238E27FC236}">
                <a16:creationId xmlns:a16="http://schemas.microsoft.com/office/drawing/2014/main" id="{BF531154-5AB0-3A0C-4B3B-B26D7FEB4591}"/>
              </a:ext>
            </a:extLst>
          </p:cNvPr>
          <p:cNvSpPr>
            <a:spLocks noGrp="1"/>
          </p:cNvSpPr>
          <p:nvPr>
            <p:ph type="subTitle" idx="1"/>
          </p:nvPr>
        </p:nvSpPr>
        <p:spPr>
          <a:xfrm>
            <a:off x="551329" y="3477553"/>
            <a:ext cx="5859096" cy="1542264"/>
          </a:xfrm>
        </p:spPr>
        <p:txBody>
          <a:bodyPr vert="horz" lIns="91440" tIns="45720" rIns="91440" bIns="45720" rtlCol="0" anchor="t">
            <a:normAutofit/>
          </a:bodyPr>
          <a:lstStyle/>
          <a:p>
            <a:pPr algn="ctr"/>
            <a:r>
              <a:rPr lang="en-US" dirty="0">
                <a:ea typeface="+mn-lt"/>
                <a:cs typeface="+mn-lt"/>
              </a:rPr>
              <a:t>Center for the Application of Substance Abuse Technologies (CASAT)</a:t>
            </a:r>
          </a:p>
          <a:p>
            <a:pPr algn="ctr"/>
            <a:r>
              <a:rPr lang="en-US" dirty="0"/>
              <a:t>CAS 354: Screening and Client Engagement</a:t>
            </a:r>
            <a:endParaRPr lang="en-US" dirty="0">
              <a:ea typeface="+mn-lt"/>
              <a:cs typeface="+mn-lt"/>
            </a:endParaRPr>
          </a:p>
          <a:p>
            <a:endParaRPr lang="en-US" dirty="0">
              <a:cs typeface="Calibri"/>
            </a:endParaRPr>
          </a:p>
        </p:txBody>
      </p:sp>
      <p:sp>
        <p:nvSpPr>
          <p:cNvPr id="9" name="TextBox 8">
            <a:extLst>
              <a:ext uri="{FF2B5EF4-FFF2-40B4-BE49-F238E27FC236}">
                <a16:creationId xmlns:a16="http://schemas.microsoft.com/office/drawing/2014/main" id="{0501FE25-4B6C-6BCC-879D-03507CDE99AF}"/>
              </a:ext>
            </a:extLst>
          </p:cNvPr>
          <p:cNvSpPr txBox="1"/>
          <p:nvPr/>
        </p:nvSpPr>
        <p:spPr>
          <a:xfrm>
            <a:off x="6096000" y="5271656"/>
            <a:ext cx="4224445" cy="369332"/>
          </a:xfrm>
          <a:prstGeom prst="rect">
            <a:avLst/>
          </a:prstGeom>
          <a:noFill/>
        </p:spPr>
        <p:txBody>
          <a:bodyPr wrap="square" lIns="91440" tIns="45720" rIns="91440" bIns="45720" rtlCol="0" anchor="t">
            <a:spAutoFit/>
          </a:bodyPr>
          <a:lstStyle/>
          <a:p>
            <a:endParaRPr lang="en-US" sz="1800" dirty="0">
              <a:solidFill>
                <a:schemeClr val="bg2">
                  <a:lumMod val="50000"/>
                </a:schemeClr>
              </a:solidFill>
              <a:cs typeface="Calibri"/>
            </a:endParaRPr>
          </a:p>
        </p:txBody>
      </p:sp>
      <p:sp>
        <p:nvSpPr>
          <p:cNvPr id="4" name="Slide Number Placeholder 3">
            <a:extLst>
              <a:ext uri="{FF2B5EF4-FFF2-40B4-BE49-F238E27FC236}">
                <a16:creationId xmlns:a16="http://schemas.microsoft.com/office/drawing/2014/main" id="{5720C81B-92A8-491F-A7A3-3CF78916BE81}"/>
              </a:ext>
            </a:extLst>
          </p:cNvPr>
          <p:cNvSpPr>
            <a:spLocks noGrp="1"/>
          </p:cNvSpPr>
          <p:nvPr>
            <p:ph type="sldNum" sz="quarter" idx="12"/>
          </p:nvPr>
        </p:nvSpPr>
        <p:spPr/>
        <p:txBody>
          <a:bodyPr/>
          <a:lstStyle/>
          <a:p>
            <a:fld id="{6D486360-FF34-7B48-AD05-62F8407C4C7E}" type="slidenum">
              <a:rPr lang="en-US" smtClean="0"/>
              <a:t>1</a:t>
            </a:fld>
            <a:endParaRPr lang="en-US"/>
          </a:p>
        </p:txBody>
      </p:sp>
    </p:spTree>
    <p:extLst>
      <p:ext uri="{BB962C8B-B14F-4D97-AF65-F5344CB8AC3E}">
        <p14:creationId xmlns:p14="http://schemas.microsoft.com/office/powerpoint/2010/main" val="312012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DC11-9605-EAA1-99EC-38DCFBF1A8BD}"/>
              </a:ext>
            </a:extLst>
          </p:cNvPr>
          <p:cNvSpPr>
            <a:spLocks noGrp="1"/>
          </p:cNvSpPr>
          <p:nvPr>
            <p:ph type="title"/>
          </p:nvPr>
        </p:nvSpPr>
        <p:spPr>
          <a:xfrm>
            <a:off x="857621" y="238989"/>
            <a:ext cx="12049523" cy="709053"/>
          </a:xfrm>
        </p:spPr>
        <p:txBody>
          <a:bodyPr>
            <a:noAutofit/>
          </a:bodyPr>
          <a:lstStyle/>
          <a:p>
            <a:r>
              <a:rPr lang="en-US" sz="3400" b="1" i="0" dirty="0">
                <a:solidFill>
                  <a:schemeClr val="bg1">
                    <a:lumMod val="50000"/>
                  </a:schemeClr>
                </a:solidFill>
                <a:effectLst/>
              </a:rPr>
              <a:t>Treat: Suicide-Specific Brief Interventions: </a:t>
            </a:r>
            <a:r>
              <a:rPr lang="en-US" sz="3400" b="0" i="0" dirty="0">
                <a:solidFill>
                  <a:schemeClr val="bg1">
                    <a:lumMod val="50000"/>
                  </a:schemeClr>
                </a:solidFill>
                <a:effectLst/>
              </a:rPr>
              <a:t>David </a:t>
            </a:r>
            <a:r>
              <a:rPr lang="en-US" sz="3400" b="0" i="0" dirty="0" err="1">
                <a:solidFill>
                  <a:schemeClr val="bg1">
                    <a:lumMod val="50000"/>
                  </a:schemeClr>
                </a:solidFill>
                <a:effectLst/>
              </a:rPr>
              <a:t>Jobes</a:t>
            </a:r>
            <a:br>
              <a:rPr lang="en-US" sz="3400" b="0" i="0" dirty="0">
                <a:solidFill>
                  <a:srgbClr val="40403C"/>
                </a:solidFill>
                <a:effectLst/>
              </a:rPr>
            </a:br>
            <a:endParaRPr lang="en-US" sz="3400" dirty="0"/>
          </a:p>
        </p:txBody>
      </p:sp>
      <p:pic>
        <p:nvPicPr>
          <p:cNvPr id="3" name="Online Media 2" descr="David Jobes – Suicide-Specific Brief Interventions">
            <a:hlinkClick r:id="" action="ppaction://media"/>
            <a:extLst>
              <a:ext uri="{FF2B5EF4-FFF2-40B4-BE49-F238E27FC236}">
                <a16:creationId xmlns:a16="http://schemas.microsoft.com/office/drawing/2014/main" id="{11BCEE2D-36BF-07B4-6BD9-1D79D8084B00}"/>
              </a:ext>
            </a:extLst>
          </p:cNvPr>
          <p:cNvPicPr>
            <a:picLocks noRot="1" noChangeAspect="1"/>
          </p:cNvPicPr>
          <p:nvPr>
            <a:videoFile r:link="rId1"/>
          </p:nvPr>
        </p:nvPicPr>
        <p:blipFill>
          <a:blip r:embed="rId4"/>
          <a:stretch>
            <a:fillRect/>
          </a:stretch>
        </p:blipFill>
        <p:spPr>
          <a:xfrm>
            <a:off x="2378707" y="1078014"/>
            <a:ext cx="8128000" cy="4572000"/>
          </a:xfrm>
          <a:prstGeom prst="rect">
            <a:avLst/>
          </a:prstGeom>
        </p:spPr>
      </p:pic>
      <p:sp>
        <p:nvSpPr>
          <p:cNvPr id="4" name="TextBox 3">
            <a:extLst>
              <a:ext uri="{FF2B5EF4-FFF2-40B4-BE49-F238E27FC236}">
                <a16:creationId xmlns:a16="http://schemas.microsoft.com/office/drawing/2014/main" id="{A19268C7-EBE0-006E-D42A-0B032C7CA6C6}"/>
              </a:ext>
            </a:extLst>
          </p:cNvPr>
          <p:cNvSpPr txBox="1"/>
          <p:nvPr/>
        </p:nvSpPr>
        <p:spPr>
          <a:xfrm>
            <a:off x="4831432" y="5779986"/>
            <a:ext cx="3222549" cy="400110"/>
          </a:xfrm>
          <a:prstGeom prst="rect">
            <a:avLst/>
          </a:prstGeom>
          <a:noFill/>
        </p:spPr>
        <p:txBody>
          <a:bodyPr wrap="none" rtlCol="0">
            <a:spAutoFit/>
          </a:bodyPr>
          <a:lstStyle/>
          <a:p>
            <a:r>
              <a:rPr lang="en-US" sz="2000" dirty="0">
                <a:solidFill>
                  <a:schemeClr val="bg1">
                    <a:lumMod val="50000"/>
                  </a:schemeClr>
                </a:solidFill>
              </a:rPr>
              <a:t>Source: Zero Suicide Institute</a:t>
            </a:r>
          </a:p>
        </p:txBody>
      </p:sp>
      <p:sp>
        <p:nvSpPr>
          <p:cNvPr id="5" name="Slide Number Placeholder 4">
            <a:extLst>
              <a:ext uri="{FF2B5EF4-FFF2-40B4-BE49-F238E27FC236}">
                <a16:creationId xmlns:a16="http://schemas.microsoft.com/office/drawing/2014/main" id="{EE34536C-90FB-CA49-600E-C7E14EEF23F4}"/>
              </a:ext>
            </a:extLst>
          </p:cNvPr>
          <p:cNvSpPr>
            <a:spLocks noGrp="1"/>
          </p:cNvSpPr>
          <p:nvPr>
            <p:ph type="sldNum" sz="quarter" idx="12"/>
          </p:nvPr>
        </p:nvSpPr>
        <p:spPr/>
        <p:txBody>
          <a:bodyPr/>
          <a:lstStyle/>
          <a:p>
            <a:fld id="{6D486360-FF34-7B48-AD05-62F8407C4C7E}" type="slidenum">
              <a:rPr lang="en-US" smtClean="0"/>
              <a:t>10</a:t>
            </a:fld>
            <a:endParaRPr lang="en-US"/>
          </a:p>
        </p:txBody>
      </p:sp>
    </p:spTree>
    <p:extLst>
      <p:ext uri="{BB962C8B-B14F-4D97-AF65-F5344CB8AC3E}">
        <p14:creationId xmlns:p14="http://schemas.microsoft.com/office/powerpoint/2010/main" val="401062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6C3D2-1E9D-07CD-83C1-ABB8C15C6BB4}"/>
              </a:ext>
            </a:extLst>
          </p:cNvPr>
          <p:cNvSpPr>
            <a:spLocks noGrp="1"/>
          </p:cNvSpPr>
          <p:nvPr>
            <p:ph type="title"/>
          </p:nvPr>
        </p:nvSpPr>
        <p:spPr>
          <a:xfrm>
            <a:off x="900828" y="0"/>
            <a:ext cx="10091084" cy="709053"/>
          </a:xfrm>
        </p:spPr>
        <p:txBody>
          <a:bodyPr>
            <a:normAutofit fontScale="90000"/>
          </a:bodyPr>
          <a:lstStyle/>
          <a:p>
            <a:r>
              <a:rPr lang="en-US" dirty="0"/>
              <a:t>Adverse Childhood Experiences (ACE’s)</a:t>
            </a:r>
          </a:p>
        </p:txBody>
      </p:sp>
      <p:pic>
        <p:nvPicPr>
          <p:cNvPr id="4" name="Content Placeholder 3">
            <a:extLst>
              <a:ext uri="{FF2B5EF4-FFF2-40B4-BE49-F238E27FC236}">
                <a16:creationId xmlns:a16="http://schemas.microsoft.com/office/drawing/2014/main" id="{EAC89645-5F25-A63F-0AC6-FD8791CF47E3}"/>
              </a:ext>
            </a:extLst>
          </p:cNvPr>
          <p:cNvPicPr>
            <a:picLocks noGrp="1" noChangeAspect="1"/>
          </p:cNvPicPr>
          <p:nvPr>
            <p:ph idx="1"/>
          </p:nvPr>
        </p:nvPicPr>
        <p:blipFill>
          <a:blip r:embed="rId3"/>
          <a:stretch>
            <a:fillRect/>
          </a:stretch>
        </p:blipFill>
        <p:spPr>
          <a:xfrm>
            <a:off x="1166191" y="709053"/>
            <a:ext cx="10699132" cy="6148947"/>
          </a:xfrm>
          <a:prstGeom prst="rect">
            <a:avLst/>
          </a:prstGeom>
        </p:spPr>
      </p:pic>
      <p:sp>
        <p:nvSpPr>
          <p:cNvPr id="3" name="Slide Number Placeholder 2">
            <a:extLst>
              <a:ext uri="{FF2B5EF4-FFF2-40B4-BE49-F238E27FC236}">
                <a16:creationId xmlns:a16="http://schemas.microsoft.com/office/drawing/2014/main" id="{405AFD2B-8A3E-1B92-B8F5-B7E722BC1D61}"/>
              </a:ext>
            </a:extLst>
          </p:cNvPr>
          <p:cNvSpPr>
            <a:spLocks noGrp="1"/>
          </p:cNvSpPr>
          <p:nvPr>
            <p:ph type="sldNum" sz="quarter" idx="12"/>
          </p:nvPr>
        </p:nvSpPr>
        <p:spPr>
          <a:xfrm>
            <a:off x="8703366" y="6492875"/>
            <a:ext cx="2743200" cy="365125"/>
          </a:xfrm>
        </p:spPr>
        <p:txBody>
          <a:bodyPr/>
          <a:lstStyle/>
          <a:p>
            <a:fld id="{6D486360-FF34-7B48-AD05-62F8407C4C7E}" type="slidenum">
              <a:rPr lang="en-US" smtClean="0"/>
              <a:t>11</a:t>
            </a:fld>
            <a:endParaRPr lang="en-US"/>
          </a:p>
        </p:txBody>
      </p:sp>
    </p:spTree>
    <p:extLst>
      <p:ext uri="{BB962C8B-B14F-4D97-AF65-F5344CB8AC3E}">
        <p14:creationId xmlns:p14="http://schemas.microsoft.com/office/powerpoint/2010/main" val="3970729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88315-6E4E-3B8F-35F4-42A12A3C9E33}"/>
              </a:ext>
            </a:extLst>
          </p:cNvPr>
          <p:cNvSpPr>
            <a:spLocks noGrp="1"/>
          </p:cNvSpPr>
          <p:nvPr>
            <p:ph type="title"/>
          </p:nvPr>
        </p:nvSpPr>
        <p:spPr>
          <a:xfrm>
            <a:off x="882724" y="0"/>
            <a:ext cx="10091084" cy="709053"/>
          </a:xfrm>
        </p:spPr>
        <p:txBody>
          <a:bodyPr>
            <a:normAutofit/>
          </a:bodyPr>
          <a:lstStyle/>
          <a:p>
            <a:r>
              <a:rPr lang="en-US" sz="4000" dirty="0"/>
              <a:t>Moving from ACEs to Resilience</a:t>
            </a:r>
          </a:p>
        </p:txBody>
      </p:sp>
      <p:pic>
        <p:nvPicPr>
          <p:cNvPr id="4" name="Online Media 3" descr="Moving from ACEs to RESILIENCE">
            <a:hlinkClick r:id="" action="ppaction://media"/>
            <a:extLst>
              <a:ext uri="{FF2B5EF4-FFF2-40B4-BE49-F238E27FC236}">
                <a16:creationId xmlns:a16="http://schemas.microsoft.com/office/drawing/2014/main" id="{7BD190EC-BE2F-0D90-7D42-6CFCFEF2B426}"/>
              </a:ext>
            </a:extLst>
          </p:cNvPr>
          <p:cNvPicPr>
            <a:picLocks noGrp="1" noRot="1" noChangeAspect="1"/>
          </p:cNvPicPr>
          <p:nvPr>
            <p:ph idx="1"/>
            <a:videoFile r:link="rId1"/>
          </p:nvPr>
        </p:nvPicPr>
        <p:blipFill>
          <a:blip r:embed="rId4"/>
          <a:stretch>
            <a:fillRect/>
          </a:stretch>
        </p:blipFill>
        <p:spPr>
          <a:xfrm>
            <a:off x="2134762" y="981075"/>
            <a:ext cx="8664392" cy="4895850"/>
          </a:xfrm>
          <a:prstGeom prst="rect">
            <a:avLst/>
          </a:prstGeom>
        </p:spPr>
      </p:pic>
      <p:sp>
        <p:nvSpPr>
          <p:cNvPr id="3" name="Slide Number Placeholder 2">
            <a:extLst>
              <a:ext uri="{FF2B5EF4-FFF2-40B4-BE49-F238E27FC236}">
                <a16:creationId xmlns:a16="http://schemas.microsoft.com/office/drawing/2014/main" id="{F9B7267A-1DA6-E19C-6C98-BAF4F60FD933}"/>
              </a:ext>
            </a:extLst>
          </p:cNvPr>
          <p:cNvSpPr>
            <a:spLocks noGrp="1"/>
          </p:cNvSpPr>
          <p:nvPr>
            <p:ph type="sldNum" sz="quarter" idx="12"/>
          </p:nvPr>
        </p:nvSpPr>
        <p:spPr/>
        <p:txBody>
          <a:bodyPr/>
          <a:lstStyle/>
          <a:p>
            <a:fld id="{6D486360-FF34-7B48-AD05-62F8407C4C7E}" type="slidenum">
              <a:rPr lang="en-US" smtClean="0"/>
              <a:t>12</a:t>
            </a:fld>
            <a:endParaRPr lang="en-US"/>
          </a:p>
        </p:txBody>
      </p:sp>
    </p:spTree>
    <p:extLst>
      <p:ext uri="{BB962C8B-B14F-4D97-AF65-F5344CB8AC3E}">
        <p14:creationId xmlns:p14="http://schemas.microsoft.com/office/powerpoint/2010/main" val="84179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10;&#10;Description automatically generated">
            <a:extLst>
              <a:ext uri="{FF2B5EF4-FFF2-40B4-BE49-F238E27FC236}">
                <a16:creationId xmlns:a16="http://schemas.microsoft.com/office/drawing/2014/main" id="{486C3EEB-B57A-0A4D-D28E-DA2C88C12864}"/>
              </a:ext>
            </a:extLst>
          </p:cNvPr>
          <p:cNvPicPr>
            <a:picLocks noGrp="1" noChangeAspect="1"/>
          </p:cNvPicPr>
          <p:nvPr>
            <p:ph idx="1"/>
          </p:nvPr>
        </p:nvPicPr>
        <p:blipFill>
          <a:blip r:embed="rId3"/>
          <a:stretch>
            <a:fillRect/>
          </a:stretch>
        </p:blipFill>
        <p:spPr>
          <a:xfrm>
            <a:off x="3823449" y="-143895"/>
            <a:ext cx="5383305" cy="7001895"/>
          </a:xfrm>
        </p:spPr>
      </p:pic>
      <p:sp>
        <p:nvSpPr>
          <p:cNvPr id="2" name="Slide Number Placeholder 1">
            <a:extLst>
              <a:ext uri="{FF2B5EF4-FFF2-40B4-BE49-F238E27FC236}">
                <a16:creationId xmlns:a16="http://schemas.microsoft.com/office/drawing/2014/main" id="{6431B68E-5CBC-86F2-5B4E-500F72D782CF}"/>
              </a:ext>
            </a:extLst>
          </p:cNvPr>
          <p:cNvSpPr>
            <a:spLocks noGrp="1"/>
          </p:cNvSpPr>
          <p:nvPr>
            <p:ph type="sldNum" sz="quarter" idx="12"/>
          </p:nvPr>
        </p:nvSpPr>
        <p:spPr/>
        <p:txBody>
          <a:bodyPr/>
          <a:lstStyle/>
          <a:p>
            <a:fld id="{6D486360-FF34-7B48-AD05-62F8407C4C7E}" type="slidenum">
              <a:rPr lang="en-US" smtClean="0"/>
              <a:t>13</a:t>
            </a:fld>
            <a:endParaRPr lang="en-US"/>
          </a:p>
        </p:txBody>
      </p:sp>
    </p:spTree>
    <p:extLst>
      <p:ext uri="{BB962C8B-B14F-4D97-AF65-F5344CB8AC3E}">
        <p14:creationId xmlns:p14="http://schemas.microsoft.com/office/powerpoint/2010/main" val="55180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01C85F-1FAC-C192-834E-5EBEAC5B290B}"/>
              </a:ext>
            </a:extLst>
          </p:cNvPr>
          <p:cNvSpPr>
            <a:spLocks noGrp="1"/>
          </p:cNvSpPr>
          <p:nvPr>
            <p:ph type="title"/>
          </p:nvPr>
        </p:nvSpPr>
        <p:spPr/>
        <p:txBody>
          <a:bodyPr/>
          <a:lstStyle/>
          <a:p>
            <a:r>
              <a:rPr lang="en-US" dirty="0"/>
              <a:t>Trauma</a:t>
            </a:r>
          </a:p>
        </p:txBody>
      </p:sp>
      <p:sp>
        <p:nvSpPr>
          <p:cNvPr id="6" name="Text Placeholder 5">
            <a:extLst>
              <a:ext uri="{FF2B5EF4-FFF2-40B4-BE49-F238E27FC236}">
                <a16:creationId xmlns:a16="http://schemas.microsoft.com/office/drawing/2014/main" id="{829683E0-A6D9-00FD-A36A-7845C2DBA4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32F861-90A2-F99D-CB1B-A0AB8DD9023F}"/>
              </a:ext>
            </a:extLst>
          </p:cNvPr>
          <p:cNvSpPr>
            <a:spLocks noGrp="1"/>
          </p:cNvSpPr>
          <p:nvPr>
            <p:ph type="sldNum" sz="quarter" idx="12"/>
          </p:nvPr>
        </p:nvSpPr>
        <p:spPr/>
        <p:txBody>
          <a:bodyPr/>
          <a:lstStyle/>
          <a:p>
            <a:fld id="{6D486360-FF34-7B48-AD05-62F8407C4C7E}" type="slidenum">
              <a:rPr lang="en-US" smtClean="0"/>
              <a:t>14</a:t>
            </a:fld>
            <a:endParaRPr lang="en-US"/>
          </a:p>
        </p:txBody>
      </p:sp>
    </p:spTree>
    <p:extLst>
      <p:ext uri="{BB962C8B-B14F-4D97-AF65-F5344CB8AC3E}">
        <p14:creationId xmlns:p14="http://schemas.microsoft.com/office/powerpoint/2010/main" val="247836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6E7A-33C9-458A-285D-3C1C0C53F931}"/>
              </a:ext>
            </a:extLst>
          </p:cNvPr>
          <p:cNvSpPr>
            <a:spLocks noGrp="1"/>
          </p:cNvSpPr>
          <p:nvPr>
            <p:ph type="title"/>
          </p:nvPr>
        </p:nvSpPr>
        <p:spPr>
          <a:xfrm>
            <a:off x="897216" y="0"/>
            <a:ext cx="11010833" cy="709053"/>
          </a:xfrm>
        </p:spPr>
        <p:txBody>
          <a:bodyPr>
            <a:noAutofit/>
          </a:bodyPr>
          <a:lstStyle/>
          <a:p>
            <a:r>
              <a:rPr lang="en-US" sz="4000" dirty="0">
                <a:latin typeface="Arial"/>
                <a:cs typeface="Arial"/>
              </a:rPr>
              <a:t>ReMoved</a:t>
            </a:r>
          </a:p>
        </p:txBody>
      </p:sp>
      <p:pic>
        <p:nvPicPr>
          <p:cNvPr id="8" name="Online Media 7" descr="ReMoved">
            <a:hlinkClick r:id="" action="ppaction://media"/>
            <a:extLst>
              <a:ext uri="{FF2B5EF4-FFF2-40B4-BE49-F238E27FC236}">
                <a16:creationId xmlns:a16="http://schemas.microsoft.com/office/drawing/2014/main" id="{A14EA373-E195-6C4A-F26F-232157EDAAFA}"/>
              </a:ext>
            </a:extLst>
          </p:cNvPr>
          <p:cNvPicPr>
            <a:picLocks noRot="1" noChangeAspect="1"/>
          </p:cNvPicPr>
          <p:nvPr>
            <a:videoFile r:link="rId1"/>
          </p:nvPr>
        </p:nvPicPr>
        <p:blipFill>
          <a:blip r:embed="rId4"/>
          <a:stretch>
            <a:fillRect/>
          </a:stretch>
        </p:blipFill>
        <p:spPr>
          <a:xfrm>
            <a:off x="2057228" y="777080"/>
            <a:ext cx="8990069" cy="5079389"/>
          </a:xfrm>
          <a:prstGeom prst="rect">
            <a:avLst/>
          </a:prstGeom>
        </p:spPr>
      </p:pic>
      <p:sp>
        <p:nvSpPr>
          <p:cNvPr id="3" name="Slide Number Placeholder 2">
            <a:extLst>
              <a:ext uri="{FF2B5EF4-FFF2-40B4-BE49-F238E27FC236}">
                <a16:creationId xmlns:a16="http://schemas.microsoft.com/office/drawing/2014/main" id="{E1C46F70-E189-A067-E10F-867DE3777AD7}"/>
              </a:ext>
            </a:extLst>
          </p:cNvPr>
          <p:cNvSpPr>
            <a:spLocks noGrp="1"/>
          </p:cNvSpPr>
          <p:nvPr>
            <p:ph type="sldNum" sz="quarter" idx="12"/>
          </p:nvPr>
        </p:nvSpPr>
        <p:spPr/>
        <p:txBody>
          <a:bodyPr/>
          <a:lstStyle/>
          <a:p>
            <a:fld id="{6D486360-FF34-7B48-AD05-62F8407C4C7E}" type="slidenum">
              <a:rPr lang="en-US" smtClean="0"/>
              <a:t>15</a:t>
            </a:fld>
            <a:endParaRPr lang="en-US"/>
          </a:p>
        </p:txBody>
      </p:sp>
    </p:spTree>
    <p:extLst>
      <p:ext uri="{BB962C8B-B14F-4D97-AF65-F5344CB8AC3E}">
        <p14:creationId xmlns:p14="http://schemas.microsoft.com/office/powerpoint/2010/main" val="280271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lture | A word cloud featuring &quot;Culture&quot;. This image is li… | Flickr">
            <a:extLst>
              <a:ext uri="{FF2B5EF4-FFF2-40B4-BE49-F238E27FC236}">
                <a16:creationId xmlns:a16="http://schemas.microsoft.com/office/drawing/2014/main" id="{19D3968C-B2B2-01BB-CF7E-74B82622770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9542" y="678626"/>
            <a:ext cx="10153247" cy="51070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6AE88E9-2C72-F882-D727-56842F56C115}"/>
              </a:ext>
            </a:extLst>
          </p:cNvPr>
          <p:cNvSpPr>
            <a:spLocks noGrp="1"/>
          </p:cNvSpPr>
          <p:nvPr>
            <p:ph type="sldNum" sz="quarter" idx="12"/>
          </p:nvPr>
        </p:nvSpPr>
        <p:spPr/>
        <p:txBody>
          <a:bodyPr/>
          <a:lstStyle/>
          <a:p>
            <a:fld id="{6D486360-FF34-7B48-AD05-62F8407C4C7E}" type="slidenum">
              <a:rPr lang="en-US" smtClean="0"/>
              <a:t>16</a:t>
            </a:fld>
            <a:endParaRPr lang="en-US"/>
          </a:p>
        </p:txBody>
      </p:sp>
    </p:spTree>
    <p:extLst>
      <p:ext uri="{BB962C8B-B14F-4D97-AF65-F5344CB8AC3E}">
        <p14:creationId xmlns:p14="http://schemas.microsoft.com/office/powerpoint/2010/main" val="386452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E3C90-9F7B-509F-E88A-DE4C0645A77C}"/>
              </a:ext>
            </a:extLst>
          </p:cNvPr>
          <p:cNvSpPr>
            <a:spLocks noGrp="1"/>
          </p:cNvSpPr>
          <p:nvPr>
            <p:ph type="title"/>
          </p:nvPr>
        </p:nvSpPr>
        <p:spPr>
          <a:xfrm>
            <a:off x="917454" y="0"/>
            <a:ext cx="10091084" cy="709053"/>
          </a:xfrm>
        </p:spPr>
        <p:txBody>
          <a:bodyPr>
            <a:normAutofit/>
          </a:bodyPr>
          <a:lstStyle/>
          <a:p>
            <a:r>
              <a:rPr lang="en-US" sz="4000" dirty="0"/>
              <a:t>African American Mental Health</a:t>
            </a:r>
          </a:p>
        </p:txBody>
      </p:sp>
      <p:sp>
        <p:nvSpPr>
          <p:cNvPr id="3" name="Slide Number Placeholder 2">
            <a:extLst>
              <a:ext uri="{FF2B5EF4-FFF2-40B4-BE49-F238E27FC236}">
                <a16:creationId xmlns:a16="http://schemas.microsoft.com/office/drawing/2014/main" id="{5C312EC2-F1A1-D8CA-D10E-DB96B1793F28}"/>
              </a:ext>
            </a:extLst>
          </p:cNvPr>
          <p:cNvSpPr>
            <a:spLocks noGrp="1"/>
          </p:cNvSpPr>
          <p:nvPr>
            <p:ph type="sldNum" sz="quarter" idx="12"/>
          </p:nvPr>
        </p:nvSpPr>
        <p:spPr/>
        <p:txBody>
          <a:bodyPr/>
          <a:lstStyle/>
          <a:p>
            <a:fld id="{6D486360-FF34-7B48-AD05-62F8407C4C7E}" type="slidenum">
              <a:rPr lang="en-US" smtClean="0"/>
              <a:t>17</a:t>
            </a:fld>
            <a:endParaRPr lang="en-US"/>
          </a:p>
        </p:txBody>
      </p:sp>
      <p:pic>
        <p:nvPicPr>
          <p:cNvPr id="4" name="Online Media 3" descr="How to Provide Better Care to African American Patients">
            <a:hlinkClick r:id="" action="ppaction://media"/>
            <a:extLst>
              <a:ext uri="{FF2B5EF4-FFF2-40B4-BE49-F238E27FC236}">
                <a16:creationId xmlns:a16="http://schemas.microsoft.com/office/drawing/2014/main" id="{40F5E8EC-FCC3-8487-4F9E-EE5EA8A054C7}"/>
              </a:ext>
            </a:extLst>
          </p:cNvPr>
          <p:cNvPicPr>
            <a:picLocks noRot="1" noChangeAspect="1"/>
          </p:cNvPicPr>
          <p:nvPr>
            <a:videoFile r:link="rId1"/>
          </p:nvPr>
        </p:nvPicPr>
        <p:blipFill>
          <a:blip r:embed="rId4"/>
          <a:stretch>
            <a:fillRect/>
          </a:stretch>
        </p:blipFill>
        <p:spPr>
          <a:xfrm>
            <a:off x="2319866" y="948267"/>
            <a:ext cx="8347853" cy="4716537"/>
          </a:xfrm>
          <a:prstGeom prst="rect">
            <a:avLst/>
          </a:prstGeom>
        </p:spPr>
      </p:pic>
    </p:spTree>
    <p:extLst>
      <p:ext uri="{BB962C8B-B14F-4D97-AF65-F5344CB8AC3E}">
        <p14:creationId xmlns:p14="http://schemas.microsoft.com/office/powerpoint/2010/main" val="416278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AF2E-D870-2A2F-60A7-6FB52398836F}"/>
              </a:ext>
            </a:extLst>
          </p:cNvPr>
          <p:cNvSpPr>
            <a:spLocks noGrp="1"/>
          </p:cNvSpPr>
          <p:nvPr>
            <p:ph type="title"/>
          </p:nvPr>
        </p:nvSpPr>
        <p:spPr>
          <a:xfrm>
            <a:off x="867578" y="0"/>
            <a:ext cx="10091084" cy="709053"/>
          </a:xfrm>
        </p:spPr>
        <p:txBody>
          <a:bodyPr>
            <a:normAutofit/>
          </a:bodyPr>
          <a:lstStyle/>
          <a:p>
            <a:r>
              <a:rPr lang="en-US" sz="4000" dirty="0"/>
              <a:t>Asian American Mental Health</a:t>
            </a:r>
          </a:p>
        </p:txBody>
      </p:sp>
      <p:sp>
        <p:nvSpPr>
          <p:cNvPr id="3" name="Slide Number Placeholder 2">
            <a:extLst>
              <a:ext uri="{FF2B5EF4-FFF2-40B4-BE49-F238E27FC236}">
                <a16:creationId xmlns:a16="http://schemas.microsoft.com/office/drawing/2014/main" id="{1831831B-4EC0-4FFE-17A2-EA7B2DDE72E2}"/>
              </a:ext>
            </a:extLst>
          </p:cNvPr>
          <p:cNvSpPr>
            <a:spLocks noGrp="1"/>
          </p:cNvSpPr>
          <p:nvPr>
            <p:ph type="sldNum" sz="quarter" idx="12"/>
          </p:nvPr>
        </p:nvSpPr>
        <p:spPr/>
        <p:txBody>
          <a:bodyPr/>
          <a:lstStyle/>
          <a:p>
            <a:fld id="{6D486360-FF34-7B48-AD05-62F8407C4C7E}" type="slidenum">
              <a:rPr lang="en-US" smtClean="0"/>
              <a:t>18</a:t>
            </a:fld>
            <a:endParaRPr lang="en-US"/>
          </a:p>
        </p:txBody>
      </p:sp>
      <p:pic>
        <p:nvPicPr>
          <p:cNvPr id="5" name="Online Media 4" descr="Linh An | Asian Hate and Mental Health | Decolonizing Mental Health">
            <a:hlinkClick r:id="" action="ppaction://media"/>
            <a:extLst>
              <a:ext uri="{FF2B5EF4-FFF2-40B4-BE49-F238E27FC236}">
                <a16:creationId xmlns:a16="http://schemas.microsoft.com/office/drawing/2014/main" id="{F92ECF3A-A7C9-411B-3661-06CC7A0F939B}"/>
              </a:ext>
            </a:extLst>
          </p:cNvPr>
          <p:cNvPicPr>
            <a:picLocks noRot="1" noChangeAspect="1"/>
          </p:cNvPicPr>
          <p:nvPr>
            <a:videoFile r:link="rId1"/>
          </p:nvPr>
        </p:nvPicPr>
        <p:blipFill>
          <a:blip r:embed="rId4"/>
          <a:stretch>
            <a:fillRect/>
          </a:stretch>
        </p:blipFill>
        <p:spPr>
          <a:xfrm>
            <a:off x="2404533" y="1055511"/>
            <a:ext cx="8401729" cy="4746977"/>
          </a:xfrm>
          <a:prstGeom prst="rect">
            <a:avLst/>
          </a:prstGeom>
        </p:spPr>
      </p:pic>
    </p:spTree>
    <p:extLst>
      <p:ext uri="{BB962C8B-B14F-4D97-AF65-F5344CB8AC3E}">
        <p14:creationId xmlns:p14="http://schemas.microsoft.com/office/powerpoint/2010/main" val="1491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1CB101-2EF6-B844-529E-E3D9A815E9EF}"/>
              </a:ext>
            </a:extLst>
          </p:cNvPr>
          <p:cNvSpPr>
            <a:spLocks noGrp="1"/>
          </p:cNvSpPr>
          <p:nvPr>
            <p:ph type="title"/>
          </p:nvPr>
        </p:nvSpPr>
        <p:spPr>
          <a:xfrm>
            <a:off x="934080" y="0"/>
            <a:ext cx="10091084" cy="709053"/>
          </a:xfrm>
        </p:spPr>
        <p:txBody>
          <a:bodyPr>
            <a:normAutofit/>
          </a:bodyPr>
          <a:lstStyle/>
          <a:p>
            <a:r>
              <a:rPr lang="en-US" sz="4000" dirty="0"/>
              <a:t>Latino Mental Health</a:t>
            </a:r>
          </a:p>
        </p:txBody>
      </p:sp>
      <p:sp>
        <p:nvSpPr>
          <p:cNvPr id="2" name="Slide Number Placeholder 1">
            <a:extLst>
              <a:ext uri="{FF2B5EF4-FFF2-40B4-BE49-F238E27FC236}">
                <a16:creationId xmlns:a16="http://schemas.microsoft.com/office/drawing/2014/main" id="{E3550A73-76E2-E06D-ACFF-D96342080907}"/>
              </a:ext>
            </a:extLst>
          </p:cNvPr>
          <p:cNvSpPr>
            <a:spLocks noGrp="1"/>
          </p:cNvSpPr>
          <p:nvPr>
            <p:ph type="sldNum" sz="quarter" idx="12"/>
          </p:nvPr>
        </p:nvSpPr>
        <p:spPr/>
        <p:txBody>
          <a:bodyPr/>
          <a:lstStyle/>
          <a:p>
            <a:fld id="{6D486360-FF34-7B48-AD05-62F8407C4C7E}" type="slidenum">
              <a:rPr lang="en-US" smtClean="0"/>
              <a:t>19</a:t>
            </a:fld>
            <a:endParaRPr lang="en-US"/>
          </a:p>
        </p:txBody>
      </p:sp>
      <p:pic>
        <p:nvPicPr>
          <p:cNvPr id="4" name="Online Media 3" descr="Best Practice Highlights for Working with Latino/a Patients">
            <a:hlinkClick r:id="" action="ppaction://media"/>
            <a:extLst>
              <a:ext uri="{FF2B5EF4-FFF2-40B4-BE49-F238E27FC236}">
                <a16:creationId xmlns:a16="http://schemas.microsoft.com/office/drawing/2014/main" id="{35285D6F-B536-A529-45E8-C2489753632B}"/>
              </a:ext>
            </a:extLst>
          </p:cNvPr>
          <p:cNvPicPr>
            <a:picLocks noRot="1" noChangeAspect="1"/>
          </p:cNvPicPr>
          <p:nvPr>
            <a:videoFile r:link="rId1"/>
          </p:nvPr>
        </p:nvPicPr>
        <p:blipFill>
          <a:blip r:embed="rId4"/>
          <a:stretch>
            <a:fillRect/>
          </a:stretch>
        </p:blipFill>
        <p:spPr>
          <a:xfrm>
            <a:off x="2249384" y="1024467"/>
            <a:ext cx="8655683" cy="4868822"/>
          </a:xfrm>
          <a:prstGeom prst="rect">
            <a:avLst/>
          </a:prstGeom>
        </p:spPr>
      </p:pic>
    </p:spTree>
    <p:extLst>
      <p:ext uri="{BB962C8B-B14F-4D97-AF65-F5344CB8AC3E}">
        <p14:creationId xmlns:p14="http://schemas.microsoft.com/office/powerpoint/2010/main" val="280691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1361-D8E8-49FE-BEE0-BC3D7135B565}"/>
              </a:ext>
            </a:extLst>
          </p:cNvPr>
          <p:cNvSpPr>
            <a:spLocks noGrp="1"/>
          </p:cNvSpPr>
          <p:nvPr>
            <p:ph type="title"/>
          </p:nvPr>
        </p:nvSpPr>
        <p:spPr/>
        <p:txBody>
          <a:bodyPr/>
          <a:lstStyle/>
          <a:p>
            <a:r>
              <a:rPr lang="en-US" dirty="0"/>
              <a:t>Curriculum Infusion Introduction</a:t>
            </a:r>
          </a:p>
        </p:txBody>
      </p:sp>
      <p:sp>
        <p:nvSpPr>
          <p:cNvPr id="4" name="Slide Number Placeholder 3">
            <a:extLst>
              <a:ext uri="{FF2B5EF4-FFF2-40B4-BE49-F238E27FC236}">
                <a16:creationId xmlns:a16="http://schemas.microsoft.com/office/drawing/2014/main" id="{0028D55C-797C-477D-8C28-CC2D3B3670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017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140AD8-4A8B-7636-8653-FB815CBDEDF5}"/>
              </a:ext>
            </a:extLst>
          </p:cNvPr>
          <p:cNvSpPr txBox="1"/>
          <p:nvPr/>
        </p:nvSpPr>
        <p:spPr>
          <a:xfrm>
            <a:off x="934080" y="1013210"/>
            <a:ext cx="11257920" cy="4831579"/>
          </a:xfrm>
          <a:prstGeom prst="rect">
            <a:avLst/>
          </a:prstGeom>
          <a:noFill/>
        </p:spPr>
        <p:txBody>
          <a:bodyPr wrap="square">
            <a:spAutoFit/>
          </a:bodyPr>
          <a:lstStyle/>
          <a:p>
            <a:pPr marL="457200" indent="-457200" algn="l">
              <a:lnSpc>
                <a:spcPct val="150000"/>
              </a:lnSpc>
              <a:buFont typeface="Arial" panose="020B0604020202020204" pitchFamily="34" charset="0"/>
              <a:buChar char="•"/>
            </a:pPr>
            <a:r>
              <a:rPr lang="en-US" sz="2600" b="0" i="0" dirty="0">
                <a:solidFill>
                  <a:schemeClr val="bg1">
                    <a:lumMod val="50000"/>
                  </a:schemeClr>
                </a:solidFill>
                <a:effectLst/>
              </a:rPr>
              <a:t>who </a:t>
            </a:r>
            <a:r>
              <a:rPr lang="en-US" sz="2600" i="0" dirty="0">
                <a:solidFill>
                  <a:schemeClr val="bg1">
                    <a:lumMod val="50000"/>
                  </a:schemeClr>
                </a:solidFill>
                <a:effectLst/>
              </a:rPr>
              <a:t>struggle with </a:t>
            </a:r>
            <a:r>
              <a:rPr lang="en-US" sz="2600" b="0" i="0" dirty="0">
                <a:solidFill>
                  <a:schemeClr val="bg1">
                    <a:lumMod val="50000"/>
                  </a:schemeClr>
                </a:solidFill>
                <a:effectLst/>
              </a:rPr>
              <a:t>higher rates of anxiety, affective disorder related conditions, and substance use disorders most </a:t>
            </a:r>
            <a:r>
              <a:rPr lang="en-US" sz="2600" b="1" i="0" dirty="0">
                <a:solidFill>
                  <a:srgbClr val="F58E41"/>
                </a:solidFill>
                <a:effectLst/>
              </a:rPr>
              <a:t>likely </a:t>
            </a:r>
            <a:r>
              <a:rPr lang="en-US" sz="2600" b="1" dirty="0">
                <a:solidFill>
                  <a:srgbClr val="F58E41"/>
                </a:solidFill>
              </a:rPr>
              <a:t>experienced </a:t>
            </a:r>
            <a:r>
              <a:rPr lang="en-US" sz="2600" b="1" i="0" dirty="0">
                <a:solidFill>
                  <a:srgbClr val="F58E41"/>
                </a:solidFill>
                <a:effectLst/>
              </a:rPr>
              <a:t>stigma </a:t>
            </a:r>
            <a:r>
              <a:rPr lang="en-US" sz="2600" b="0" i="0" dirty="0">
                <a:solidFill>
                  <a:schemeClr val="bg1">
                    <a:lumMod val="50000"/>
                  </a:schemeClr>
                </a:solidFill>
                <a:effectLst/>
              </a:rPr>
              <a:t>and the coming out and self-acceptance process.</a:t>
            </a:r>
            <a:endParaRPr lang="en-US" sz="2600" dirty="0">
              <a:solidFill>
                <a:schemeClr val="bg1">
                  <a:lumMod val="50000"/>
                </a:schemeClr>
              </a:solidFill>
            </a:endParaRPr>
          </a:p>
          <a:p>
            <a:pPr marL="457200" indent="-457200" algn="l">
              <a:lnSpc>
                <a:spcPct val="150000"/>
              </a:lnSpc>
              <a:buFont typeface="Arial" panose="020B0604020202020204" pitchFamily="34" charset="0"/>
              <a:buChar char="•"/>
            </a:pPr>
            <a:r>
              <a:rPr lang="en-US" sz="2600" b="0" i="0" dirty="0">
                <a:solidFill>
                  <a:schemeClr val="bg1">
                    <a:lumMod val="50000"/>
                  </a:schemeClr>
                </a:solidFill>
                <a:effectLst/>
              </a:rPr>
              <a:t>have a nearly </a:t>
            </a:r>
            <a:r>
              <a:rPr lang="en-US" sz="2600" b="1" i="0" dirty="0">
                <a:solidFill>
                  <a:srgbClr val="F58A42"/>
                </a:solidFill>
                <a:effectLst/>
              </a:rPr>
              <a:t>three-time higher risk of suicide or suicidal behavior.</a:t>
            </a:r>
            <a:r>
              <a:rPr lang="en-US" sz="2600" b="0" i="0" dirty="0">
                <a:solidFill>
                  <a:srgbClr val="F58A42"/>
                </a:solidFill>
                <a:effectLst/>
              </a:rPr>
              <a:t> </a:t>
            </a:r>
          </a:p>
          <a:p>
            <a:pPr marL="457200" indent="-457200" algn="l">
              <a:lnSpc>
                <a:spcPct val="150000"/>
              </a:lnSpc>
              <a:buFont typeface="Arial" panose="020B0604020202020204" pitchFamily="34" charset="0"/>
              <a:buChar char="•"/>
            </a:pPr>
            <a:r>
              <a:rPr lang="en-US" sz="2600" b="1" i="0" dirty="0">
                <a:solidFill>
                  <a:srgbClr val="F58E41"/>
                </a:solidFill>
                <a:effectLst/>
              </a:rPr>
              <a:t>face disparities </a:t>
            </a:r>
            <a:r>
              <a:rPr lang="en-US" sz="2600" b="0" i="0" dirty="0">
                <a:solidFill>
                  <a:schemeClr val="bg1">
                    <a:lumMod val="50000"/>
                  </a:schemeClr>
                </a:solidFill>
                <a:effectLst/>
              </a:rPr>
              <a:t>in the physical medical context, including increased tobacco use, HIV and AIDS, and weight-related problems.</a:t>
            </a:r>
          </a:p>
          <a:p>
            <a:pPr marL="457200" indent="-457200" algn="l">
              <a:lnSpc>
                <a:spcPct val="150000"/>
              </a:lnSpc>
              <a:buFont typeface="Arial" panose="020B0604020202020204" pitchFamily="34" charset="0"/>
              <a:buChar char="•"/>
            </a:pPr>
            <a:r>
              <a:rPr lang="en-US" sz="2600" b="1" i="0" dirty="0">
                <a:solidFill>
                  <a:srgbClr val="F58E41"/>
                </a:solidFill>
                <a:effectLst/>
              </a:rPr>
              <a:t>greater risk </a:t>
            </a:r>
            <a:r>
              <a:rPr lang="en-US" sz="2600" b="0" i="0" dirty="0">
                <a:solidFill>
                  <a:schemeClr val="bg1">
                    <a:lumMod val="50000"/>
                  </a:schemeClr>
                </a:solidFill>
                <a:effectLst/>
              </a:rPr>
              <a:t>for discrimination, verbal abuse, physical assaults and violence, and perhaps even childhood sexual abuse.” </a:t>
            </a:r>
          </a:p>
        </p:txBody>
      </p:sp>
      <p:sp>
        <p:nvSpPr>
          <p:cNvPr id="5" name="Title 1">
            <a:extLst>
              <a:ext uri="{FF2B5EF4-FFF2-40B4-BE49-F238E27FC236}">
                <a16:creationId xmlns:a16="http://schemas.microsoft.com/office/drawing/2014/main" id="{D3DDD2DF-70CC-82B6-1971-20B82F6343CA}"/>
              </a:ext>
            </a:extLst>
          </p:cNvPr>
          <p:cNvSpPr>
            <a:spLocks noGrp="1"/>
          </p:cNvSpPr>
          <p:nvPr>
            <p:ph type="title"/>
          </p:nvPr>
        </p:nvSpPr>
        <p:spPr>
          <a:xfrm>
            <a:off x="934080" y="0"/>
            <a:ext cx="10091084" cy="709053"/>
          </a:xfrm>
        </p:spPr>
        <p:txBody>
          <a:bodyPr>
            <a:normAutofit/>
          </a:bodyPr>
          <a:lstStyle/>
          <a:p>
            <a:r>
              <a:rPr lang="en-US" sz="4000" dirty="0"/>
              <a:t>LGBTQIA+ Mental Health</a:t>
            </a:r>
          </a:p>
        </p:txBody>
      </p:sp>
      <p:sp>
        <p:nvSpPr>
          <p:cNvPr id="2" name="Slide Number Placeholder 1">
            <a:extLst>
              <a:ext uri="{FF2B5EF4-FFF2-40B4-BE49-F238E27FC236}">
                <a16:creationId xmlns:a16="http://schemas.microsoft.com/office/drawing/2014/main" id="{AAADF5BF-1C4B-147E-4028-8975E859CC4E}"/>
              </a:ext>
            </a:extLst>
          </p:cNvPr>
          <p:cNvSpPr>
            <a:spLocks noGrp="1"/>
          </p:cNvSpPr>
          <p:nvPr>
            <p:ph type="sldNum" sz="quarter" idx="12"/>
          </p:nvPr>
        </p:nvSpPr>
        <p:spPr/>
        <p:txBody>
          <a:bodyPr/>
          <a:lstStyle/>
          <a:p>
            <a:fld id="{6D486360-FF34-7B48-AD05-62F8407C4C7E}" type="slidenum">
              <a:rPr lang="en-US" smtClean="0"/>
              <a:t>20</a:t>
            </a:fld>
            <a:endParaRPr lang="en-US"/>
          </a:p>
        </p:txBody>
      </p:sp>
    </p:spTree>
    <p:extLst>
      <p:ext uri="{BB962C8B-B14F-4D97-AF65-F5344CB8AC3E}">
        <p14:creationId xmlns:p14="http://schemas.microsoft.com/office/powerpoint/2010/main" val="226637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975E4C-8AC2-33A6-E770-0CF22BC022B0}"/>
              </a:ext>
            </a:extLst>
          </p:cNvPr>
          <p:cNvSpPr>
            <a:spLocks noGrp="1"/>
          </p:cNvSpPr>
          <p:nvPr>
            <p:ph type="title"/>
          </p:nvPr>
        </p:nvSpPr>
        <p:spPr>
          <a:xfrm>
            <a:off x="884204" y="0"/>
            <a:ext cx="10091084" cy="709053"/>
          </a:xfrm>
        </p:spPr>
        <p:txBody>
          <a:bodyPr>
            <a:normAutofit/>
          </a:bodyPr>
          <a:lstStyle/>
          <a:p>
            <a:r>
              <a:rPr lang="en-US" sz="4000" dirty="0"/>
              <a:t>LGBTQIA+ Mental Health</a:t>
            </a:r>
          </a:p>
        </p:txBody>
      </p:sp>
      <p:pic>
        <p:nvPicPr>
          <p:cNvPr id="5" name="Picture 4" descr="Graphical user interface&#10;&#10;Description automatically generated">
            <a:extLst>
              <a:ext uri="{FF2B5EF4-FFF2-40B4-BE49-F238E27FC236}">
                <a16:creationId xmlns:a16="http://schemas.microsoft.com/office/drawing/2014/main" id="{5BE73F76-B0AC-EBFF-94EB-AFA96BD14BF5}"/>
              </a:ext>
            </a:extLst>
          </p:cNvPr>
          <p:cNvPicPr>
            <a:picLocks noChangeAspect="1"/>
          </p:cNvPicPr>
          <p:nvPr/>
        </p:nvPicPr>
        <p:blipFill rotWithShape="1">
          <a:blip r:embed="rId3"/>
          <a:srcRect l="25465" t="15889" r="23198" b="37663"/>
          <a:stretch/>
        </p:blipFill>
        <p:spPr>
          <a:xfrm>
            <a:off x="2458190" y="1276316"/>
            <a:ext cx="8075221" cy="4566346"/>
          </a:xfrm>
          <a:prstGeom prst="rect">
            <a:avLst/>
          </a:prstGeom>
        </p:spPr>
      </p:pic>
      <p:sp>
        <p:nvSpPr>
          <p:cNvPr id="2" name="Slide Number Placeholder 1">
            <a:extLst>
              <a:ext uri="{FF2B5EF4-FFF2-40B4-BE49-F238E27FC236}">
                <a16:creationId xmlns:a16="http://schemas.microsoft.com/office/drawing/2014/main" id="{879D6116-0F7E-5344-4497-3856B50C19B0}"/>
              </a:ext>
            </a:extLst>
          </p:cNvPr>
          <p:cNvSpPr>
            <a:spLocks noGrp="1"/>
          </p:cNvSpPr>
          <p:nvPr>
            <p:ph type="sldNum" sz="quarter" idx="12"/>
          </p:nvPr>
        </p:nvSpPr>
        <p:spPr/>
        <p:txBody>
          <a:bodyPr/>
          <a:lstStyle/>
          <a:p>
            <a:fld id="{6D486360-FF34-7B48-AD05-62F8407C4C7E}" type="slidenum">
              <a:rPr lang="en-US" smtClean="0"/>
              <a:t>21</a:t>
            </a:fld>
            <a:endParaRPr lang="en-US"/>
          </a:p>
        </p:txBody>
      </p:sp>
    </p:spTree>
    <p:extLst>
      <p:ext uri="{BB962C8B-B14F-4D97-AF65-F5344CB8AC3E}">
        <p14:creationId xmlns:p14="http://schemas.microsoft.com/office/powerpoint/2010/main" val="453304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DE7FD8-549F-1C7E-5EDD-48F0F374EDF6}"/>
              </a:ext>
            </a:extLst>
          </p:cNvPr>
          <p:cNvSpPr>
            <a:spLocks noGrp="1"/>
          </p:cNvSpPr>
          <p:nvPr>
            <p:ph type="title"/>
          </p:nvPr>
        </p:nvSpPr>
        <p:spPr>
          <a:xfrm>
            <a:off x="884204" y="0"/>
            <a:ext cx="10091084" cy="709053"/>
          </a:xfrm>
        </p:spPr>
        <p:txBody>
          <a:bodyPr>
            <a:normAutofit/>
          </a:bodyPr>
          <a:lstStyle/>
          <a:p>
            <a:r>
              <a:rPr lang="en-US" sz="4000" dirty="0"/>
              <a:t>Indigenous Mental Health</a:t>
            </a:r>
          </a:p>
        </p:txBody>
      </p:sp>
      <p:pic>
        <p:nvPicPr>
          <p:cNvPr id="5" name="Picture 4" descr="A picture containing text, screenshot, monitor, screen&#10;&#10;Description automatically generated">
            <a:extLst>
              <a:ext uri="{FF2B5EF4-FFF2-40B4-BE49-F238E27FC236}">
                <a16:creationId xmlns:a16="http://schemas.microsoft.com/office/drawing/2014/main" id="{C0F4583E-1C4A-D713-27BE-327F8F059575}"/>
              </a:ext>
            </a:extLst>
          </p:cNvPr>
          <p:cNvPicPr>
            <a:picLocks noChangeAspect="1"/>
          </p:cNvPicPr>
          <p:nvPr/>
        </p:nvPicPr>
        <p:blipFill rotWithShape="1">
          <a:blip r:embed="rId3"/>
          <a:srcRect l="23937" t="16380" r="25491" b="36684"/>
          <a:stretch/>
        </p:blipFill>
        <p:spPr>
          <a:xfrm>
            <a:off x="2465367" y="1303317"/>
            <a:ext cx="7759288" cy="4500854"/>
          </a:xfrm>
          <a:prstGeom prst="rect">
            <a:avLst/>
          </a:prstGeom>
        </p:spPr>
      </p:pic>
      <p:sp>
        <p:nvSpPr>
          <p:cNvPr id="2" name="Slide Number Placeholder 1">
            <a:extLst>
              <a:ext uri="{FF2B5EF4-FFF2-40B4-BE49-F238E27FC236}">
                <a16:creationId xmlns:a16="http://schemas.microsoft.com/office/drawing/2014/main" id="{E9AD4DDC-5D25-5597-4725-077CB60C7190}"/>
              </a:ext>
            </a:extLst>
          </p:cNvPr>
          <p:cNvSpPr>
            <a:spLocks noGrp="1"/>
          </p:cNvSpPr>
          <p:nvPr>
            <p:ph type="sldNum" sz="quarter" idx="12"/>
          </p:nvPr>
        </p:nvSpPr>
        <p:spPr/>
        <p:txBody>
          <a:bodyPr/>
          <a:lstStyle/>
          <a:p>
            <a:fld id="{6D486360-FF34-7B48-AD05-62F8407C4C7E}" type="slidenum">
              <a:rPr lang="en-US" smtClean="0"/>
              <a:t>22</a:t>
            </a:fld>
            <a:endParaRPr lang="en-US"/>
          </a:p>
        </p:txBody>
      </p:sp>
    </p:spTree>
    <p:extLst>
      <p:ext uri="{BB962C8B-B14F-4D97-AF65-F5344CB8AC3E}">
        <p14:creationId xmlns:p14="http://schemas.microsoft.com/office/powerpoint/2010/main" val="1994874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assion-by-susan von struensee | Susan von Struensee | Flickr">
            <a:extLst>
              <a:ext uri="{FF2B5EF4-FFF2-40B4-BE49-F238E27FC236}">
                <a16:creationId xmlns:a16="http://schemas.microsoft.com/office/drawing/2014/main" id="{FDCBF1D1-7797-FCF5-6BE9-348FFC0B5102}"/>
              </a:ext>
            </a:extLst>
          </p:cNvPr>
          <p:cNvPicPr>
            <a:picLocks noGrp="1" noChangeAspect="1" noChangeArrowheads="1"/>
          </p:cNvPicPr>
          <p:nvPr>
            <p:ph idx="1"/>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941696" y="1132765"/>
            <a:ext cx="11250304" cy="393055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C6EFA99-6E2D-072C-FEB9-257605959740}"/>
              </a:ext>
            </a:extLst>
          </p:cNvPr>
          <p:cNvSpPr>
            <a:spLocks noGrp="1"/>
          </p:cNvSpPr>
          <p:nvPr>
            <p:ph type="sldNum" sz="quarter" idx="12"/>
          </p:nvPr>
        </p:nvSpPr>
        <p:spPr/>
        <p:txBody>
          <a:bodyPr/>
          <a:lstStyle/>
          <a:p>
            <a:fld id="{6D486360-FF34-7B48-AD05-62F8407C4C7E}" type="slidenum">
              <a:rPr lang="en-US" smtClean="0"/>
              <a:t>23</a:t>
            </a:fld>
            <a:endParaRPr lang="en-US"/>
          </a:p>
        </p:txBody>
      </p:sp>
    </p:spTree>
    <p:extLst>
      <p:ext uri="{BB962C8B-B14F-4D97-AF65-F5344CB8AC3E}">
        <p14:creationId xmlns:p14="http://schemas.microsoft.com/office/powerpoint/2010/main" val="4084122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329655" y="121893"/>
            <a:ext cx="10091084" cy="709053"/>
          </a:xfrm>
        </p:spPr>
        <p:txBody>
          <a:bodyPr>
            <a:normAutofit/>
          </a:bodyPr>
          <a:lstStyle/>
          <a:p>
            <a:r>
              <a:rPr lang="en-US" sz="4000" dirty="0"/>
              <a:t>Empathy Based Stress</a:t>
            </a:r>
          </a:p>
        </p:txBody>
      </p:sp>
      <p:sp>
        <p:nvSpPr>
          <p:cNvPr id="3" name="Slide Number Placeholder 2">
            <a:extLst>
              <a:ext uri="{FF2B5EF4-FFF2-40B4-BE49-F238E27FC236}">
                <a16:creationId xmlns:a16="http://schemas.microsoft.com/office/drawing/2014/main" id="{86E257C1-A922-A61A-FC49-5A772E089E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2297F85D-B7A8-A25C-57A6-D8C5F3BDEA5A}"/>
              </a:ext>
            </a:extLst>
          </p:cNvPr>
          <p:cNvSpPr txBox="1">
            <a:spLocks/>
          </p:cNvSpPr>
          <p:nvPr/>
        </p:nvSpPr>
        <p:spPr>
          <a:xfrm>
            <a:off x="1154954" y="3179764"/>
            <a:ext cx="3129168" cy="2847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CABC5828-A03B-316C-29FA-E12EEACC2904}"/>
              </a:ext>
            </a:extLst>
          </p:cNvPr>
          <p:cNvSpPr txBox="1">
            <a:spLocks/>
          </p:cNvSpPr>
          <p:nvPr/>
        </p:nvSpPr>
        <p:spPr>
          <a:xfrm>
            <a:off x="4512720" y="3179764"/>
            <a:ext cx="3161029" cy="28472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Figure 1">
            <a:extLst>
              <a:ext uri="{FF2B5EF4-FFF2-40B4-BE49-F238E27FC236}">
                <a16:creationId xmlns:a16="http://schemas.microsoft.com/office/drawing/2014/main" id="{3FFF5CFD-6401-638A-927B-3671C1984801}"/>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4954" y="862896"/>
            <a:ext cx="8994709" cy="569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59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D65F17-8DAE-83FC-98B5-2200B491CE4A}"/>
              </a:ext>
            </a:extLst>
          </p:cNvPr>
          <p:cNvSpPr>
            <a:spLocks noGrp="1"/>
          </p:cNvSpPr>
          <p:nvPr>
            <p:ph idx="1"/>
          </p:nvPr>
        </p:nvSpPr>
        <p:spPr>
          <a:xfrm>
            <a:off x="791570" y="1037229"/>
            <a:ext cx="11027391" cy="5063319"/>
          </a:xfrm>
        </p:spPr>
        <p:txBody>
          <a:bodyPr>
            <a:normAutofit/>
          </a:bodyPr>
          <a:lstStyle/>
          <a:p>
            <a:pPr marL="0" indent="0" algn="ctr">
              <a:buNone/>
            </a:pPr>
            <a:r>
              <a:rPr lang="en-US" sz="6000" b="1" i="1" dirty="0">
                <a:solidFill>
                  <a:srgbClr val="F58A42"/>
                </a:solidFill>
              </a:rPr>
              <a:t>Compassion fatigue </a:t>
            </a:r>
            <a:r>
              <a:rPr lang="en-US" sz="5400" dirty="0"/>
              <a:t>is a serious problem that can undermine a person’s mental and physical health and negatively affect their relationship and ability to care for others. </a:t>
            </a:r>
            <a:r>
              <a:rPr lang="en-US" sz="1400" dirty="0"/>
              <a:t>(Cocker &amp; Joss, 2016)</a:t>
            </a:r>
          </a:p>
          <a:p>
            <a:pPr marL="0" indent="0">
              <a:buNone/>
            </a:pPr>
            <a:endParaRPr lang="en-US" dirty="0"/>
          </a:p>
        </p:txBody>
      </p:sp>
    </p:spTree>
    <p:extLst>
      <p:ext uri="{BB962C8B-B14F-4D97-AF65-F5344CB8AC3E}">
        <p14:creationId xmlns:p14="http://schemas.microsoft.com/office/powerpoint/2010/main" val="155487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630CDA3-86B9-7437-E32C-0B7A1D3411F4}"/>
              </a:ext>
            </a:extLst>
          </p:cNvPr>
          <p:cNvSpPr>
            <a:spLocks noGrp="1"/>
          </p:cNvSpPr>
          <p:nvPr>
            <p:ph type="sldNum" sz="quarter" idx="12"/>
          </p:nvPr>
        </p:nvSpPr>
        <p:spPr>
          <a:xfrm>
            <a:off x="8610600" y="6356350"/>
            <a:ext cx="2743200" cy="365125"/>
          </a:xfrm>
        </p:spPr>
        <p:txBody>
          <a:bodyPr>
            <a:normAutofit/>
          </a:bodyPr>
          <a:lstStyle/>
          <a:p>
            <a:pPr>
              <a:spcAft>
                <a:spcPts val="600"/>
              </a:spcAft>
            </a:pPr>
            <a:fld id="{6D486360-FF34-7B48-AD05-62F8407C4C7E}" type="slidenum">
              <a:rPr lang="en-US" smtClean="0"/>
              <a:pPr>
                <a:spcAft>
                  <a:spcPts val="600"/>
                </a:spcAft>
              </a:pPr>
              <a:t>26</a:t>
            </a:fld>
            <a:endParaRPr lang="en-US"/>
          </a:p>
        </p:txBody>
      </p:sp>
      <p:graphicFrame>
        <p:nvGraphicFramePr>
          <p:cNvPr id="4" name="Table 4">
            <a:extLst>
              <a:ext uri="{FF2B5EF4-FFF2-40B4-BE49-F238E27FC236}">
                <a16:creationId xmlns:a16="http://schemas.microsoft.com/office/drawing/2014/main" id="{4D937867-00F3-6CFE-B28B-69A5CC4EA610}"/>
              </a:ext>
            </a:extLst>
          </p:cNvPr>
          <p:cNvGraphicFramePr>
            <a:graphicFrameLocks noGrp="1"/>
          </p:cNvGraphicFramePr>
          <p:nvPr>
            <p:extLst>
              <p:ext uri="{D42A27DB-BD31-4B8C-83A1-F6EECF244321}">
                <p14:modId xmlns:p14="http://schemas.microsoft.com/office/powerpoint/2010/main" val="1267300309"/>
              </p:ext>
            </p:extLst>
          </p:nvPr>
        </p:nvGraphicFramePr>
        <p:xfrm>
          <a:off x="-95534" y="0"/>
          <a:ext cx="12287534" cy="6857998"/>
        </p:xfrm>
        <a:graphic>
          <a:graphicData uri="http://schemas.openxmlformats.org/drawingml/2006/table">
            <a:tbl>
              <a:tblPr firstRow="1" bandRow="1">
                <a:tableStyleId>{F5AB1C69-6EDB-4FF4-983F-18BD219EF322}</a:tableStyleId>
              </a:tblPr>
              <a:tblGrid>
                <a:gridCol w="5401905">
                  <a:extLst>
                    <a:ext uri="{9D8B030D-6E8A-4147-A177-3AD203B41FA5}">
                      <a16:colId xmlns:a16="http://schemas.microsoft.com/office/drawing/2014/main" val="544875405"/>
                    </a:ext>
                  </a:extLst>
                </a:gridCol>
                <a:gridCol w="6885629">
                  <a:extLst>
                    <a:ext uri="{9D8B030D-6E8A-4147-A177-3AD203B41FA5}">
                      <a16:colId xmlns:a16="http://schemas.microsoft.com/office/drawing/2014/main" val="190981597"/>
                    </a:ext>
                  </a:extLst>
                </a:gridCol>
              </a:tblGrid>
              <a:tr h="522031">
                <a:tc>
                  <a:txBody>
                    <a:bodyPr/>
                    <a:lstStyle/>
                    <a:p>
                      <a:r>
                        <a:rPr lang="en-US" sz="2800" dirty="0"/>
                        <a:t>24 Compassion Fatigue Symptoms:</a:t>
                      </a:r>
                    </a:p>
                  </a:txBody>
                  <a:tcPr marL="79659" marR="79659" marT="39830" marB="3983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latin typeface="+mn-lt"/>
                          <a:ea typeface="+mn-ea"/>
                          <a:cs typeface="+mn-cs"/>
                        </a:rPr>
                        <a:t>(Cocker &amp; Joss, 2016; Clay, 2020; </a:t>
                      </a:r>
                      <a:r>
                        <a:rPr lang="en-US" sz="1400" kern="1200" dirty="0" err="1">
                          <a:solidFill>
                            <a:schemeClr val="bg1"/>
                          </a:solidFill>
                          <a:latin typeface="+mn-lt"/>
                          <a:ea typeface="+mn-ea"/>
                          <a:cs typeface="+mn-cs"/>
                        </a:rPr>
                        <a:t>Stamm</a:t>
                      </a:r>
                      <a:r>
                        <a:rPr lang="en-US" sz="1400" kern="1200" dirty="0">
                          <a:solidFill>
                            <a:schemeClr val="bg1"/>
                          </a:solidFill>
                          <a:latin typeface="+mn-lt"/>
                          <a:ea typeface="+mn-ea"/>
                          <a:cs typeface="+mn-cs"/>
                        </a:rPr>
                        <a:t>, 2010)</a:t>
                      </a:r>
                    </a:p>
                    <a:p>
                      <a:endParaRPr lang="en-US" sz="1400" dirty="0">
                        <a:solidFill>
                          <a:schemeClr val="accent2"/>
                        </a:solidFill>
                      </a:endParaRPr>
                    </a:p>
                  </a:txBody>
                  <a:tcPr marL="79659" marR="79659" marT="39830" marB="39830"/>
                </a:tc>
                <a:extLst>
                  <a:ext uri="{0D108BD9-81ED-4DB2-BD59-A6C34878D82A}">
                    <a16:rowId xmlns:a16="http://schemas.microsoft.com/office/drawing/2014/main" val="2016979644"/>
                  </a:ext>
                </a:extLst>
              </a:tr>
              <a:tr h="511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2"/>
                          </a:solidFill>
                        </a:rPr>
                        <a:t>Diminished ability or interest to care for others</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Feeling like a failure as a helper</a:t>
                      </a:r>
                    </a:p>
                  </a:txBody>
                  <a:tcPr marL="79659" marR="79659" marT="39830" marB="39830"/>
                </a:tc>
                <a:extLst>
                  <a:ext uri="{0D108BD9-81ED-4DB2-BD59-A6C34878D82A}">
                    <a16:rowId xmlns:a16="http://schemas.microsoft.com/office/drawing/2014/main" val="3741113449"/>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Preoccupation with people you help</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Drops in Productivity</a:t>
                      </a:r>
                    </a:p>
                  </a:txBody>
                  <a:tcPr marL="79659" marR="79659" marT="39830" marB="39830"/>
                </a:tc>
                <a:extLst>
                  <a:ext uri="{0D108BD9-81ED-4DB2-BD59-A6C34878D82A}">
                    <a16:rowId xmlns:a16="http://schemas.microsoft.com/office/drawing/2014/main" val="2232845006"/>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Mental and/or physical exhaustion</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Emotional numbness</a:t>
                      </a:r>
                    </a:p>
                  </a:txBody>
                  <a:tcPr marL="79659" marR="79659" marT="39830" marB="39830"/>
                </a:tc>
                <a:extLst>
                  <a:ext uri="{0D108BD9-81ED-4DB2-BD59-A6C34878D82A}">
                    <a16:rowId xmlns:a16="http://schemas.microsoft.com/office/drawing/2014/main" val="2178709705"/>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Anger and irritability</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Trouble separating personal and personal life</a:t>
                      </a:r>
                    </a:p>
                  </a:txBody>
                  <a:tcPr marL="79659" marR="79659" marT="39830" marB="39830"/>
                </a:tc>
                <a:extLst>
                  <a:ext uri="{0D108BD9-81ED-4DB2-BD59-A6C34878D82A}">
                    <a16:rowId xmlns:a16="http://schemas.microsoft.com/office/drawing/2014/main" val="3281435491"/>
                  </a:ext>
                </a:extLst>
              </a:tr>
              <a:tr h="666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Anxiety and/or depression</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A decreased capacity to experience sympathy and empathy</a:t>
                      </a:r>
                    </a:p>
                  </a:txBody>
                  <a:tcPr marL="79659" marR="79659" marT="39830" marB="39830"/>
                </a:tc>
                <a:extLst>
                  <a:ext uri="{0D108BD9-81ED-4DB2-BD59-A6C34878D82A}">
                    <a16:rowId xmlns:a16="http://schemas.microsoft.com/office/drawing/2014/main" val="3180686066"/>
                  </a:ext>
                </a:extLst>
              </a:tr>
              <a:tr h="798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Intrusive Thoughts</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Dysfunctional coping behaviors (i.e. misusing alcohol or drugs)</a:t>
                      </a:r>
                    </a:p>
                  </a:txBody>
                  <a:tcPr marL="79659" marR="79659" marT="39830" marB="39830"/>
                </a:tc>
                <a:extLst>
                  <a:ext uri="{0D108BD9-81ED-4DB2-BD59-A6C34878D82A}">
                    <a16:rowId xmlns:a16="http://schemas.microsoft.com/office/drawing/2014/main" val="1477674325"/>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Sleep problems</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Taking more time off work</a:t>
                      </a:r>
                    </a:p>
                  </a:txBody>
                  <a:tcPr marL="79659" marR="79659" marT="39830" marB="39830"/>
                </a:tc>
                <a:extLst>
                  <a:ext uri="{0D108BD9-81ED-4DB2-BD59-A6C34878D82A}">
                    <a16:rowId xmlns:a16="http://schemas.microsoft.com/office/drawing/2014/main" val="2032667941"/>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Being easily startled</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Reduced decision-making ability</a:t>
                      </a:r>
                    </a:p>
                  </a:txBody>
                  <a:tcPr marL="79659" marR="79659" marT="39830" marB="39830"/>
                </a:tc>
                <a:extLst>
                  <a:ext uri="{0D108BD9-81ED-4DB2-BD59-A6C34878D82A}">
                    <a16:rowId xmlns:a16="http://schemas.microsoft.com/office/drawing/2014/main" val="506337719"/>
                  </a:ext>
                </a:extLst>
              </a:tr>
              <a:tr h="445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chemeClr val="accent2"/>
                          </a:solidFill>
                        </a:rPr>
                        <a:t>Hopelessness about helping work</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Feeling disconnected</a:t>
                      </a:r>
                    </a:p>
                  </a:txBody>
                  <a:tcPr marL="79659" marR="79659" marT="39830" marB="39830"/>
                </a:tc>
                <a:extLst>
                  <a:ext uri="{0D108BD9-81ED-4DB2-BD59-A6C34878D82A}">
                    <a16:rowId xmlns:a16="http://schemas.microsoft.com/office/drawing/2014/main" val="2676976113"/>
                  </a:ext>
                </a:extLst>
              </a:tr>
              <a:tr h="445215">
                <a:tc>
                  <a:txBody>
                    <a:bodyPr/>
                    <a:lstStyle/>
                    <a:p>
                      <a:r>
                        <a:rPr lang="en-US" sz="2000">
                          <a:solidFill>
                            <a:schemeClr val="accent2"/>
                          </a:solidFill>
                        </a:rPr>
                        <a:t>Flashbacks</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accent2"/>
                          </a:solidFill>
                          <a:latin typeface="+mn-lt"/>
                          <a:ea typeface="+mn-ea"/>
                          <a:cs typeface="+mn-cs"/>
                        </a:rPr>
                        <a:t>Decreased satisfaction or enjoyment with work</a:t>
                      </a:r>
                    </a:p>
                  </a:txBody>
                  <a:tcPr marL="79659" marR="79659" marT="39830" marB="39830"/>
                </a:tc>
                <a:extLst>
                  <a:ext uri="{0D108BD9-81ED-4DB2-BD59-A6C34878D82A}">
                    <a16:rowId xmlns:a16="http://schemas.microsoft.com/office/drawing/2014/main" val="1357691444"/>
                  </a:ext>
                </a:extLst>
              </a:tr>
              <a:tr h="445215">
                <a:tc>
                  <a:txBody>
                    <a:bodyPr/>
                    <a:lstStyle/>
                    <a:p>
                      <a:r>
                        <a:rPr lang="en-US" sz="2000">
                          <a:solidFill>
                            <a:schemeClr val="accent2"/>
                          </a:solidFill>
                        </a:rPr>
                        <a:t>Hypervigilance</a:t>
                      </a:r>
                    </a:p>
                  </a:txBody>
                  <a:tcPr marL="79659" marR="79659" marT="39830" marB="398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accent2"/>
                        </a:solidFill>
                        <a:latin typeface="+mn-lt"/>
                        <a:ea typeface="+mn-ea"/>
                        <a:cs typeface="+mn-cs"/>
                      </a:endParaRPr>
                    </a:p>
                  </a:txBody>
                  <a:tcPr marL="79659" marR="79659" marT="39830" marB="39830"/>
                </a:tc>
                <a:extLst>
                  <a:ext uri="{0D108BD9-81ED-4DB2-BD59-A6C34878D82A}">
                    <a16:rowId xmlns:a16="http://schemas.microsoft.com/office/drawing/2014/main" val="3332601673"/>
                  </a:ext>
                </a:extLst>
              </a:tr>
              <a:tr h="798182">
                <a:tc>
                  <a:txBody>
                    <a:bodyPr/>
                    <a:lstStyle/>
                    <a:p>
                      <a:r>
                        <a:rPr lang="en-US" sz="2000" dirty="0">
                          <a:solidFill>
                            <a:schemeClr val="accent2"/>
                          </a:solidFill>
                        </a:rPr>
                        <a:t>Avoidance of certain activities, situations or people you help</a:t>
                      </a:r>
                    </a:p>
                  </a:txBody>
                  <a:tcPr marL="79659" marR="79659" marT="39830" marB="39830"/>
                </a:tc>
                <a:tc>
                  <a:txBody>
                    <a:bodyPr/>
                    <a:lstStyle/>
                    <a:p>
                      <a:endParaRPr lang="en-US" sz="1200" dirty="0">
                        <a:solidFill>
                          <a:schemeClr val="accent2"/>
                        </a:solidFill>
                      </a:endParaRPr>
                    </a:p>
                  </a:txBody>
                  <a:tcPr marL="79659" marR="79659" marT="39830" marB="39830"/>
                </a:tc>
                <a:extLst>
                  <a:ext uri="{0D108BD9-81ED-4DB2-BD59-A6C34878D82A}">
                    <a16:rowId xmlns:a16="http://schemas.microsoft.com/office/drawing/2014/main" val="1999620487"/>
                  </a:ext>
                </a:extLst>
              </a:tr>
            </a:tbl>
          </a:graphicData>
        </a:graphic>
      </p:graphicFrame>
    </p:spTree>
    <p:extLst>
      <p:ext uri="{BB962C8B-B14F-4D97-AF65-F5344CB8AC3E}">
        <p14:creationId xmlns:p14="http://schemas.microsoft.com/office/powerpoint/2010/main" val="3089673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B434-397C-CD75-59B1-A01C7BA24ABD}"/>
              </a:ext>
            </a:extLst>
          </p:cNvPr>
          <p:cNvSpPr>
            <a:spLocks noGrp="1"/>
          </p:cNvSpPr>
          <p:nvPr>
            <p:ph type="title"/>
          </p:nvPr>
        </p:nvSpPr>
        <p:spPr>
          <a:xfrm>
            <a:off x="907644" y="0"/>
            <a:ext cx="10091084" cy="709053"/>
          </a:xfrm>
        </p:spPr>
        <p:txBody>
          <a:bodyPr>
            <a:normAutofit fontScale="90000"/>
          </a:bodyPr>
          <a:lstStyle/>
          <a:p>
            <a:r>
              <a:rPr lang="en-US" dirty="0"/>
              <a:t>3 Ways to Reduce Compassion Fatigue</a:t>
            </a:r>
          </a:p>
        </p:txBody>
      </p:sp>
      <p:pic>
        <p:nvPicPr>
          <p:cNvPr id="4" name="Online Media 3" descr="3 Ways To Reduce Compassion Fatigue | SFBT Moments Volume 291">
            <a:hlinkClick r:id="" action="ppaction://media"/>
            <a:extLst>
              <a:ext uri="{FF2B5EF4-FFF2-40B4-BE49-F238E27FC236}">
                <a16:creationId xmlns:a16="http://schemas.microsoft.com/office/drawing/2014/main" id="{62EB5B76-EEE4-57D2-95E4-A181194BAF4A}"/>
              </a:ext>
            </a:extLst>
          </p:cNvPr>
          <p:cNvPicPr>
            <a:picLocks noGrp="1" noRot="1" noChangeAspect="1"/>
          </p:cNvPicPr>
          <p:nvPr>
            <p:ph idx="1"/>
            <a:videoFile r:link="rId1"/>
          </p:nvPr>
        </p:nvPicPr>
        <p:blipFill>
          <a:blip r:embed="rId4"/>
          <a:stretch>
            <a:fillRect/>
          </a:stretch>
        </p:blipFill>
        <p:spPr>
          <a:xfrm>
            <a:off x="2257425" y="1015711"/>
            <a:ext cx="8541797" cy="4826577"/>
          </a:xfrm>
          <a:prstGeom prst="rect">
            <a:avLst/>
          </a:prstGeom>
        </p:spPr>
      </p:pic>
      <p:sp>
        <p:nvSpPr>
          <p:cNvPr id="3" name="Slide Number Placeholder 2">
            <a:extLst>
              <a:ext uri="{FF2B5EF4-FFF2-40B4-BE49-F238E27FC236}">
                <a16:creationId xmlns:a16="http://schemas.microsoft.com/office/drawing/2014/main" id="{43E250A7-1943-7357-E452-EA40B3001FBC}"/>
              </a:ext>
            </a:extLst>
          </p:cNvPr>
          <p:cNvSpPr>
            <a:spLocks noGrp="1"/>
          </p:cNvSpPr>
          <p:nvPr>
            <p:ph type="sldNum" sz="quarter" idx="12"/>
          </p:nvPr>
        </p:nvSpPr>
        <p:spPr/>
        <p:txBody>
          <a:bodyPr/>
          <a:lstStyle/>
          <a:p>
            <a:fld id="{6D486360-FF34-7B48-AD05-62F8407C4C7E}" type="slidenum">
              <a:rPr lang="en-US" smtClean="0"/>
              <a:t>27</a:t>
            </a:fld>
            <a:endParaRPr lang="en-US"/>
          </a:p>
        </p:txBody>
      </p:sp>
    </p:spTree>
    <p:extLst>
      <p:ext uri="{BB962C8B-B14F-4D97-AF65-F5344CB8AC3E}">
        <p14:creationId xmlns:p14="http://schemas.microsoft.com/office/powerpoint/2010/main" val="349750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516775"/>
            <a:ext cx="10091084" cy="709053"/>
          </a:xfrm>
        </p:spPr>
        <p:txBody>
          <a:bodyPr/>
          <a:lstStyle/>
          <a:p>
            <a:r>
              <a:rPr lang="en-US" dirty="0"/>
              <a:t>Resources</a:t>
            </a:r>
          </a:p>
        </p:txBody>
      </p:sp>
      <p:sp>
        <p:nvSpPr>
          <p:cNvPr id="3" name="Content Placeholder 2"/>
          <p:cNvSpPr>
            <a:spLocks noGrp="1"/>
          </p:cNvSpPr>
          <p:nvPr>
            <p:ph idx="1"/>
          </p:nvPr>
        </p:nvSpPr>
        <p:spPr>
          <a:xfrm>
            <a:off x="1262716" y="1520590"/>
            <a:ext cx="6396338" cy="4379633"/>
          </a:xfrm>
        </p:spPr>
        <p:txBody>
          <a:bodyPr>
            <a:normAutofit fontScale="92500" lnSpcReduction="20000"/>
          </a:bodyPr>
          <a:lstStyle/>
          <a:p>
            <a:pPr marL="0" indent="0">
              <a:buNone/>
            </a:pPr>
            <a:r>
              <a:rPr lang="en-US" b="1" dirty="0">
                <a:solidFill>
                  <a:srgbClr val="ED7D31"/>
                </a:solidFill>
              </a:rPr>
              <a:t>Suicide Prevention: </a:t>
            </a:r>
          </a:p>
          <a:p>
            <a:pPr marL="457200">
              <a:lnSpc>
                <a:spcPct val="150000"/>
              </a:lnSpc>
            </a:pPr>
            <a:r>
              <a:rPr lang="en-US" dirty="0"/>
              <a:t>Zero Suicide Institute</a:t>
            </a:r>
          </a:p>
          <a:p>
            <a:pPr marL="457200">
              <a:lnSpc>
                <a:spcPct val="150000"/>
              </a:lnSpc>
            </a:pPr>
            <a:r>
              <a:rPr lang="en-US" dirty="0"/>
              <a:t>Zero Suicide Listserv</a:t>
            </a:r>
          </a:p>
          <a:p>
            <a:pPr marL="457200">
              <a:lnSpc>
                <a:spcPct val="150000"/>
              </a:lnSpc>
            </a:pPr>
            <a:r>
              <a:rPr lang="en-US" dirty="0"/>
              <a:t>NV Office for Suicide Prevention</a:t>
            </a:r>
          </a:p>
          <a:p>
            <a:pPr marL="457200">
              <a:lnSpc>
                <a:spcPct val="150000"/>
              </a:lnSpc>
            </a:pPr>
            <a:r>
              <a:rPr lang="en-US" dirty="0"/>
              <a:t>NV Zero Suicide Initiative</a:t>
            </a:r>
          </a:p>
          <a:p>
            <a:pPr marL="457200">
              <a:lnSpc>
                <a:spcPct val="150000"/>
              </a:lnSpc>
            </a:pPr>
            <a:r>
              <a:rPr lang="en-US" dirty="0"/>
              <a:t>The Lifeline and 988</a:t>
            </a:r>
          </a:p>
          <a:p>
            <a:pPr marL="457200">
              <a:lnSpc>
                <a:spcPct val="150000"/>
              </a:lnSpc>
            </a:pPr>
            <a:r>
              <a:rPr lang="en-US" dirty="0"/>
              <a:t>UNR </a:t>
            </a:r>
            <a:r>
              <a:rPr lang="en-US" dirty="0" err="1"/>
              <a:t>LiveWell</a:t>
            </a:r>
            <a:r>
              <a:rPr lang="en-US" dirty="0"/>
              <a:t> Resource Page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061961" y="516775"/>
            <a:ext cx="2888932" cy="5340147"/>
          </a:xfrm>
          <a:prstGeom prst="rect">
            <a:avLst/>
          </a:prstGeom>
        </p:spPr>
      </p:pic>
    </p:spTree>
    <p:extLst>
      <p:ext uri="{BB962C8B-B14F-4D97-AF65-F5344CB8AC3E}">
        <p14:creationId xmlns:p14="http://schemas.microsoft.com/office/powerpoint/2010/main" val="2499876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16" y="615874"/>
            <a:ext cx="10091084" cy="709053"/>
          </a:xfrm>
        </p:spPr>
        <p:txBody>
          <a:bodyPr/>
          <a:lstStyle/>
          <a:p>
            <a:r>
              <a:rPr lang="en-US" dirty="0"/>
              <a:t>Resources </a:t>
            </a:r>
          </a:p>
        </p:txBody>
      </p:sp>
      <p:sp>
        <p:nvSpPr>
          <p:cNvPr id="3" name="Content Placeholder 2"/>
          <p:cNvSpPr>
            <a:spLocks noGrp="1"/>
          </p:cNvSpPr>
          <p:nvPr>
            <p:ph idx="1"/>
          </p:nvPr>
        </p:nvSpPr>
        <p:spPr>
          <a:xfrm>
            <a:off x="993913" y="1450228"/>
            <a:ext cx="11198087" cy="4744758"/>
          </a:xfrm>
        </p:spPr>
        <p:txBody>
          <a:bodyPr>
            <a:normAutofit/>
          </a:bodyPr>
          <a:lstStyle/>
          <a:p>
            <a:pPr marL="344487" indent="0">
              <a:buNone/>
            </a:pPr>
            <a:r>
              <a:rPr lang="en-US" sz="2400" b="1" dirty="0">
                <a:solidFill>
                  <a:srgbClr val="ED7D31"/>
                </a:solidFill>
              </a:rPr>
              <a:t>Community Resources:</a:t>
            </a:r>
          </a:p>
          <a:p>
            <a:pPr marL="688975" indent="-344488"/>
            <a:r>
              <a:rPr lang="en-US" dirty="0">
                <a:solidFill>
                  <a:schemeClr val="tx1">
                    <a:lumMod val="50000"/>
                    <a:lumOff val="50000"/>
                  </a:schemeClr>
                </a:solidFill>
              </a:rPr>
              <a:t>UNR Disabilities Resource Center</a:t>
            </a:r>
          </a:p>
          <a:p>
            <a:pPr marL="688975" indent="-344488"/>
            <a:r>
              <a:rPr lang="en-US" dirty="0">
                <a:solidFill>
                  <a:schemeClr val="tx1">
                    <a:lumMod val="50000"/>
                    <a:lumOff val="50000"/>
                  </a:schemeClr>
                </a:solidFill>
              </a:rPr>
              <a:t>Nevada Center for Excellence in Disabilities Directory</a:t>
            </a:r>
          </a:p>
          <a:p>
            <a:pPr marL="688975" indent="-344488"/>
            <a:r>
              <a:rPr lang="en-US" dirty="0">
                <a:solidFill>
                  <a:schemeClr val="tx1">
                    <a:lumMod val="50000"/>
                    <a:lumOff val="50000"/>
                  </a:schemeClr>
                </a:solidFill>
              </a:rPr>
              <a:t>CASAT on Demand Resources &amp; Downloads</a:t>
            </a:r>
          </a:p>
          <a:p>
            <a:pPr marL="688975" indent="-344488"/>
            <a:r>
              <a:rPr lang="en-US" dirty="0">
                <a:solidFill>
                  <a:schemeClr val="tx1">
                    <a:lumMod val="50000"/>
                    <a:lumOff val="50000"/>
                  </a:schemeClr>
                </a:solidFill>
              </a:rPr>
              <a:t>Pacific Southwest Addiction Technology Transfer Center (PSATTC)</a:t>
            </a:r>
          </a:p>
          <a:p>
            <a:pPr marL="688975" indent="-344488"/>
            <a:r>
              <a:rPr lang="en-US" dirty="0">
                <a:solidFill>
                  <a:schemeClr val="tx1">
                    <a:lumMod val="50000"/>
                    <a:lumOff val="50000"/>
                  </a:schemeClr>
                </a:solidFill>
              </a:rPr>
              <a:t>The Mental Health Technology Transfer Center Network</a:t>
            </a:r>
          </a:p>
          <a:p>
            <a:pPr marL="688975" indent="-344488"/>
            <a:r>
              <a:rPr lang="en-US" dirty="0"/>
              <a:t>The Prevention Technology Transfer Center Network</a:t>
            </a:r>
          </a:p>
          <a:p>
            <a:pPr marL="688975" indent="-344488"/>
            <a:r>
              <a:rPr lang="en-US" dirty="0"/>
              <a:t>Dep. of Health &amp; Human Services Aging and Disability Services Division</a:t>
            </a:r>
          </a:p>
          <a:p>
            <a:pPr marL="688975" indent="-344488"/>
            <a:r>
              <a:rPr lang="en-US" dirty="0"/>
              <a:t>SAMHSA’s Technology Transfer Center (TTC) Programs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86360-FF34-7B48-AD05-62F8407C4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105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D6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336400-C8BB-B7F0-23A4-96ACDEAEE36E}"/>
              </a:ext>
            </a:extLst>
          </p:cNvPr>
          <p:cNvSpPr>
            <a:spLocks noGrp="1"/>
          </p:cNvSpPr>
          <p:nvPr>
            <p:ph type="title"/>
          </p:nvPr>
        </p:nvSpPr>
        <p:spPr>
          <a:xfrm>
            <a:off x="524256" y="491260"/>
            <a:ext cx="6594189" cy="1625210"/>
          </a:xfrm>
        </p:spPr>
        <p:txBody>
          <a:bodyPr>
            <a:normAutofit/>
          </a:bodyPr>
          <a:lstStyle/>
          <a:p>
            <a:r>
              <a:rPr lang="en-US" dirty="0">
                <a:solidFill>
                  <a:srgbClr val="FFFFFF"/>
                </a:solidFill>
                <a:latin typeface="Arial"/>
                <a:cs typeface="Arial"/>
              </a:rPr>
              <a:t>Topics</a:t>
            </a:r>
            <a:endParaRPr lang="en-US" dirty="0">
              <a:solidFill>
                <a:srgbClr val="FFFFFF"/>
              </a:solidFill>
            </a:endParaRPr>
          </a:p>
        </p:txBody>
      </p:sp>
      <p:pic>
        <p:nvPicPr>
          <p:cNvPr id="1032" name="Picture 8">
            <a:extLst>
              <a:ext uri="{FF2B5EF4-FFF2-40B4-BE49-F238E27FC236}">
                <a16:creationId xmlns:a16="http://schemas.microsoft.com/office/drawing/2014/main" id="{95532CD9-8600-42BD-4E4D-46AA4535F101}"/>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0083" r="3805" b="-2"/>
          <a:stretch/>
        </p:blipFill>
        <p:spPr bwMode="auto">
          <a:xfrm>
            <a:off x="327549" y="2454903"/>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nd, man, hair, alone, heart, sadness, human, ear, skull, hairstyle, mouth, close up, human body, sad, face, loneliness, psychology, eye, head, skin, crisis, expression, emotional, dramatic, pain, organ, psyche, emotions, soul, closure, leave, emotion, depression, feelings, unhappy, despair, ego, therapy, psychiatry, ernst, interaction, disease, problems, being alone, psychotherapy, headaches, headache, burnout, frustration, exhausted, sense, emotionally, kummer, psychiatric, mentally, facial hair, psycholgie, archetype, archetypes">
            <a:extLst>
              <a:ext uri="{FF2B5EF4-FFF2-40B4-BE49-F238E27FC236}">
                <a16:creationId xmlns:a16="http://schemas.microsoft.com/office/drawing/2014/main" id="{1ABB74C4-D4C1-D507-A300-3E4157E5D8AE}"/>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9619" b="1510"/>
          <a:stretch/>
        </p:blipFill>
        <p:spPr bwMode="auto">
          <a:xfrm>
            <a:off x="3942260" y="2454902"/>
            <a:ext cx="3442803" cy="1958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ergency - Free of Charge Creative Commons Highway Sign image">
            <a:extLst>
              <a:ext uri="{FF2B5EF4-FFF2-40B4-BE49-F238E27FC236}">
                <a16:creationId xmlns:a16="http://schemas.microsoft.com/office/drawing/2014/main" id="{D2CE8353-F10E-7BDB-36FE-30C449930841}"/>
              </a:ext>
            </a:extLst>
          </p:cNvPr>
          <p:cNvPicPr>
            <a:picLocks noChangeAspect="1"/>
          </p:cNvPicPr>
          <p:nvPr/>
        </p:nvPicPr>
        <p:blipFill rotWithShape="1">
          <a:blip r:embed="rId5">
            <a:grayscl/>
          </a:blip>
          <a:srcRect t="10500" r="-3" b="4139"/>
          <a:stretch/>
        </p:blipFill>
        <p:spPr>
          <a:xfrm>
            <a:off x="3937775" y="4572003"/>
            <a:ext cx="3447288" cy="1956816"/>
          </a:xfrm>
          <a:prstGeom prst="rect">
            <a:avLst/>
          </a:prstGeom>
        </p:spPr>
      </p:pic>
      <p:sp>
        <p:nvSpPr>
          <p:cNvPr id="1039" name="Rectangle 10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66BE61-6386-A144-24BE-5A65D8DE98E5}"/>
              </a:ext>
            </a:extLst>
          </p:cNvPr>
          <p:cNvSpPr>
            <a:spLocks noGrp="1"/>
          </p:cNvSpPr>
          <p:nvPr>
            <p:ph idx="1"/>
          </p:nvPr>
        </p:nvSpPr>
        <p:spPr>
          <a:xfrm>
            <a:off x="7957973" y="763523"/>
            <a:ext cx="3511296" cy="5330952"/>
          </a:xfrm>
        </p:spPr>
        <p:txBody>
          <a:bodyPr vert="horz" lIns="91440" tIns="45720" rIns="91440" bIns="45720" rtlCol="0" anchor="ctr">
            <a:normAutofit/>
          </a:bodyPr>
          <a:lstStyle/>
          <a:p>
            <a:r>
              <a:rPr lang="en-US" sz="2400" dirty="0">
                <a:solidFill>
                  <a:srgbClr val="FFFFFF"/>
                </a:solidFill>
                <a:ea typeface="+mn-lt"/>
                <a:cs typeface="+mn-lt"/>
              </a:rPr>
              <a:t>Crisis Response System</a:t>
            </a:r>
            <a:endParaRPr lang="en-US" sz="2400" dirty="0">
              <a:solidFill>
                <a:srgbClr val="FFFFFF"/>
              </a:solidFill>
              <a:cs typeface="Calibri" panose="020F0502020204030204"/>
            </a:endParaRPr>
          </a:p>
          <a:p>
            <a:r>
              <a:rPr lang="en-US" sz="2400" dirty="0">
                <a:solidFill>
                  <a:srgbClr val="FFFFFF"/>
                </a:solidFill>
                <a:ea typeface="+mn-lt"/>
                <a:cs typeface="+mn-lt"/>
              </a:rPr>
              <a:t>Suicide Prevention</a:t>
            </a:r>
            <a:endParaRPr lang="en-US" sz="2400" dirty="0">
              <a:solidFill>
                <a:srgbClr val="FFFFFF"/>
              </a:solidFill>
              <a:cs typeface="Calibri" panose="020F0502020204030204"/>
            </a:endParaRPr>
          </a:p>
          <a:p>
            <a:r>
              <a:rPr lang="en-US" sz="2400" dirty="0">
                <a:solidFill>
                  <a:srgbClr val="FFFFFF"/>
                </a:solidFill>
                <a:ea typeface="+mn-lt"/>
                <a:cs typeface="+mn-lt"/>
              </a:rPr>
              <a:t>Trauma</a:t>
            </a:r>
            <a:endParaRPr lang="en-US" sz="2400" dirty="0">
              <a:solidFill>
                <a:srgbClr val="FFFFFF"/>
              </a:solidFill>
              <a:cs typeface="Calibri"/>
            </a:endParaRPr>
          </a:p>
          <a:p>
            <a:r>
              <a:rPr lang="en-US" sz="2400" dirty="0">
                <a:solidFill>
                  <a:srgbClr val="FFFFFF"/>
                </a:solidFill>
                <a:ea typeface="+mn-lt"/>
                <a:cs typeface="+mn-lt"/>
              </a:rPr>
              <a:t>Cultural Considerations </a:t>
            </a:r>
            <a:endParaRPr lang="en-US" sz="2400" dirty="0">
              <a:solidFill>
                <a:srgbClr val="FFFFFF"/>
              </a:solidFill>
            </a:endParaRPr>
          </a:p>
          <a:p>
            <a:r>
              <a:rPr lang="en-US" sz="2400" dirty="0">
                <a:solidFill>
                  <a:srgbClr val="FFFFFF"/>
                </a:solidFill>
                <a:cs typeface="Calibri"/>
              </a:rPr>
              <a:t>Compassion Fatigue</a:t>
            </a:r>
          </a:p>
          <a:p>
            <a:endParaRPr lang="en-US" sz="2200" dirty="0">
              <a:solidFill>
                <a:srgbClr val="FFFFFF"/>
              </a:solidFill>
              <a:cs typeface="Calibri"/>
            </a:endParaRPr>
          </a:p>
        </p:txBody>
      </p:sp>
      <p:sp>
        <p:nvSpPr>
          <p:cNvPr id="4" name="Slide Number Placeholder 3">
            <a:extLst>
              <a:ext uri="{FF2B5EF4-FFF2-40B4-BE49-F238E27FC236}">
                <a16:creationId xmlns:a16="http://schemas.microsoft.com/office/drawing/2014/main" id="{716DBB52-850D-C0E7-DE13-0155B09F13BC}"/>
              </a:ext>
            </a:extLst>
          </p:cNvPr>
          <p:cNvSpPr>
            <a:spLocks noGrp="1"/>
          </p:cNvSpPr>
          <p:nvPr>
            <p:ph type="sldNum" sz="quarter" idx="12"/>
          </p:nvPr>
        </p:nvSpPr>
        <p:spPr>
          <a:xfrm>
            <a:off x="10621992" y="6535157"/>
            <a:ext cx="847277" cy="274320"/>
          </a:xfrm>
        </p:spPr>
        <p:txBody>
          <a:bodyPr>
            <a:normAutofit/>
          </a:bodyPr>
          <a:lstStyle/>
          <a:p>
            <a:pPr>
              <a:spcAft>
                <a:spcPts val="600"/>
              </a:spcAft>
            </a:pPr>
            <a:fld id="{6D486360-FF34-7B48-AD05-62F8407C4C7E}" type="slidenum">
              <a:rPr lang="en-US" sz="1050">
                <a:solidFill>
                  <a:schemeClr val="tx1">
                    <a:lumMod val="50000"/>
                    <a:lumOff val="50000"/>
                  </a:schemeClr>
                </a:solidFill>
              </a:rPr>
              <a:pPr>
                <a:spcAft>
                  <a:spcPts val="600"/>
                </a:spcAft>
              </a:pPr>
              <a:t>3</a:t>
            </a:fld>
            <a:endParaRPr lang="en-US" sz="1050">
              <a:solidFill>
                <a:schemeClr val="tx1">
                  <a:lumMod val="50000"/>
                  <a:lumOff val="50000"/>
                </a:schemeClr>
              </a:solidFill>
            </a:endParaRPr>
          </a:p>
        </p:txBody>
      </p:sp>
    </p:spTree>
    <p:extLst>
      <p:ext uri="{BB962C8B-B14F-4D97-AF65-F5344CB8AC3E}">
        <p14:creationId xmlns:p14="http://schemas.microsoft.com/office/powerpoint/2010/main" val="176159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47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EF302-9111-E8DA-9263-44FB5D73B1DF}"/>
              </a:ext>
            </a:extLst>
          </p:cNvPr>
          <p:cNvSpPr>
            <a:spLocks noGrp="1"/>
          </p:cNvSpPr>
          <p:nvPr>
            <p:ph type="title"/>
          </p:nvPr>
        </p:nvSpPr>
        <p:spPr>
          <a:xfrm>
            <a:off x="1262716" y="531520"/>
            <a:ext cx="10091084" cy="709053"/>
          </a:xfrm>
        </p:spPr>
        <p:txBody>
          <a:bodyPr vert="horz" lIns="91440" tIns="45720" rIns="91440" bIns="45720" rtlCol="0" anchor="ctr">
            <a:normAutofit/>
          </a:bodyPr>
          <a:lstStyle/>
          <a:p>
            <a:r>
              <a:rPr lang="en-US" dirty="0">
                <a:latin typeface="Arial"/>
                <a:cs typeface="Arial"/>
              </a:rPr>
              <a:t>Disclaimer</a:t>
            </a:r>
            <a:endParaRPr lang="en-US" dirty="0"/>
          </a:p>
        </p:txBody>
      </p:sp>
      <p:sp>
        <p:nvSpPr>
          <p:cNvPr id="3" name="Content Placeholder 2">
            <a:extLst>
              <a:ext uri="{FF2B5EF4-FFF2-40B4-BE49-F238E27FC236}">
                <a16:creationId xmlns:a16="http://schemas.microsoft.com/office/drawing/2014/main" id="{3E337E44-92A8-6717-F67C-1B9A6F2DCC67}"/>
              </a:ext>
            </a:extLst>
          </p:cNvPr>
          <p:cNvSpPr>
            <a:spLocks noGrp="1"/>
          </p:cNvSpPr>
          <p:nvPr>
            <p:ph idx="1"/>
          </p:nvPr>
        </p:nvSpPr>
        <p:spPr>
          <a:xfrm>
            <a:off x="838018" y="1281530"/>
            <a:ext cx="11353982" cy="5278581"/>
          </a:xfrm>
        </p:spPr>
        <p:txBody>
          <a:bodyPr vert="horz" lIns="91440" tIns="45720" rIns="91440" bIns="45720" rtlCol="0" anchor="t">
            <a:noAutofit/>
          </a:bodyPr>
          <a:lstStyle/>
          <a:p>
            <a:pPr marL="0" indent="0" algn="ctr">
              <a:lnSpc>
                <a:spcPct val="100000"/>
              </a:lnSpc>
              <a:buNone/>
            </a:pPr>
            <a:r>
              <a:rPr lang="en-US" sz="4800" dirty="0">
                <a:ea typeface="+mn-lt"/>
                <a:cs typeface="+mn-lt"/>
              </a:rPr>
              <a:t>This presentation may include readings, media, and discussion around topics such as suicide, trauma, and crisis intervention and may be difficult. </a:t>
            </a:r>
          </a:p>
          <a:p>
            <a:pPr marL="0" indent="0" algn="ctr">
              <a:lnSpc>
                <a:spcPct val="100000"/>
              </a:lnSpc>
              <a:buNone/>
            </a:pPr>
            <a:r>
              <a:rPr lang="en-US" sz="4800" dirty="0">
                <a:ea typeface="+mn-lt"/>
                <a:cs typeface="+mn-lt"/>
              </a:rPr>
              <a:t>Please listen to yourself… and reach out if you are having difficulty with these topics.</a:t>
            </a:r>
            <a:endParaRPr lang="en-US" sz="4800" dirty="0">
              <a:cs typeface="Calibri"/>
            </a:endParaRPr>
          </a:p>
        </p:txBody>
      </p:sp>
      <p:sp>
        <p:nvSpPr>
          <p:cNvPr id="4" name="Slide Number Placeholder 3">
            <a:extLst>
              <a:ext uri="{FF2B5EF4-FFF2-40B4-BE49-F238E27FC236}">
                <a16:creationId xmlns:a16="http://schemas.microsoft.com/office/drawing/2014/main" id="{7D138B9D-F6DC-6A3B-C57A-1B0A90704012}"/>
              </a:ext>
            </a:extLst>
          </p:cNvPr>
          <p:cNvSpPr>
            <a:spLocks noGrp="1"/>
          </p:cNvSpPr>
          <p:nvPr>
            <p:ph type="sldNum" sz="quarter" idx="12"/>
          </p:nvPr>
        </p:nvSpPr>
        <p:spPr/>
        <p:txBody>
          <a:bodyPr/>
          <a:lstStyle/>
          <a:p>
            <a:fld id="{6D486360-FF34-7B48-AD05-62F8407C4C7E}" type="slidenum">
              <a:rPr lang="en-US" smtClean="0"/>
              <a:t>4</a:t>
            </a:fld>
            <a:endParaRPr lang="en-US"/>
          </a:p>
        </p:txBody>
      </p:sp>
    </p:spTree>
    <p:extLst>
      <p:ext uri="{BB962C8B-B14F-4D97-AF65-F5344CB8AC3E}">
        <p14:creationId xmlns:p14="http://schemas.microsoft.com/office/powerpoint/2010/main" val="180022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risis Intervention - Free of Charge Creative Commons Highway Sign image">
            <a:extLst>
              <a:ext uri="{FF2B5EF4-FFF2-40B4-BE49-F238E27FC236}">
                <a16:creationId xmlns:a16="http://schemas.microsoft.com/office/drawing/2014/main" id="{C3D63F74-A376-3896-C3D4-4C40DDEECA9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8CD180E-10E6-9272-6B8C-38916B517C9F}"/>
              </a:ext>
            </a:extLst>
          </p:cNvPr>
          <p:cNvSpPr>
            <a:spLocks noGrp="1"/>
          </p:cNvSpPr>
          <p:nvPr>
            <p:ph type="sldNum" sz="quarter" idx="12"/>
          </p:nvPr>
        </p:nvSpPr>
        <p:spPr/>
        <p:txBody>
          <a:bodyPr/>
          <a:lstStyle/>
          <a:p>
            <a:fld id="{6D486360-FF34-7B48-AD05-62F8407C4C7E}" type="slidenum">
              <a:rPr lang="en-US" dirty="0" smtClean="0"/>
              <a:t>5</a:t>
            </a:fld>
            <a:endParaRPr lang="en-US" dirty="0"/>
          </a:p>
        </p:txBody>
      </p:sp>
    </p:spTree>
    <p:extLst>
      <p:ext uri="{BB962C8B-B14F-4D97-AF65-F5344CB8AC3E}">
        <p14:creationId xmlns:p14="http://schemas.microsoft.com/office/powerpoint/2010/main" val="240411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BD8-6555-EC2D-0636-8C355EEC9908}"/>
              </a:ext>
            </a:extLst>
          </p:cNvPr>
          <p:cNvSpPr>
            <a:spLocks noGrp="1"/>
          </p:cNvSpPr>
          <p:nvPr>
            <p:ph type="title"/>
          </p:nvPr>
        </p:nvSpPr>
        <p:spPr>
          <a:xfrm>
            <a:off x="561813" y="70550"/>
            <a:ext cx="11161320" cy="709053"/>
          </a:xfrm>
        </p:spPr>
        <p:txBody>
          <a:bodyPr>
            <a:noAutofit/>
          </a:bodyPr>
          <a:lstStyle/>
          <a:p>
            <a:r>
              <a:rPr lang="en-US" sz="4000" dirty="0"/>
              <a:t>Phases of Disaster Response &amp; Grief Cycles</a:t>
            </a:r>
          </a:p>
        </p:txBody>
      </p:sp>
      <p:sp>
        <p:nvSpPr>
          <p:cNvPr id="3" name="Slide Number Placeholder 2">
            <a:extLst>
              <a:ext uri="{FF2B5EF4-FFF2-40B4-BE49-F238E27FC236}">
                <a16:creationId xmlns:a16="http://schemas.microsoft.com/office/drawing/2014/main" id="{49BEBC94-C183-EA16-C491-F77E62B6455D}"/>
              </a:ext>
            </a:extLst>
          </p:cNvPr>
          <p:cNvSpPr>
            <a:spLocks noGrp="1"/>
          </p:cNvSpPr>
          <p:nvPr>
            <p:ph type="sldNum" sz="quarter" idx="12"/>
          </p:nvPr>
        </p:nvSpPr>
        <p:spPr/>
        <p:txBody>
          <a:bodyPr/>
          <a:lstStyle/>
          <a:p>
            <a:fld id="{6D486360-FF34-7B48-AD05-62F8407C4C7E}" type="slidenum">
              <a:rPr lang="en-US" smtClean="0"/>
              <a:t>6</a:t>
            </a:fld>
            <a:endParaRPr lang="en-US"/>
          </a:p>
        </p:txBody>
      </p:sp>
      <p:sp>
        <p:nvSpPr>
          <p:cNvPr id="5" name="TextBox 4">
            <a:extLst>
              <a:ext uri="{FF2B5EF4-FFF2-40B4-BE49-F238E27FC236}">
                <a16:creationId xmlns:a16="http://schemas.microsoft.com/office/drawing/2014/main" id="{24D1AC0C-F380-DD92-3308-3F9435FA9ADD}"/>
              </a:ext>
            </a:extLst>
          </p:cNvPr>
          <p:cNvSpPr txBox="1"/>
          <p:nvPr/>
        </p:nvSpPr>
        <p:spPr>
          <a:xfrm rot="5400000">
            <a:off x="8230068" y="3486847"/>
            <a:ext cx="7169571" cy="369332"/>
          </a:xfrm>
          <a:prstGeom prst="rect">
            <a:avLst/>
          </a:prstGeom>
          <a:noFill/>
        </p:spPr>
        <p:txBody>
          <a:bodyPr wrap="square">
            <a:spAutoFit/>
          </a:bodyPr>
          <a:lstStyle/>
          <a:p>
            <a:r>
              <a:rPr lang="en-US" b="0" i="1" dirty="0">
                <a:solidFill>
                  <a:srgbClr val="CCCCCC"/>
                </a:solidFill>
                <a:effectLst/>
                <a:latin typeface="gotham medium"/>
              </a:rPr>
              <a:t>Graph Source: Graph from </a:t>
            </a:r>
            <a:r>
              <a:rPr lang="en-US" b="0" i="1" dirty="0" err="1">
                <a:solidFill>
                  <a:srgbClr val="CCCCCC"/>
                </a:solidFill>
                <a:effectLst/>
                <a:latin typeface="gotham medium"/>
              </a:rPr>
              <a:t>Samsha.gov</a:t>
            </a:r>
            <a:r>
              <a:rPr lang="en-US" b="0" i="1" dirty="0">
                <a:solidFill>
                  <a:srgbClr val="CCCCCC"/>
                </a:solidFill>
                <a:effectLst/>
                <a:latin typeface="gotham medium"/>
              </a:rPr>
              <a:t>. adapted from </a:t>
            </a:r>
            <a:r>
              <a:rPr lang="en-US" b="0" i="1" dirty="0" err="1">
                <a:solidFill>
                  <a:srgbClr val="CCCCCC"/>
                </a:solidFill>
                <a:effectLst/>
                <a:latin typeface="gotham medium"/>
              </a:rPr>
              <a:t>Zunin</a:t>
            </a:r>
            <a:r>
              <a:rPr lang="en-US" b="0" i="1" dirty="0">
                <a:solidFill>
                  <a:srgbClr val="CCCCCC"/>
                </a:solidFill>
                <a:effectLst/>
                <a:latin typeface="gotham medium"/>
              </a:rPr>
              <a:t> and Myers</a:t>
            </a:r>
            <a:endParaRPr lang="en-US" i="1" dirty="0"/>
          </a:p>
        </p:txBody>
      </p:sp>
      <p:pic>
        <p:nvPicPr>
          <p:cNvPr id="4" name="Picture 1029" descr="Starting from left to right, this graph illustrates the general progression of the disaster effects and reactions on communities. &#10;&#10;The first is the Pre-Disaster Phase where the amount of warning a community receives varies by the type of disaster. Perceived threat varies depending on many factors. &#10;&#10;Next is the Impact Phase. The greater the scope, community destruction, and personal losses associated with the disaster, the greater the psychosocial effects. &#10;&#10;Next is the Heroic Phase which is characterized by high altruism among both survivors and emergency responders. &#10;&#10;In the following weeks and months is the Honeymoon Phase where survivors feel a short-lived sense of optimism. &#10;&#10;Over time, survivors go through an inventory process where they recognize the limits of available disaster assistance. &#10;&#10;This leads into the Disillusionment Phase where survivors are coming to grips with reality of their situation. Certain trigger events, such as the anniversary of the disaster, can prompt survivors to re-experience negative emotions related to the disaster.   &#10;&#10;Lastly, during the Reconstruction Phase, survivors experience setbacks and work through their grief, eventually readjusting to their new surrounding and situations. &#10;&#10;Adapted from CMHS, 2000">
            <a:extLst>
              <a:ext uri="{FF2B5EF4-FFF2-40B4-BE49-F238E27FC236}">
                <a16:creationId xmlns:a16="http://schemas.microsoft.com/office/drawing/2014/main" id="{13BBB24D-FDFB-C008-698F-F32228F3F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4649"/>
            <a:ext cx="10026869" cy="59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6973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386505-498D-58BF-4C8D-D0786592EF7A}"/>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r="645" b="80000"/>
          <a:stretch/>
        </p:blipFill>
        <p:spPr bwMode="auto">
          <a:xfrm>
            <a:off x="1182494" y="2159801"/>
            <a:ext cx="10737693" cy="17306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99DD7FD-4840-79E7-CCCF-9C890BE0BE55}"/>
              </a:ext>
            </a:extLst>
          </p:cNvPr>
          <p:cNvSpPr>
            <a:spLocks noGrp="1"/>
          </p:cNvSpPr>
          <p:nvPr>
            <p:ph type="sldNum" sz="quarter" idx="12"/>
          </p:nvPr>
        </p:nvSpPr>
        <p:spPr/>
        <p:txBody>
          <a:bodyPr/>
          <a:lstStyle/>
          <a:p>
            <a:fld id="{6D486360-FF34-7B48-AD05-62F8407C4C7E}" type="slidenum">
              <a:rPr lang="en-US" smtClean="0"/>
              <a:t>7</a:t>
            </a:fld>
            <a:endParaRPr lang="en-US"/>
          </a:p>
        </p:txBody>
      </p:sp>
    </p:spTree>
    <p:extLst>
      <p:ext uri="{BB962C8B-B14F-4D97-AF65-F5344CB8AC3E}">
        <p14:creationId xmlns:p14="http://schemas.microsoft.com/office/powerpoint/2010/main" val="2801411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940098" y="297889"/>
            <a:ext cx="10091084" cy="709053"/>
          </a:xfrm>
        </p:spPr>
        <p:txBody>
          <a:bodyPr>
            <a:normAutofit/>
          </a:bodyPr>
          <a:lstStyle/>
          <a:p>
            <a:r>
              <a:rPr lang="en-US" sz="4000" dirty="0"/>
              <a:t>Suicide Safer Care Training</a:t>
            </a:r>
          </a:p>
        </p:txBody>
      </p:sp>
      <p:pic>
        <p:nvPicPr>
          <p:cNvPr id="8" name="Picture 7" descr="Graphical user interface, text, application, website&#10;&#10;Description automatically generated">
            <a:extLst>
              <a:ext uri="{FF2B5EF4-FFF2-40B4-BE49-F238E27FC236}">
                <a16:creationId xmlns:a16="http://schemas.microsoft.com/office/drawing/2014/main" id="{216A9913-6ABF-B658-B777-9ECD7BBF3DF7}"/>
              </a:ext>
            </a:extLst>
          </p:cNvPr>
          <p:cNvPicPr>
            <a:picLocks noChangeAspect="1"/>
          </p:cNvPicPr>
          <p:nvPr/>
        </p:nvPicPr>
        <p:blipFill>
          <a:blip r:embed="rId3"/>
          <a:stretch>
            <a:fillRect/>
          </a:stretch>
        </p:blipFill>
        <p:spPr>
          <a:xfrm>
            <a:off x="940098" y="1630457"/>
            <a:ext cx="11120523" cy="1538412"/>
          </a:xfrm>
          <a:prstGeom prst="rect">
            <a:avLst/>
          </a:prstGeom>
        </p:spPr>
      </p:pic>
      <p:pic>
        <p:nvPicPr>
          <p:cNvPr id="4" name="Picture 3">
            <a:extLst>
              <a:ext uri="{FF2B5EF4-FFF2-40B4-BE49-F238E27FC236}">
                <a16:creationId xmlns:a16="http://schemas.microsoft.com/office/drawing/2014/main" id="{78398E9A-4A70-D258-DDA5-E6D2CDBF995B}"/>
              </a:ext>
            </a:extLst>
          </p:cNvPr>
          <p:cNvPicPr>
            <a:picLocks noChangeAspect="1"/>
          </p:cNvPicPr>
          <p:nvPr/>
        </p:nvPicPr>
        <p:blipFill>
          <a:blip r:embed="rId4"/>
          <a:stretch>
            <a:fillRect/>
          </a:stretch>
        </p:blipFill>
        <p:spPr>
          <a:xfrm>
            <a:off x="940098" y="3177742"/>
            <a:ext cx="11120523" cy="1373581"/>
          </a:xfrm>
          <a:prstGeom prst="rect">
            <a:avLst/>
          </a:prstGeom>
        </p:spPr>
      </p:pic>
      <p:sp>
        <p:nvSpPr>
          <p:cNvPr id="3" name="Slide Number Placeholder 2">
            <a:extLst>
              <a:ext uri="{FF2B5EF4-FFF2-40B4-BE49-F238E27FC236}">
                <a16:creationId xmlns:a16="http://schemas.microsoft.com/office/drawing/2014/main" id="{033E6686-A9D6-D7D8-2BB2-A6F45D53D022}"/>
              </a:ext>
            </a:extLst>
          </p:cNvPr>
          <p:cNvSpPr>
            <a:spLocks noGrp="1"/>
          </p:cNvSpPr>
          <p:nvPr>
            <p:ph type="sldNum" sz="quarter" idx="12"/>
          </p:nvPr>
        </p:nvSpPr>
        <p:spPr/>
        <p:txBody>
          <a:bodyPr/>
          <a:lstStyle/>
          <a:p>
            <a:fld id="{6D486360-FF34-7B48-AD05-62F8407C4C7E}" type="slidenum">
              <a:rPr lang="en-US" smtClean="0"/>
              <a:t>8</a:t>
            </a:fld>
            <a:endParaRPr lang="en-US"/>
          </a:p>
        </p:txBody>
      </p:sp>
    </p:spTree>
    <p:extLst>
      <p:ext uri="{BB962C8B-B14F-4D97-AF65-F5344CB8AC3E}">
        <p14:creationId xmlns:p14="http://schemas.microsoft.com/office/powerpoint/2010/main" val="318049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26A2-5EEF-D457-6D83-09AB98386617}"/>
              </a:ext>
            </a:extLst>
          </p:cNvPr>
          <p:cNvSpPr>
            <a:spLocks noGrp="1"/>
          </p:cNvSpPr>
          <p:nvPr>
            <p:ph type="title"/>
          </p:nvPr>
        </p:nvSpPr>
        <p:spPr>
          <a:xfrm>
            <a:off x="900828" y="1"/>
            <a:ext cx="11065199" cy="1241248"/>
          </a:xfrm>
        </p:spPr>
        <p:txBody>
          <a:bodyPr>
            <a:normAutofit fontScale="90000"/>
          </a:bodyPr>
          <a:lstStyle/>
          <a:p>
            <a:r>
              <a:rPr lang="en-US" dirty="0"/>
              <a:t>Counseling on Access to Lethal Means</a:t>
            </a:r>
            <a:br>
              <a:rPr lang="en-US" dirty="0"/>
            </a:br>
            <a:r>
              <a:rPr lang="en-US" dirty="0"/>
              <a:t>(CALM)</a:t>
            </a:r>
          </a:p>
        </p:txBody>
      </p:sp>
      <p:sp>
        <p:nvSpPr>
          <p:cNvPr id="7" name="TextBox 6">
            <a:extLst>
              <a:ext uri="{FF2B5EF4-FFF2-40B4-BE49-F238E27FC236}">
                <a16:creationId xmlns:a16="http://schemas.microsoft.com/office/drawing/2014/main" id="{86A3370D-EB33-6363-0851-B4182B635CBB}"/>
              </a:ext>
            </a:extLst>
          </p:cNvPr>
          <p:cNvSpPr txBox="1"/>
          <p:nvPr/>
        </p:nvSpPr>
        <p:spPr>
          <a:xfrm>
            <a:off x="900829" y="1579070"/>
            <a:ext cx="11291171" cy="4278094"/>
          </a:xfrm>
          <a:prstGeom prst="rect">
            <a:avLst/>
          </a:prstGeom>
          <a:noFill/>
        </p:spPr>
        <p:txBody>
          <a:bodyPr wrap="square">
            <a:spAutoFit/>
          </a:bodyPr>
          <a:lstStyle/>
          <a:p>
            <a:pPr marL="342900" indent="-342900">
              <a:buFont typeface="Arial" panose="020B0604020202020204" pitchFamily="34" charset="0"/>
              <a:buChar char="•"/>
            </a:pPr>
            <a:r>
              <a:rPr lang="en-US" sz="2800" dirty="0">
                <a:solidFill>
                  <a:schemeClr val="tx1">
                    <a:lumMod val="50000"/>
                    <a:lumOff val="50000"/>
                  </a:schemeClr>
                </a:solidFill>
              </a:rPr>
              <a:t>Reducing access to lethal means is an evidence-based strategy for suicide prevention.</a:t>
            </a:r>
          </a:p>
          <a:p>
            <a:pPr marL="342900" indent="-342900">
              <a:buFont typeface="Arial" panose="020B0604020202020204" pitchFamily="34" charset="0"/>
              <a:buChar char="•"/>
            </a:pPr>
            <a:r>
              <a:rPr lang="en-US" sz="2800" dirty="0">
                <a:solidFill>
                  <a:schemeClr val="tx1">
                    <a:lumMod val="50000"/>
                    <a:lumOff val="50000"/>
                  </a:schemeClr>
                </a:solidFill>
              </a:rPr>
              <a:t>Reducing access to lethal means, such as firearms and medication, can determine whether a person </a:t>
            </a:r>
          </a:p>
          <a:p>
            <a:pPr marL="342900" indent="-342900">
              <a:buFont typeface="Arial" panose="020B0604020202020204" pitchFamily="34" charset="0"/>
              <a:buChar char="•"/>
            </a:pPr>
            <a:r>
              <a:rPr lang="en-US" sz="2800" dirty="0">
                <a:solidFill>
                  <a:schemeClr val="tx1">
                    <a:lumMod val="50000"/>
                    <a:lumOff val="50000"/>
                  </a:schemeClr>
                </a:solidFill>
              </a:rPr>
              <a:t>Advise clients on specific off-site and in-home secure storage options for firearms and strategies to limit access to dangerous medications.</a:t>
            </a:r>
          </a:p>
          <a:p>
            <a:pPr marL="342900" indent="-342900">
              <a:buFont typeface="Arial" panose="020B0604020202020204" pitchFamily="34" charset="0"/>
              <a:buChar char="•"/>
            </a:pPr>
            <a:r>
              <a:rPr lang="en-US" sz="2800" dirty="0">
                <a:solidFill>
                  <a:schemeClr val="tx1">
                    <a:lumMod val="50000"/>
                    <a:lumOff val="50000"/>
                  </a:schemeClr>
                </a:solidFill>
              </a:rPr>
              <a:t>Work with your clients and their families to develop a specific plan to reduce access to lethal means and follow up on the plan over time.</a:t>
            </a:r>
          </a:p>
          <a:p>
            <a:br>
              <a:rPr lang="en-US" sz="2400" dirty="0"/>
            </a:br>
            <a:r>
              <a:rPr lang="en-US" sz="2400" b="1" i="1" dirty="0">
                <a:solidFill>
                  <a:schemeClr val="tx1">
                    <a:lumMod val="50000"/>
                    <a:lumOff val="50000"/>
                  </a:schemeClr>
                </a:solidFill>
              </a:rPr>
              <a:t>CALM is a free, self-paced, online course for health care and social services providers. </a:t>
            </a:r>
          </a:p>
        </p:txBody>
      </p:sp>
      <p:sp>
        <p:nvSpPr>
          <p:cNvPr id="3" name="Slide Number Placeholder 2">
            <a:extLst>
              <a:ext uri="{FF2B5EF4-FFF2-40B4-BE49-F238E27FC236}">
                <a16:creationId xmlns:a16="http://schemas.microsoft.com/office/drawing/2014/main" id="{EC4A7693-1438-B680-11F0-FF517C746953}"/>
              </a:ext>
            </a:extLst>
          </p:cNvPr>
          <p:cNvSpPr>
            <a:spLocks noGrp="1"/>
          </p:cNvSpPr>
          <p:nvPr>
            <p:ph type="sldNum" sz="quarter" idx="12"/>
          </p:nvPr>
        </p:nvSpPr>
        <p:spPr/>
        <p:txBody>
          <a:bodyPr/>
          <a:lstStyle/>
          <a:p>
            <a:fld id="{6D486360-FF34-7B48-AD05-62F8407C4C7E}" type="slidenum">
              <a:rPr lang="en-US" smtClean="0"/>
              <a:t>9</a:t>
            </a:fld>
            <a:endParaRPr lang="en-US"/>
          </a:p>
        </p:txBody>
      </p:sp>
    </p:spTree>
    <p:extLst>
      <p:ext uri="{BB962C8B-B14F-4D97-AF65-F5344CB8AC3E}">
        <p14:creationId xmlns:p14="http://schemas.microsoft.com/office/powerpoint/2010/main" val="571444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25634</TotalTime>
  <Words>4838</Words>
  <Application>Microsoft Office PowerPoint</Application>
  <PresentationFormat>Widescreen</PresentationFormat>
  <Paragraphs>416</Paragraphs>
  <Slides>30</Slides>
  <Notes>30</Notes>
  <HiddenSlides>0</HiddenSlides>
  <MMClips>7</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Office Theme</vt:lpstr>
      <vt:lpstr>Office Theme</vt:lpstr>
      <vt:lpstr>1_Office Theme</vt:lpstr>
      <vt:lpstr>Office Theme</vt:lpstr>
      <vt:lpstr>Office Theme</vt:lpstr>
      <vt:lpstr>Pathways in Crisis Services Project</vt:lpstr>
      <vt:lpstr>Curriculum Infusion Introduction</vt:lpstr>
      <vt:lpstr>Topics</vt:lpstr>
      <vt:lpstr>Disclaimer</vt:lpstr>
      <vt:lpstr>PowerPoint Presentation</vt:lpstr>
      <vt:lpstr>Phases of Disaster Response &amp; Grief Cycles</vt:lpstr>
      <vt:lpstr>PowerPoint Presentation</vt:lpstr>
      <vt:lpstr>Suicide Safer Care Training</vt:lpstr>
      <vt:lpstr>Counseling on Access to Lethal Means (CALM)</vt:lpstr>
      <vt:lpstr>Treat: Suicide-Specific Brief Interventions: David Jobes </vt:lpstr>
      <vt:lpstr>Adverse Childhood Experiences (ACE’s)</vt:lpstr>
      <vt:lpstr>Moving from ACEs to Resilience</vt:lpstr>
      <vt:lpstr>PowerPoint Presentation</vt:lpstr>
      <vt:lpstr>Trauma</vt:lpstr>
      <vt:lpstr>ReMoved</vt:lpstr>
      <vt:lpstr>PowerPoint Presentation</vt:lpstr>
      <vt:lpstr>African American Mental Health</vt:lpstr>
      <vt:lpstr>Asian American Mental Health</vt:lpstr>
      <vt:lpstr>Latino Mental Health</vt:lpstr>
      <vt:lpstr>LGBTQIA+ Mental Health</vt:lpstr>
      <vt:lpstr>LGBTQIA+ Mental Health</vt:lpstr>
      <vt:lpstr>Indigenous Mental Health</vt:lpstr>
      <vt:lpstr>PowerPoint Presentation</vt:lpstr>
      <vt:lpstr>Empathy Based Stress</vt:lpstr>
      <vt:lpstr>PowerPoint Presentation</vt:lpstr>
      <vt:lpstr>PowerPoint Presentation</vt:lpstr>
      <vt:lpstr>3 Ways to Reduce Compassion Fatigue</vt:lpstr>
      <vt:lpstr>Resources</vt:lpstr>
      <vt:lpstr>Resources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Sophia Graham</cp:lastModifiedBy>
  <cp:revision>195</cp:revision>
  <dcterms:created xsi:type="dcterms:W3CDTF">2022-08-31T17:27:04Z</dcterms:created>
  <dcterms:modified xsi:type="dcterms:W3CDTF">2023-06-09T22:12:37Z</dcterms:modified>
</cp:coreProperties>
</file>