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6" r:id="rId3"/>
  </p:sldMasterIdLst>
  <p:notesMasterIdLst>
    <p:notesMasterId r:id="rId41"/>
  </p:notesMasterIdLst>
  <p:sldIdLst>
    <p:sldId id="410" r:id="rId4"/>
    <p:sldId id="401" r:id="rId5"/>
    <p:sldId id="392" r:id="rId6"/>
    <p:sldId id="403" r:id="rId7"/>
    <p:sldId id="411" r:id="rId8"/>
    <p:sldId id="344" r:id="rId9"/>
    <p:sldId id="345" r:id="rId10"/>
    <p:sldId id="349" r:id="rId11"/>
    <p:sldId id="359" r:id="rId12"/>
    <p:sldId id="360" r:id="rId13"/>
    <p:sldId id="294" r:id="rId14"/>
    <p:sldId id="408" r:id="rId15"/>
    <p:sldId id="337" r:id="rId16"/>
    <p:sldId id="404" r:id="rId17"/>
    <p:sldId id="336" r:id="rId18"/>
    <p:sldId id="291" r:id="rId19"/>
    <p:sldId id="405" r:id="rId20"/>
    <p:sldId id="356" r:id="rId21"/>
    <p:sldId id="357" r:id="rId22"/>
    <p:sldId id="358" r:id="rId23"/>
    <p:sldId id="313" r:id="rId24"/>
    <p:sldId id="338" r:id="rId25"/>
    <p:sldId id="339" r:id="rId26"/>
    <p:sldId id="340" r:id="rId27"/>
    <p:sldId id="409" r:id="rId28"/>
    <p:sldId id="342" r:id="rId29"/>
    <p:sldId id="343" r:id="rId30"/>
    <p:sldId id="412" r:id="rId31"/>
    <p:sldId id="350" r:id="rId32"/>
    <p:sldId id="351" r:id="rId33"/>
    <p:sldId id="352" r:id="rId34"/>
    <p:sldId id="353" r:id="rId35"/>
    <p:sldId id="311" r:id="rId36"/>
    <p:sldId id="354" r:id="rId37"/>
    <p:sldId id="413" r:id="rId38"/>
    <p:sldId id="414" r:id="rId39"/>
    <p:sldId id="3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E3F"/>
    <a:srgbClr val="7F7F7F"/>
    <a:srgbClr val="76717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6190F-9223-48C5-88EC-88785FEACF51}" v="10" dt="2023-01-06T20:19:56.110"/>
    <p1510:client id="{F026EEA3-C5DB-47E1-823B-7223AD45D3E8}" v="28" dt="2023-06-09T23:07:50.428"/>
    <p1510:client id="{B07C5FD2-F6B2-4D69-99DA-7AF9F65C12B1}" v="32" dt="2023-06-09T23:18:32.716"/>
    <p1510:client id="{82A835AA-67F1-4553-9413-AA8CBFA6700B}" v="3" dt="2023-01-06T21:43:39.777"/>
    <p1510:client id="{F2EF25B4-85FC-4439-BA90-FE21F1B763FE}" v="28" dt="2023-01-06T21:39:44.197"/>
    <p1510:client id="{FFBAB0A3-1BC5-4D95-B056-4630C120D226}" v="3" dt="2023-01-19T21:20:21.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249" autoAdjust="0"/>
  </p:normalViewPr>
  <p:slideViewPr>
    <p:cSldViewPr snapToGrid="0">
      <p:cViewPr varScale="1">
        <p:scale>
          <a:sx n="55" d="100"/>
          <a:sy n="55" d="100"/>
        </p:scale>
        <p:origin x="91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Lang" userId="phWb+nlm8x5ozeexJ2DJIaW/WONLauCtHKSKh+3zYeo=" providerId="None" clId="Web-{F5E4F3E2-412C-457D-A163-9848BC9AED00}"/>
    <pc:docChg chg="modSld">
      <pc:chgData name="April Lang" userId="phWb+nlm8x5ozeexJ2DJIaW/WONLauCtHKSKh+3zYeo=" providerId="None" clId="Web-{F5E4F3E2-412C-457D-A163-9848BC9AED00}" dt="2023-06-09T23:37:14.373" v="26"/>
      <pc:docMkLst>
        <pc:docMk/>
      </pc:docMkLst>
      <pc:sldChg chg="modNotes">
        <pc:chgData name="April Lang" userId="phWb+nlm8x5ozeexJ2DJIaW/WONLauCtHKSKh+3zYeo=" providerId="None" clId="Web-{F5E4F3E2-412C-457D-A163-9848BC9AED00}" dt="2023-06-09T23:37:14.373" v="26"/>
        <pc:sldMkLst>
          <pc:docMk/>
          <pc:sldMk cId="1317054827" sldId="336"/>
        </pc:sldMkLst>
      </pc:sldChg>
    </pc:docChg>
  </pc:docChgLst>
  <pc:docChgLst>
    <pc:chgData name="April Lang" userId="phWb+nlm8x5ozeexJ2DJIaW/WONLauCtHKSKh+3zYeo=" providerId="None" clId="Web-{B07C5FD2-F6B2-4D69-99DA-7AF9F65C12B1}"/>
    <pc:docChg chg="modSld">
      <pc:chgData name="April Lang" userId="phWb+nlm8x5ozeexJ2DJIaW/WONLauCtHKSKh+3zYeo=" providerId="None" clId="Web-{B07C5FD2-F6B2-4D69-99DA-7AF9F65C12B1}" dt="2023-06-09T23:19:56.217" v="51"/>
      <pc:docMkLst>
        <pc:docMk/>
      </pc:docMkLst>
      <pc:sldChg chg="addSp delSp modSp modNotes">
        <pc:chgData name="April Lang" userId="phWb+nlm8x5ozeexJ2DJIaW/WONLauCtHKSKh+3zYeo=" providerId="None" clId="Web-{B07C5FD2-F6B2-4D69-99DA-7AF9F65C12B1}" dt="2023-06-09T23:19:56.217" v="51"/>
        <pc:sldMkLst>
          <pc:docMk/>
          <pc:sldMk cId="1048886183" sldId="356"/>
        </pc:sldMkLst>
        <pc:spChg chg="add del mod">
          <ac:chgData name="April Lang" userId="phWb+nlm8x5ozeexJ2DJIaW/WONLauCtHKSKh+3zYeo=" providerId="None" clId="Web-{B07C5FD2-F6B2-4D69-99DA-7AF9F65C12B1}" dt="2023-06-09T23:15:53.104" v="5"/>
          <ac:spMkLst>
            <pc:docMk/>
            <pc:sldMk cId="1048886183" sldId="356"/>
            <ac:spMk id="5" creationId="{1EB08F15-7666-6128-4429-C676242934C7}"/>
          </ac:spMkLst>
        </pc:spChg>
        <pc:spChg chg="add mod">
          <ac:chgData name="April Lang" userId="phWb+nlm8x5ozeexJ2DJIaW/WONLauCtHKSKh+3zYeo=" providerId="None" clId="Web-{B07C5FD2-F6B2-4D69-99DA-7AF9F65C12B1}" dt="2023-06-09T23:15:54.683" v="7"/>
          <ac:spMkLst>
            <pc:docMk/>
            <pc:sldMk cId="1048886183" sldId="356"/>
            <ac:spMk id="10" creationId="{B85DDEF7-BD9C-05C9-5722-2421E52EE4B2}"/>
          </ac:spMkLst>
        </pc:spChg>
        <pc:spChg chg="add del mod">
          <ac:chgData name="April Lang" userId="phWb+nlm8x5ozeexJ2DJIaW/WONLauCtHKSKh+3zYeo=" providerId="None" clId="Web-{B07C5FD2-F6B2-4D69-99DA-7AF9F65C12B1}" dt="2023-06-09T23:16:05.698" v="11"/>
          <ac:spMkLst>
            <pc:docMk/>
            <pc:sldMk cId="1048886183" sldId="356"/>
            <ac:spMk id="11" creationId="{6F74662F-78BA-C23D-4336-219862F5B9AD}"/>
          </ac:spMkLst>
        </pc:spChg>
        <pc:spChg chg="add del mod">
          <ac:chgData name="April Lang" userId="phWb+nlm8x5ozeexJ2DJIaW/WONLauCtHKSKh+3zYeo=" providerId="None" clId="Web-{B07C5FD2-F6B2-4D69-99DA-7AF9F65C12B1}" dt="2023-06-09T23:16:19.136" v="14"/>
          <ac:spMkLst>
            <pc:docMk/>
            <pc:sldMk cId="1048886183" sldId="356"/>
            <ac:spMk id="12" creationId="{FB98D5CF-8636-84F6-A145-69FA471D9291}"/>
          </ac:spMkLst>
        </pc:spChg>
        <pc:spChg chg="add del mod">
          <ac:chgData name="April Lang" userId="phWb+nlm8x5ozeexJ2DJIaW/WONLauCtHKSKh+3zYeo=" providerId="None" clId="Web-{B07C5FD2-F6B2-4D69-99DA-7AF9F65C12B1}" dt="2023-06-09T23:16:44.418" v="17"/>
          <ac:spMkLst>
            <pc:docMk/>
            <pc:sldMk cId="1048886183" sldId="356"/>
            <ac:spMk id="13" creationId="{B261F5F9-079B-CE29-A0C6-D5F8A2631F07}"/>
          </ac:spMkLst>
        </pc:spChg>
        <pc:picChg chg="del mod">
          <ac:chgData name="April Lang" userId="phWb+nlm8x5ozeexJ2DJIaW/WONLauCtHKSKh+3zYeo=" providerId="None" clId="Web-{B07C5FD2-F6B2-4D69-99DA-7AF9F65C12B1}" dt="2023-06-09T23:15:19.745" v="1"/>
          <ac:picMkLst>
            <pc:docMk/>
            <pc:sldMk cId="1048886183" sldId="356"/>
            <ac:picMk id="4" creationId="{1176DDE6-ED6E-EAA4-1A56-E978AEDFB3A2}"/>
          </ac:picMkLst>
        </pc:picChg>
        <pc:picChg chg="add del mod">
          <ac:chgData name="April Lang" userId="phWb+nlm8x5ozeexJ2DJIaW/WONLauCtHKSKh+3zYeo=" providerId="None" clId="Web-{B07C5FD2-F6B2-4D69-99DA-7AF9F65C12B1}" dt="2023-06-09T23:17:56.153" v="20"/>
          <ac:picMkLst>
            <pc:docMk/>
            <pc:sldMk cId="1048886183" sldId="356"/>
            <ac:picMk id="14" creationId="{5CCDAD80-279E-02D2-6C00-C5B6D4109B35}"/>
          </ac:picMkLst>
        </pc:picChg>
        <pc:picChg chg="add mod">
          <ac:chgData name="April Lang" userId="phWb+nlm8x5ozeexJ2DJIaW/WONLauCtHKSKh+3zYeo=" providerId="None" clId="Web-{B07C5FD2-F6B2-4D69-99DA-7AF9F65C12B1}" dt="2023-06-09T23:18:32.716" v="28" actId="14100"/>
          <ac:picMkLst>
            <pc:docMk/>
            <pc:sldMk cId="1048886183" sldId="356"/>
            <ac:picMk id="15" creationId="{0930EDD6-67B6-0B50-61B8-F131EE1EE523}"/>
          </ac:picMkLst>
        </pc:picChg>
      </pc:sldChg>
    </pc:docChg>
  </pc:docChgLst>
  <pc:docChgLst>
    <pc:chgData name="April Lang" userId="phWb+nlm8x5ozeexJ2DJIaW/WONLauCtHKSKh+3zYeo=" providerId="None" clId="Web-{F026EEA3-C5DB-47E1-823B-7223AD45D3E8}"/>
    <pc:docChg chg="modSld">
      <pc:chgData name="April Lang" userId="phWb+nlm8x5ozeexJ2DJIaW/WONLauCtHKSKh+3zYeo=" providerId="None" clId="Web-{F026EEA3-C5DB-47E1-823B-7223AD45D3E8}" dt="2023-06-09T23:07:50.428" v="125"/>
      <pc:docMkLst>
        <pc:docMk/>
      </pc:docMkLst>
      <pc:sldChg chg="modNotes">
        <pc:chgData name="April Lang" userId="phWb+nlm8x5ozeexJ2DJIaW/WONLauCtHKSKh+3zYeo=" providerId="None" clId="Web-{F026EEA3-C5DB-47E1-823B-7223AD45D3E8}" dt="2023-06-09T22:25:38.250" v="19"/>
        <pc:sldMkLst>
          <pc:docMk/>
          <pc:sldMk cId="2112424521" sldId="344"/>
        </pc:sldMkLst>
      </pc:sldChg>
      <pc:sldChg chg="modNotes">
        <pc:chgData name="April Lang" userId="phWb+nlm8x5ozeexJ2DJIaW/WONLauCtHKSKh+3zYeo=" providerId="None" clId="Web-{F026EEA3-C5DB-47E1-823B-7223AD45D3E8}" dt="2023-06-09T22:43:04.600" v="42"/>
        <pc:sldMkLst>
          <pc:docMk/>
          <pc:sldMk cId="1684861038" sldId="345"/>
        </pc:sldMkLst>
      </pc:sldChg>
      <pc:sldChg chg="addSp delSp modSp mod setBg modShow">
        <pc:chgData name="April Lang" userId="phWb+nlm8x5ozeexJ2DJIaW/WONLauCtHKSKh+3zYeo=" providerId="None" clId="Web-{F026EEA3-C5DB-47E1-823B-7223AD45D3E8}" dt="2023-06-09T23:07:50.428" v="125"/>
        <pc:sldMkLst>
          <pc:docMk/>
          <pc:sldMk cId="1048886183" sldId="356"/>
        </pc:sldMkLst>
        <pc:picChg chg="add mod">
          <ac:chgData name="April Lang" userId="phWb+nlm8x5ozeexJ2DJIaW/WONLauCtHKSKh+3zYeo=" providerId="None" clId="Web-{F026EEA3-C5DB-47E1-823B-7223AD45D3E8}" dt="2023-06-09T23:07:50.428" v="125"/>
          <ac:picMkLst>
            <pc:docMk/>
            <pc:sldMk cId="1048886183" sldId="356"/>
            <ac:picMk id="4" creationId="{1176DDE6-ED6E-EAA4-1A56-E978AEDFB3A2}"/>
          </ac:picMkLst>
        </pc:picChg>
        <pc:picChg chg="del">
          <ac:chgData name="April Lang" userId="phWb+nlm8x5ozeexJ2DJIaW/WONLauCtHKSKh+3zYeo=" providerId="None" clId="Web-{F026EEA3-C5DB-47E1-823B-7223AD45D3E8}" dt="2023-06-09T23:03:13.157" v="101"/>
          <ac:picMkLst>
            <pc:docMk/>
            <pc:sldMk cId="1048886183" sldId="356"/>
            <ac:picMk id="5124" creationId="{69BE1B2A-A407-82AA-13EF-2453B6D1973D}"/>
          </ac:picMkLst>
        </pc:picChg>
      </pc:sldChg>
      <pc:sldChg chg="modNotes">
        <pc:chgData name="April Lang" userId="phWb+nlm8x5ozeexJ2DJIaW/WONLauCtHKSKh+3zYeo=" providerId="None" clId="Web-{F026EEA3-C5DB-47E1-823B-7223AD45D3E8}" dt="2023-06-09T22:47:42.793" v="99"/>
        <pc:sldMkLst>
          <pc:docMk/>
          <pc:sldMk cId="2489930274" sldId="3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60CAE-8AAB-41CC-9625-25C689E7094A}" type="doc">
      <dgm:prSet loTypeId="urn:microsoft.com/office/officeart/2005/8/layout/target3" loCatId="relationship" qsTypeId="urn:microsoft.com/office/officeart/2005/8/quickstyle/3d3" qsCatId="3D" csTypeId="urn:microsoft.com/office/officeart/2005/8/colors/accent2_5" csCatId="accent2" phldr="1"/>
      <dgm:spPr/>
      <dgm:t>
        <a:bodyPr/>
        <a:lstStyle/>
        <a:p>
          <a:endParaRPr lang="en-US"/>
        </a:p>
      </dgm:t>
    </dgm:pt>
    <dgm:pt modelId="{826ACEB9-DF70-459F-833B-3948E0A85A96}">
      <dgm:prSet phldrT="[Text]" custT="1"/>
      <dgm:spPr/>
      <dgm:t>
        <a:bodyPr/>
        <a:lstStyle/>
        <a:p>
          <a:pPr algn="l"/>
          <a:r>
            <a:rPr lang="en-US" sz="3200" kern="1200" dirty="0">
              <a:solidFill>
                <a:schemeClr val="tx1">
                  <a:lumMod val="50000"/>
                  <a:lumOff val="50000"/>
                </a:schemeClr>
              </a:solidFill>
              <a:effectLst/>
              <a:latin typeface="+mn-lt"/>
              <a:ea typeface="+mn-ea"/>
              <a:cs typeface="+mn-cs"/>
            </a:rPr>
            <a:t>Higher doses of opioids offer increased access to lethal means</a:t>
          </a:r>
        </a:p>
      </dgm:t>
    </dgm:pt>
    <dgm:pt modelId="{510859BC-A2AC-4866-B756-337526FC4F95}" type="parTrans" cxnId="{15F4EB71-8AA8-4385-96FE-38D3276B96EA}">
      <dgm:prSet/>
      <dgm:spPr/>
      <dgm:t>
        <a:bodyPr/>
        <a:lstStyle/>
        <a:p>
          <a:endParaRPr lang="en-US"/>
        </a:p>
      </dgm:t>
    </dgm:pt>
    <dgm:pt modelId="{C233C63F-7B08-45C1-9C3F-91A1F9899AC5}" type="sibTrans" cxnId="{15F4EB71-8AA8-4385-96FE-38D3276B96EA}">
      <dgm:prSet/>
      <dgm:spPr/>
      <dgm:t>
        <a:bodyPr/>
        <a:lstStyle/>
        <a:p>
          <a:endParaRPr lang="en-US"/>
        </a:p>
      </dgm:t>
    </dgm:pt>
    <dgm:pt modelId="{3DDB05AB-FC37-4E94-A0F1-B2EC45FE60BC}">
      <dgm:prSet phldrT="[Text]" custT="1"/>
      <dgm:spPr/>
      <dgm:t>
        <a:bodyPr/>
        <a:lstStyle/>
        <a:p>
          <a:pPr algn="l"/>
          <a:r>
            <a:rPr lang="en-US" sz="3200" dirty="0">
              <a:solidFill>
                <a:srgbClr val="767171"/>
              </a:solidFill>
            </a:rPr>
            <a:t>Opiates have disinhibiting effects, increasing the likelihood of acting on suicide impulses</a:t>
          </a:r>
        </a:p>
      </dgm:t>
    </dgm:pt>
    <dgm:pt modelId="{FCFCE2D1-45CE-4C4A-B699-6A4335813B3C}" type="parTrans" cxnId="{22D1C35E-913E-449F-AFAA-A49EDA0E772E}">
      <dgm:prSet/>
      <dgm:spPr/>
      <dgm:t>
        <a:bodyPr/>
        <a:lstStyle/>
        <a:p>
          <a:endParaRPr lang="en-US"/>
        </a:p>
      </dgm:t>
    </dgm:pt>
    <dgm:pt modelId="{B69A55A2-4216-49F9-AC99-563101C52902}" type="sibTrans" cxnId="{22D1C35E-913E-449F-AFAA-A49EDA0E772E}">
      <dgm:prSet/>
      <dgm:spPr/>
      <dgm:t>
        <a:bodyPr/>
        <a:lstStyle/>
        <a:p>
          <a:endParaRPr lang="en-US"/>
        </a:p>
      </dgm:t>
    </dgm:pt>
    <dgm:pt modelId="{EC5895CD-F174-4E94-8697-E22FDAB7AA00}">
      <dgm:prSet phldrT="[Text]" custT="1"/>
      <dgm:spPr/>
      <dgm:t>
        <a:bodyPr/>
        <a:lstStyle/>
        <a:p>
          <a:pPr algn="l"/>
          <a:r>
            <a:rPr lang="en-US" sz="3200" dirty="0">
              <a:solidFill>
                <a:srgbClr val="767171"/>
              </a:solidFill>
            </a:rPr>
            <a:t>People who take higher risk doses share other characteristics that explain the link with suicide</a:t>
          </a:r>
        </a:p>
      </dgm:t>
    </dgm:pt>
    <dgm:pt modelId="{47A05FBE-5CC4-4F24-A48B-44169027027D}" type="parTrans" cxnId="{9DBB7DC2-B72F-4B4B-91E7-7E9CE3C3F245}">
      <dgm:prSet/>
      <dgm:spPr/>
      <dgm:t>
        <a:bodyPr/>
        <a:lstStyle/>
        <a:p>
          <a:endParaRPr lang="en-US"/>
        </a:p>
      </dgm:t>
    </dgm:pt>
    <dgm:pt modelId="{A9ABBBB8-4B54-4FE4-A2C4-CAB75C6877C4}" type="sibTrans" cxnId="{9DBB7DC2-B72F-4B4B-91E7-7E9CE3C3F245}">
      <dgm:prSet/>
      <dgm:spPr/>
      <dgm:t>
        <a:bodyPr/>
        <a:lstStyle/>
        <a:p>
          <a:endParaRPr lang="en-US"/>
        </a:p>
      </dgm:t>
    </dgm:pt>
    <dgm:pt modelId="{D2093427-224D-407F-86A6-E17CB8523BF7}" type="pres">
      <dgm:prSet presAssocID="{36360CAE-8AAB-41CC-9625-25C689E7094A}" presName="Name0" presStyleCnt="0">
        <dgm:presLayoutVars>
          <dgm:chMax val="7"/>
          <dgm:dir/>
          <dgm:animLvl val="lvl"/>
          <dgm:resizeHandles val="exact"/>
        </dgm:presLayoutVars>
      </dgm:prSet>
      <dgm:spPr/>
    </dgm:pt>
    <dgm:pt modelId="{77F622A3-3737-4CD0-AFB2-CA47C0196792}" type="pres">
      <dgm:prSet presAssocID="{826ACEB9-DF70-459F-833B-3948E0A85A96}" presName="circle1" presStyleLbl="node1" presStyleIdx="0" presStyleCnt="3"/>
      <dgm:spPr/>
    </dgm:pt>
    <dgm:pt modelId="{1295BC28-6C47-4CE7-B398-5A6C8FE53454}" type="pres">
      <dgm:prSet presAssocID="{826ACEB9-DF70-459F-833B-3948E0A85A96}" presName="space" presStyleCnt="0"/>
      <dgm:spPr/>
    </dgm:pt>
    <dgm:pt modelId="{47FECCBF-D874-45AC-A088-1129CE0AEC8C}" type="pres">
      <dgm:prSet presAssocID="{826ACEB9-DF70-459F-833B-3948E0A85A96}" presName="rect1" presStyleLbl="alignAcc1" presStyleIdx="0" presStyleCnt="3"/>
      <dgm:spPr/>
    </dgm:pt>
    <dgm:pt modelId="{6B65AAE3-6447-401D-BB09-84A6322B9EA8}" type="pres">
      <dgm:prSet presAssocID="{3DDB05AB-FC37-4E94-A0F1-B2EC45FE60BC}" presName="vertSpace2" presStyleLbl="node1" presStyleIdx="0" presStyleCnt="3"/>
      <dgm:spPr/>
    </dgm:pt>
    <dgm:pt modelId="{FC2C32D0-ADDF-462E-ABF4-AE96A50E64DF}" type="pres">
      <dgm:prSet presAssocID="{3DDB05AB-FC37-4E94-A0F1-B2EC45FE60BC}" presName="circle2" presStyleLbl="node1" presStyleIdx="1" presStyleCnt="3"/>
      <dgm:spPr/>
    </dgm:pt>
    <dgm:pt modelId="{E750D4C0-C9F2-496E-AC1F-747A5E6C4538}" type="pres">
      <dgm:prSet presAssocID="{3DDB05AB-FC37-4E94-A0F1-B2EC45FE60BC}" presName="rect2" presStyleLbl="alignAcc1" presStyleIdx="1" presStyleCnt="3"/>
      <dgm:spPr/>
    </dgm:pt>
    <dgm:pt modelId="{49D5AB4A-761B-4F40-8575-8B0043CB266B}" type="pres">
      <dgm:prSet presAssocID="{EC5895CD-F174-4E94-8697-E22FDAB7AA00}" presName="vertSpace3" presStyleLbl="node1" presStyleIdx="1" presStyleCnt="3"/>
      <dgm:spPr/>
    </dgm:pt>
    <dgm:pt modelId="{D62AEF01-0B33-4F08-AED8-2654EBB63C41}" type="pres">
      <dgm:prSet presAssocID="{EC5895CD-F174-4E94-8697-E22FDAB7AA00}" presName="circle3" presStyleLbl="node1" presStyleIdx="2" presStyleCnt="3"/>
      <dgm:spPr/>
    </dgm:pt>
    <dgm:pt modelId="{4C9B41CB-11F5-4908-B5EE-ABD990E5B6A2}" type="pres">
      <dgm:prSet presAssocID="{EC5895CD-F174-4E94-8697-E22FDAB7AA00}" presName="rect3" presStyleLbl="alignAcc1" presStyleIdx="2" presStyleCnt="3" custScaleY="94778"/>
      <dgm:spPr/>
    </dgm:pt>
    <dgm:pt modelId="{FC26061B-26DC-4032-B01D-8E3AE3AAFD1F}" type="pres">
      <dgm:prSet presAssocID="{826ACEB9-DF70-459F-833B-3948E0A85A96}" presName="rect1ParTxNoCh" presStyleLbl="alignAcc1" presStyleIdx="2" presStyleCnt="3">
        <dgm:presLayoutVars>
          <dgm:chMax val="1"/>
          <dgm:bulletEnabled val="1"/>
        </dgm:presLayoutVars>
      </dgm:prSet>
      <dgm:spPr/>
    </dgm:pt>
    <dgm:pt modelId="{DBD4C9F2-ABB0-4C14-B32A-386727C01A39}" type="pres">
      <dgm:prSet presAssocID="{3DDB05AB-FC37-4E94-A0F1-B2EC45FE60BC}" presName="rect2ParTxNoCh" presStyleLbl="alignAcc1" presStyleIdx="2" presStyleCnt="3">
        <dgm:presLayoutVars>
          <dgm:chMax val="1"/>
          <dgm:bulletEnabled val="1"/>
        </dgm:presLayoutVars>
      </dgm:prSet>
      <dgm:spPr/>
    </dgm:pt>
    <dgm:pt modelId="{3B00F8EA-99DB-40C0-BD96-DCB76BF32C41}" type="pres">
      <dgm:prSet presAssocID="{EC5895CD-F174-4E94-8697-E22FDAB7AA00}" presName="rect3ParTxNoCh" presStyleLbl="alignAcc1" presStyleIdx="2" presStyleCnt="3">
        <dgm:presLayoutVars>
          <dgm:chMax val="1"/>
          <dgm:bulletEnabled val="1"/>
        </dgm:presLayoutVars>
      </dgm:prSet>
      <dgm:spPr/>
    </dgm:pt>
  </dgm:ptLst>
  <dgm:cxnLst>
    <dgm:cxn modelId="{0E30412A-245D-4638-B8BA-5D805493F4B0}" type="presOf" srcId="{826ACEB9-DF70-459F-833B-3948E0A85A96}" destId="{47FECCBF-D874-45AC-A088-1129CE0AEC8C}" srcOrd="0" destOrd="0" presId="urn:microsoft.com/office/officeart/2005/8/layout/target3"/>
    <dgm:cxn modelId="{AC1A023F-306E-431C-8D13-A570F74CC38F}" type="presOf" srcId="{EC5895CD-F174-4E94-8697-E22FDAB7AA00}" destId="{3B00F8EA-99DB-40C0-BD96-DCB76BF32C41}" srcOrd="1" destOrd="0" presId="urn:microsoft.com/office/officeart/2005/8/layout/target3"/>
    <dgm:cxn modelId="{22D1C35E-913E-449F-AFAA-A49EDA0E772E}" srcId="{36360CAE-8AAB-41CC-9625-25C689E7094A}" destId="{3DDB05AB-FC37-4E94-A0F1-B2EC45FE60BC}" srcOrd="1" destOrd="0" parTransId="{FCFCE2D1-45CE-4C4A-B699-6A4335813B3C}" sibTransId="{B69A55A2-4216-49F9-AC99-563101C52902}"/>
    <dgm:cxn modelId="{C067274B-74D9-4BBD-98B5-72F5CD8842A5}" type="presOf" srcId="{3DDB05AB-FC37-4E94-A0F1-B2EC45FE60BC}" destId="{E750D4C0-C9F2-496E-AC1F-747A5E6C4538}" srcOrd="0" destOrd="0" presId="urn:microsoft.com/office/officeart/2005/8/layout/target3"/>
    <dgm:cxn modelId="{15F4EB71-8AA8-4385-96FE-38D3276B96EA}" srcId="{36360CAE-8AAB-41CC-9625-25C689E7094A}" destId="{826ACEB9-DF70-459F-833B-3948E0A85A96}" srcOrd="0" destOrd="0" parTransId="{510859BC-A2AC-4866-B756-337526FC4F95}" sibTransId="{C233C63F-7B08-45C1-9C3F-91A1F9899AC5}"/>
    <dgm:cxn modelId="{5F097981-10C0-4796-9146-164583525B1A}" type="presOf" srcId="{36360CAE-8AAB-41CC-9625-25C689E7094A}" destId="{D2093427-224D-407F-86A6-E17CB8523BF7}" srcOrd="0" destOrd="0" presId="urn:microsoft.com/office/officeart/2005/8/layout/target3"/>
    <dgm:cxn modelId="{D4ADF596-55F9-4302-8F20-876562F3A1D6}" type="presOf" srcId="{826ACEB9-DF70-459F-833B-3948E0A85A96}" destId="{FC26061B-26DC-4032-B01D-8E3AE3AAFD1F}" srcOrd="1" destOrd="0" presId="urn:microsoft.com/office/officeart/2005/8/layout/target3"/>
    <dgm:cxn modelId="{9DBB7DC2-B72F-4B4B-91E7-7E9CE3C3F245}" srcId="{36360CAE-8AAB-41CC-9625-25C689E7094A}" destId="{EC5895CD-F174-4E94-8697-E22FDAB7AA00}" srcOrd="2" destOrd="0" parTransId="{47A05FBE-5CC4-4F24-A48B-44169027027D}" sibTransId="{A9ABBBB8-4B54-4FE4-A2C4-CAB75C6877C4}"/>
    <dgm:cxn modelId="{9BE27AE3-319D-44EE-962F-2DA68BD64EE5}" type="presOf" srcId="{EC5895CD-F174-4E94-8697-E22FDAB7AA00}" destId="{4C9B41CB-11F5-4908-B5EE-ABD990E5B6A2}" srcOrd="0" destOrd="0" presId="urn:microsoft.com/office/officeart/2005/8/layout/target3"/>
    <dgm:cxn modelId="{E3E611E9-71ED-4973-91A2-3AC970E3FA22}" type="presOf" srcId="{3DDB05AB-FC37-4E94-A0F1-B2EC45FE60BC}" destId="{DBD4C9F2-ABB0-4C14-B32A-386727C01A39}" srcOrd="1" destOrd="0" presId="urn:microsoft.com/office/officeart/2005/8/layout/target3"/>
    <dgm:cxn modelId="{990FF2A9-1D7E-4EEC-9C17-20B27A09BBB9}" type="presParOf" srcId="{D2093427-224D-407F-86A6-E17CB8523BF7}" destId="{77F622A3-3737-4CD0-AFB2-CA47C0196792}" srcOrd="0" destOrd="0" presId="urn:microsoft.com/office/officeart/2005/8/layout/target3"/>
    <dgm:cxn modelId="{D743C5F3-514E-4971-AB65-39DCF787EFF8}" type="presParOf" srcId="{D2093427-224D-407F-86A6-E17CB8523BF7}" destId="{1295BC28-6C47-4CE7-B398-5A6C8FE53454}" srcOrd="1" destOrd="0" presId="urn:microsoft.com/office/officeart/2005/8/layout/target3"/>
    <dgm:cxn modelId="{F6B18D3C-0A7E-4734-B1D5-AC288237A75F}" type="presParOf" srcId="{D2093427-224D-407F-86A6-E17CB8523BF7}" destId="{47FECCBF-D874-45AC-A088-1129CE0AEC8C}" srcOrd="2" destOrd="0" presId="urn:microsoft.com/office/officeart/2005/8/layout/target3"/>
    <dgm:cxn modelId="{719EF440-A7EE-4C42-921D-170EA7C980DD}" type="presParOf" srcId="{D2093427-224D-407F-86A6-E17CB8523BF7}" destId="{6B65AAE3-6447-401D-BB09-84A6322B9EA8}" srcOrd="3" destOrd="0" presId="urn:microsoft.com/office/officeart/2005/8/layout/target3"/>
    <dgm:cxn modelId="{73BD1EB1-AFD5-4585-BD7D-5296B559CCAE}" type="presParOf" srcId="{D2093427-224D-407F-86A6-E17CB8523BF7}" destId="{FC2C32D0-ADDF-462E-ABF4-AE96A50E64DF}" srcOrd="4" destOrd="0" presId="urn:microsoft.com/office/officeart/2005/8/layout/target3"/>
    <dgm:cxn modelId="{02E034C9-C997-4C73-8C5F-EEF6839B6B55}" type="presParOf" srcId="{D2093427-224D-407F-86A6-E17CB8523BF7}" destId="{E750D4C0-C9F2-496E-AC1F-747A5E6C4538}" srcOrd="5" destOrd="0" presId="urn:microsoft.com/office/officeart/2005/8/layout/target3"/>
    <dgm:cxn modelId="{80968614-6221-47EB-8791-0D77A4865964}" type="presParOf" srcId="{D2093427-224D-407F-86A6-E17CB8523BF7}" destId="{49D5AB4A-761B-4F40-8575-8B0043CB266B}" srcOrd="6" destOrd="0" presId="urn:microsoft.com/office/officeart/2005/8/layout/target3"/>
    <dgm:cxn modelId="{4CF4F3C2-E998-44F9-9289-88F01A631BBD}" type="presParOf" srcId="{D2093427-224D-407F-86A6-E17CB8523BF7}" destId="{D62AEF01-0B33-4F08-AED8-2654EBB63C41}" srcOrd="7" destOrd="0" presId="urn:microsoft.com/office/officeart/2005/8/layout/target3"/>
    <dgm:cxn modelId="{3F726C72-9186-4F24-BA3B-6BE34D344602}" type="presParOf" srcId="{D2093427-224D-407F-86A6-E17CB8523BF7}" destId="{4C9B41CB-11F5-4908-B5EE-ABD990E5B6A2}" srcOrd="8" destOrd="0" presId="urn:microsoft.com/office/officeart/2005/8/layout/target3"/>
    <dgm:cxn modelId="{45D03F90-1C9B-42DC-879A-25446501F515}" type="presParOf" srcId="{D2093427-224D-407F-86A6-E17CB8523BF7}" destId="{FC26061B-26DC-4032-B01D-8E3AE3AAFD1F}" srcOrd="9" destOrd="0" presId="urn:microsoft.com/office/officeart/2005/8/layout/target3"/>
    <dgm:cxn modelId="{B98893A5-30A0-456E-9186-F14E0208D8AC}" type="presParOf" srcId="{D2093427-224D-407F-86A6-E17CB8523BF7}" destId="{DBD4C9F2-ABB0-4C14-B32A-386727C01A39}" srcOrd="10" destOrd="0" presId="urn:microsoft.com/office/officeart/2005/8/layout/target3"/>
    <dgm:cxn modelId="{8ADE5169-7A6D-48D2-BC4F-D7A903FA35B1}" type="presParOf" srcId="{D2093427-224D-407F-86A6-E17CB8523BF7}" destId="{3B00F8EA-99DB-40C0-BD96-DCB76BF32C41}"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622A3-3737-4CD0-AFB2-CA47C0196792}">
      <dsp:nvSpPr>
        <dsp:cNvPr id="0" name=""/>
        <dsp:cNvSpPr/>
      </dsp:nvSpPr>
      <dsp:spPr>
        <a:xfrm>
          <a:off x="0" y="0"/>
          <a:ext cx="4430135" cy="4430135"/>
        </a:xfrm>
        <a:prstGeom prst="pie">
          <a:avLst>
            <a:gd name="adj1" fmla="val 5400000"/>
            <a:gd name="adj2" fmla="val 16200000"/>
          </a:avLst>
        </a:prstGeom>
        <a:solidFill>
          <a:schemeClr val="accent2">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7FECCBF-D874-45AC-A088-1129CE0AEC8C}">
      <dsp:nvSpPr>
        <dsp:cNvPr id="0" name=""/>
        <dsp:cNvSpPr/>
      </dsp:nvSpPr>
      <dsp:spPr>
        <a:xfrm>
          <a:off x="2215067" y="0"/>
          <a:ext cx="7641142" cy="4430135"/>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lumMod val="50000"/>
                  <a:lumOff val="50000"/>
                </a:schemeClr>
              </a:solidFill>
              <a:effectLst/>
              <a:latin typeface="+mn-lt"/>
              <a:ea typeface="+mn-ea"/>
              <a:cs typeface="+mn-cs"/>
            </a:rPr>
            <a:t>Higher doses of opioids offer increased access to lethal means</a:t>
          </a:r>
        </a:p>
      </dsp:txBody>
      <dsp:txXfrm>
        <a:off x="2215067" y="0"/>
        <a:ext cx="7641142" cy="1329043"/>
      </dsp:txXfrm>
    </dsp:sp>
    <dsp:sp modelId="{FC2C32D0-ADDF-462E-ABF4-AE96A50E64DF}">
      <dsp:nvSpPr>
        <dsp:cNvPr id="0" name=""/>
        <dsp:cNvSpPr/>
      </dsp:nvSpPr>
      <dsp:spPr>
        <a:xfrm>
          <a:off x="775275" y="1329043"/>
          <a:ext cx="2879584" cy="2879584"/>
        </a:xfrm>
        <a:prstGeom prst="pie">
          <a:avLst>
            <a:gd name="adj1" fmla="val 5400000"/>
            <a:gd name="adj2" fmla="val 16200000"/>
          </a:avLst>
        </a:prstGeom>
        <a:solidFill>
          <a:schemeClr val="accent2">
            <a:alpha val="90000"/>
            <a:hueOff val="0"/>
            <a:satOff val="0"/>
            <a:lumOff val="0"/>
            <a:alphaOff val="-2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750D4C0-C9F2-496E-AC1F-747A5E6C4538}">
      <dsp:nvSpPr>
        <dsp:cNvPr id="0" name=""/>
        <dsp:cNvSpPr/>
      </dsp:nvSpPr>
      <dsp:spPr>
        <a:xfrm>
          <a:off x="2215067" y="1329043"/>
          <a:ext cx="7641142" cy="2879584"/>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rgbClr val="767171"/>
              </a:solidFill>
            </a:rPr>
            <a:t>Opiates have disinhibiting effects, increasing the likelihood of acting on suicide impulses</a:t>
          </a:r>
        </a:p>
      </dsp:txBody>
      <dsp:txXfrm>
        <a:off x="2215067" y="1329043"/>
        <a:ext cx="7641142" cy="1329038"/>
      </dsp:txXfrm>
    </dsp:sp>
    <dsp:sp modelId="{D62AEF01-0B33-4F08-AED8-2654EBB63C41}">
      <dsp:nvSpPr>
        <dsp:cNvPr id="0" name=""/>
        <dsp:cNvSpPr/>
      </dsp:nvSpPr>
      <dsp:spPr>
        <a:xfrm>
          <a:off x="1550547" y="2658082"/>
          <a:ext cx="1329039" cy="1329039"/>
        </a:xfrm>
        <a:prstGeom prst="pie">
          <a:avLst>
            <a:gd name="adj1" fmla="val 5400000"/>
            <a:gd name="adj2" fmla="val 16200000"/>
          </a:avLst>
        </a:prstGeom>
        <a:solidFill>
          <a:schemeClr val="accent2">
            <a:alpha val="90000"/>
            <a:hueOff val="0"/>
            <a:satOff val="0"/>
            <a:lumOff val="0"/>
            <a:alpha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9B41CB-11F5-4908-B5EE-ABD990E5B6A2}">
      <dsp:nvSpPr>
        <dsp:cNvPr id="0" name=""/>
        <dsp:cNvSpPr/>
      </dsp:nvSpPr>
      <dsp:spPr>
        <a:xfrm>
          <a:off x="2215067" y="2692783"/>
          <a:ext cx="7641142" cy="1259636"/>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rgbClr val="767171"/>
              </a:solidFill>
            </a:rPr>
            <a:t>People who take higher risk doses share other characteristics that explain the link with suicide</a:t>
          </a:r>
        </a:p>
      </dsp:txBody>
      <dsp:txXfrm>
        <a:off x="2215067" y="2692783"/>
        <a:ext cx="7641142" cy="1259636"/>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1DEBC-CA73-F642-A238-8CD459E05DC6}"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30A5-E118-DD43-8C03-06ED1FCE0900}" type="slidenum">
              <a:rPr lang="en-US" smtClean="0"/>
              <a:t>‹#›</a:t>
            </a:fld>
            <a:endParaRPr lang="en-US"/>
          </a:p>
        </p:txBody>
      </p:sp>
    </p:spTree>
    <p:extLst>
      <p:ext uri="{BB962C8B-B14F-4D97-AF65-F5344CB8AC3E}">
        <p14:creationId xmlns:p14="http://schemas.microsoft.com/office/powerpoint/2010/main" val="302642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onder.cdc.gov/ucd-icd10.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amhsa.gov/data/report/2020-nsduh-detailed-tabl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prc.org/"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go.edc.org/opioidwebinar2" TargetMode="External"/><Relationship Id="rId4" Type="http://schemas.openxmlformats.org/officeDocument/2006/relationships/hyperlink" Target="https://go.edc.org/opioidwebinar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csi.org/wp-content/uploads/2021/11/MN-2021-Presentation-Note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ceresponse.org/who_we_are/ACE-Study_43_pg.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dc.gov/violenceprevention/childabuseandneglect/consequences.html"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asat.org/academi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atalog.unr.edu/content.php?catoid=45&amp;catoid=45&amp;navoid=47663&amp;filter%5Bitem_type%5D=3&amp;filter%5Bonly_active%5D=1&amp;filter%5B3%5D=1&amp;filter%5Bcpage%5D=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sychiatry.org/File%20Library/Psychiatrists/Practice/DSM/DSM-5-TR/APA-DSM5TR-CulturalFormulationInterviewInforman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ensus.gov/library/stories/2021/08/improved-race-ethnicity-measures-reveal-united-states-population-much-more-multiracial.html#:~:text=The%20Hispanic%20or%20Latino%20population,origin%20grew%204.3%25%20since%202010."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psychiatry.org/File%20Library/Psychiatrists/Cultural-Competency/Treating-Diverse-Populations/Best-Practices-Latinos-Patients.pdf" TargetMode="External"/><Relationship Id="rId5" Type="http://schemas.openxmlformats.org/officeDocument/2006/relationships/hyperlink" Target="https://www.pewresearch.org/fact-tank/2021/09/09/key-facts-about-u-s-latinos-for-national-hispanic-heritage-month/" TargetMode="External"/><Relationship Id="rId4" Type="http://schemas.openxmlformats.org/officeDocument/2006/relationships/hyperlink" Target="https://www.census.gov/quickfacts/fact/table/US/RHI725221"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sychiatry.org/File%20Library/Psychiatrists/Cultural-Competency/Treating-Diverse-Populations/Best-Practices-Latinos-Patient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socialworker.com/feature-articles/ethics-articles/being-conscientious-ethics-of-impairment-and-self-car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unr.edu/livewell" TargetMode="External"/><Relationship Id="rId3" Type="http://schemas.openxmlformats.org/officeDocument/2006/relationships/hyperlink" Target="https://zerosuicideinstitute.com/" TargetMode="External"/><Relationship Id="rId7" Type="http://schemas.openxmlformats.org/officeDocument/2006/relationships/hyperlink" Target="https://988lifeline.org/current-events/the-lifeline-and-988"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nvopioidresponse.org/initiatives/zs/" TargetMode="External"/><Relationship Id="rId5" Type="http://schemas.openxmlformats.org/officeDocument/2006/relationships/hyperlink" Target="http://suicideprevention.nv.gov/" TargetMode="External"/><Relationship Id="rId4" Type="http://schemas.openxmlformats.org/officeDocument/2006/relationships/hyperlink" Target="https://zerosuicide.edc.org/movement/zero-suicide-listserv"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pttcnetwork.org/" TargetMode="External"/><Relationship Id="rId3" Type="http://schemas.openxmlformats.org/officeDocument/2006/relationships/hyperlink" Target="https://www.unr.edu/drc" TargetMode="External"/><Relationship Id="rId7" Type="http://schemas.openxmlformats.org/officeDocument/2006/relationships/hyperlink" Target="https://mhttcnetwork.org/"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attcnetwork.org/centers/pacific-southwest-attc/home" TargetMode="External"/><Relationship Id="rId5" Type="http://schemas.openxmlformats.org/officeDocument/2006/relationships/hyperlink" Target="https://casatondemand.org/resources_downloads/" TargetMode="External"/><Relationship Id="rId10" Type="http://schemas.openxmlformats.org/officeDocument/2006/relationships/hyperlink" Target="techtransfercenters.org" TargetMode="External"/><Relationship Id="rId4" Type="http://schemas.openxmlformats.org/officeDocument/2006/relationships/hyperlink" Target="https://www.unr.edu/education/faculty-and-staff/nevada-center-for-excellence-in-disabilities" TargetMode="External"/><Relationship Id="rId9" Type="http://schemas.openxmlformats.org/officeDocument/2006/relationships/hyperlink" Target="https://adsd.nv.gov/"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mhsa.gov/sites/default/files/national-guidelines-for-behavioral-health-crisis-care-0224202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mhpd.org/sites/default/files/2020paper11.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69863"/>
            <a:ext cx="5486400" cy="3086100"/>
          </a:xfrm>
        </p:spPr>
      </p:sp>
      <p:sp>
        <p:nvSpPr>
          <p:cNvPr id="3" name="Notes Placeholder 2"/>
          <p:cNvSpPr>
            <a:spLocks noGrp="1"/>
          </p:cNvSpPr>
          <p:nvPr>
            <p:ph type="body" idx="1"/>
          </p:nvPr>
        </p:nvSpPr>
        <p:spPr>
          <a:xfrm>
            <a:off x="710932" y="3255963"/>
            <a:ext cx="5486400" cy="5718174"/>
          </a:xfrm>
        </p:spPr>
        <p:txBody>
          <a:bodyPr/>
          <a:lstStyle/>
          <a:p>
            <a:r>
              <a:rPr lang="en-US" sz="1100" kern="1200" dirty="0">
                <a:effectLst/>
              </a:rPr>
              <a:t>Pathways to Crisis Services (PICS) Curriculum Infusion Packages (CIPs) are a product for</a:t>
            </a:r>
            <a:r>
              <a:rPr lang="en-US" sz="1100" dirty="0"/>
              <a:t> </a:t>
            </a:r>
            <a:r>
              <a:rPr lang="en-US" sz="1100" kern="1200" dirty="0">
                <a:effectLst/>
              </a:rPr>
              <a:t>educators</a:t>
            </a:r>
            <a:r>
              <a:rPr lang="en-US" sz="1100" dirty="0"/>
              <a:t> </a:t>
            </a:r>
            <a:r>
              <a:rPr lang="en-US" sz="1100" kern="1200" dirty="0">
                <a:effectLst/>
              </a:rPr>
              <a:t>and trainers developed by the Center for the Application of Substance Abuse Technologies (CASAT). The main developers of crisis services materials</a:t>
            </a:r>
            <a:r>
              <a:rPr lang="en-US" sz="1100" dirty="0"/>
              <a:t> </a:t>
            </a:r>
            <a:r>
              <a:rPr lang="en-US" sz="1100" kern="1200" dirty="0">
                <a:effectLst/>
              </a:rPr>
              <a:t>are</a:t>
            </a:r>
            <a:r>
              <a:rPr lang="en-US" sz="1100" dirty="0"/>
              <a:t> </a:t>
            </a:r>
            <a:r>
              <a:rPr lang="en-US" sz="1100" kern="1200" dirty="0">
                <a:effectLst/>
              </a:rPr>
              <a:t>April Lang-Barroga, LMFT, LCADC, NCC and Bianca D. McCall, LMFT</a:t>
            </a:r>
            <a:r>
              <a:rPr lang="en-US" sz="1100" dirty="0"/>
              <a:t>. </a:t>
            </a:r>
            <a:r>
              <a:rPr lang="en-US" sz="1100" kern="1200" dirty="0">
                <a:effectLst/>
              </a:rPr>
              <a:t>Additional guidance and editing support were provided by, Terra Hamblin, MA, </a:t>
            </a:r>
            <a:r>
              <a:rPr lang="en-US" sz="1100" dirty="0"/>
              <a:t>NCC</a:t>
            </a:r>
            <a:r>
              <a:rPr lang="en-US" sz="1100" kern="1200" dirty="0">
                <a:effectLst/>
              </a:rPr>
              <a:t>, </a:t>
            </a:r>
            <a:r>
              <a:rPr lang="en-US" sz="1100" dirty="0"/>
              <a:t>BC-TMH </a:t>
            </a:r>
            <a:r>
              <a:rPr lang="en-US" sz="1100" kern="1200" dirty="0">
                <a:effectLst/>
              </a:rPr>
              <a:t>and Sophia Graham, BS.</a:t>
            </a:r>
            <a:r>
              <a:rPr lang="en-US" sz="1100" dirty="0"/>
              <a:t> </a:t>
            </a:r>
            <a:endParaRPr lang="en-US" sz="1100" kern="1200" dirty="0">
              <a:effectLst/>
            </a:endParaRPr>
          </a:p>
          <a:p>
            <a:endParaRPr lang="en-US" sz="1100" dirty="0"/>
          </a:p>
          <a:p>
            <a:r>
              <a:rPr lang="en-US" sz="1100" kern="1200" dirty="0">
                <a:effectLst/>
              </a:rPr>
              <a:t>This product was developed to help community college/university faculty, as well as clinical supervisors and recovery support staff have access to brief, science-based content </a:t>
            </a:r>
            <a:r>
              <a:rPr lang="en-US" sz="1100" dirty="0"/>
              <a:t>to provide </a:t>
            </a:r>
            <a:r>
              <a:rPr lang="en-US" sz="1100" kern="1200" dirty="0">
                <a:effectLst/>
              </a:rPr>
              <a:t>materials that can be easily infused into existing substance use disorder and related courses (e.g., social work, nursing, criminal justice, foundation of</a:t>
            </a:r>
            <a:r>
              <a:rPr lang="en-US" sz="1100" dirty="0"/>
              <a:t> </a:t>
            </a:r>
            <a:r>
              <a:rPr lang="en-US" sz="1100" kern="1200" dirty="0">
                <a:effectLst/>
              </a:rPr>
              <a:t>addiction</a:t>
            </a:r>
            <a:r>
              <a:rPr lang="en-US" sz="1100" dirty="0"/>
              <a:t> </a:t>
            </a:r>
            <a:r>
              <a:rPr lang="en-US" sz="1100" kern="1200" dirty="0">
                <a:effectLst/>
              </a:rPr>
              <a:t>courses, ethics, counseling courses, etc.). Individuals can select the specific content to infuse into existing curricula/materials depending on </a:t>
            </a:r>
            <a:r>
              <a:rPr lang="en-US" sz="1100" dirty="0"/>
              <a:t>the </a:t>
            </a:r>
            <a:r>
              <a:rPr lang="en-US" sz="1100" kern="1200" dirty="0">
                <a:effectLst/>
              </a:rPr>
              <a:t>specific needs of their learners. Each slide in the slide decks contains notes to provide guidance on the topics along with references and handouts where appropriate.</a:t>
            </a:r>
            <a:r>
              <a:rPr lang="en-US" sz="1100" dirty="0"/>
              <a:t> </a:t>
            </a:r>
            <a:r>
              <a:rPr lang="en-US" sz="1100" kern="1200" dirty="0">
                <a:effectLst/>
              </a:rPr>
              <a:t>If you require further information, please do not hesitate to contact the CASATs PICS Project Staff located at CASAT (775-784-6265</a:t>
            </a:r>
            <a:r>
              <a:rPr lang="en-US" sz="1100" dirty="0"/>
              <a:t>).</a:t>
            </a:r>
            <a:endParaRPr lang="en-US" sz="1100" dirty="0">
              <a:cs typeface="Calibri" panose="020F0502020204030204"/>
            </a:endParaRPr>
          </a:p>
          <a:p>
            <a:endParaRPr lang="en-US" sz="1100" dirty="0"/>
          </a:p>
          <a:p>
            <a:r>
              <a:rPr lang="en-US" sz="1100" kern="1200" dirty="0">
                <a:effectLst/>
              </a:rPr>
              <a:t>You are free to use these slides and pictures, but please give credit to PICS when using them by referencing the PICS Program at the beginning of your presentation.</a:t>
            </a:r>
            <a:r>
              <a:rPr lang="en-US" sz="1100" dirty="0"/>
              <a:t> </a:t>
            </a:r>
          </a:p>
          <a:p>
            <a:endParaRPr lang="en-US" sz="1100" kern="1200" dirty="0">
              <a:effectLst/>
              <a:cs typeface="Calibri" panose="020F0502020204030204"/>
            </a:endParaRPr>
          </a:p>
          <a:p>
            <a:r>
              <a:rPr lang="en-US" sz="1100" kern="1200" dirty="0">
                <a:effectLst/>
              </a:rPr>
              <a:t>Funding for this product/publication was made possible in whole or in part by the Nevada Division of Public and Behavioral Health Bureau of Behavioral Health, Prevention, and Wellness (DHHS). The views expressed in these materials do not necessarily reflect the official policies or views of DHHS or the State of Nevada nor does mention of trade names, commercial practices, or organizations imply endorsement by the U.S. Government or the </a:t>
            </a:r>
            <a:r>
              <a:rPr lang="en-US" sz="1100" kern="1200">
                <a:effectLst/>
              </a:rPr>
              <a:t>State.</a:t>
            </a:r>
          </a:p>
          <a:p>
            <a:endParaRPr lang="en-US" sz="1100" kern="1200" dirty="0">
              <a:effectLst/>
              <a:cs typeface="Calibri" panose="020F0502020204030204"/>
            </a:endParaRPr>
          </a:p>
          <a:p>
            <a:r>
              <a:rPr lang="en-US" sz="1100" kern="1200" dirty="0">
                <a:effectLst/>
              </a:rPr>
              <a:t>Additional resources are available to enhance and support the information provided in this brief presentation.</a:t>
            </a:r>
            <a:endParaRPr lang="en-US" sz="1100" kern="1200" dirty="0">
              <a:effectLst/>
              <a:cs typeface="Calibri"/>
            </a:endParaRPr>
          </a:p>
          <a:p>
            <a:endParaRPr lang="en-US" sz="1100" dirty="0"/>
          </a:p>
          <a:p>
            <a:r>
              <a:rPr lang="en-US" sz="1100" b="1" kern="1200" dirty="0">
                <a:effectLst/>
              </a:rPr>
              <a:t>Date last updated:</a:t>
            </a:r>
            <a:r>
              <a:rPr lang="en-US" sz="1100" kern="1200" dirty="0">
                <a:effectLst/>
              </a:rPr>
              <a:t> January 2023</a:t>
            </a:r>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1</a:t>
            </a:fld>
            <a:endParaRPr lang="en-US"/>
          </a:p>
        </p:txBody>
      </p:sp>
    </p:spTree>
    <p:extLst>
      <p:ext uri="{BB962C8B-B14F-4D97-AF65-F5344CB8AC3E}">
        <p14:creationId xmlns:p14="http://schemas.microsoft.com/office/powerpoint/2010/main" val="161591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a:t>
            </a:r>
            <a:r>
              <a:rPr lang="en-US" sz="1100" dirty="0"/>
              <a:t>: SUICIDE PREVENTION</a:t>
            </a:r>
          </a:p>
          <a:p>
            <a:endParaRPr lang="en-US" sz="1100" dirty="0"/>
          </a:p>
          <a:p>
            <a:pPr marL="0" indent="0">
              <a:lnSpc>
                <a:spcPct val="150000"/>
              </a:lnSpc>
              <a:buFont typeface="Arial" panose="020B0604020202020204" pitchFamily="34" charset="0"/>
              <a:buNone/>
            </a:pPr>
            <a:r>
              <a:rPr lang="en-US" sz="1100" dirty="0">
                <a:solidFill>
                  <a:schemeClr val="bg1">
                    <a:lumMod val="50000"/>
                  </a:schemeClr>
                </a:solidFill>
              </a:rPr>
              <a:t>Data from 17 states NVDRS  (National violent death reporting system)</a:t>
            </a:r>
          </a:p>
          <a:p>
            <a:pPr marL="342900" indent="-342900">
              <a:lnSpc>
                <a:spcPct val="150000"/>
              </a:lnSpc>
              <a:buFont typeface="Arial" panose="020B0604020202020204" pitchFamily="34" charset="0"/>
              <a:buChar char="•"/>
            </a:pPr>
            <a:r>
              <a:rPr lang="en-US" sz="1100" dirty="0">
                <a:solidFill>
                  <a:schemeClr val="bg1">
                    <a:lumMod val="50000"/>
                  </a:schemeClr>
                </a:solidFill>
              </a:rPr>
              <a:t>22% of suicides involve alcohol intoxication, (30-40% of suicide attempts) </a:t>
            </a:r>
          </a:p>
          <a:p>
            <a:pPr marL="342900" indent="-342900">
              <a:lnSpc>
                <a:spcPct val="150000"/>
              </a:lnSpc>
              <a:buFont typeface="Arial" panose="020B0604020202020204" pitchFamily="34" charset="0"/>
              <a:buChar char="•"/>
            </a:pPr>
            <a:r>
              <a:rPr lang="en-US" sz="1100" dirty="0">
                <a:solidFill>
                  <a:schemeClr val="bg1">
                    <a:lumMod val="50000"/>
                  </a:schemeClr>
                </a:solidFill>
              </a:rPr>
              <a:t>Opiates, including heroin and prescription painkillers present in 20% of U.S. suicide deaths. </a:t>
            </a:r>
          </a:p>
          <a:p>
            <a:pPr marL="342900" indent="-342900">
              <a:lnSpc>
                <a:spcPct val="150000"/>
              </a:lnSpc>
              <a:buFont typeface="Arial" panose="020B0604020202020204" pitchFamily="34" charset="0"/>
              <a:buChar char="•"/>
            </a:pPr>
            <a:r>
              <a:rPr lang="en-US" sz="1100" dirty="0">
                <a:solidFill>
                  <a:schemeClr val="bg1">
                    <a:lumMod val="50000"/>
                  </a:schemeClr>
                </a:solidFill>
              </a:rPr>
              <a:t>Marijuana-10%, cocaine-4%, amphetamines-3%</a:t>
            </a:r>
          </a:p>
          <a:p>
            <a:endParaRPr lang="en-US" sz="1100" dirty="0"/>
          </a:p>
          <a:p>
            <a:r>
              <a:rPr lang="en-US" sz="1100" b="1" dirty="0"/>
              <a:t>In total, there were 186,763 alcohol-induced, drug-induced, and suicide deaths—or an age-adjusted rate of 54.8 deaths per 100,000 people—in the United States in 2020; this is a 20 percent</a:t>
            </a:r>
          </a:p>
          <a:p>
            <a:r>
              <a:rPr lang="en-US" sz="1100" b="1" dirty="0"/>
              <a:t>increase over 2019 and a 77 percent increase over 2010. </a:t>
            </a:r>
          </a:p>
          <a:p>
            <a:endParaRPr lang="en-US" sz="1100" b="1" dirty="0"/>
          </a:p>
          <a:p>
            <a:r>
              <a:rPr lang="en-US" sz="1100" b="1" dirty="0"/>
              <a:t>Resource:</a:t>
            </a:r>
          </a:p>
          <a:p>
            <a:r>
              <a:rPr lang="en-US" sz="1100" dirty="0"/>
              <a:t>Trust for America’s Health (2022): https://www.tfah.org/wp-content/uploads/2022/05/TFAH_2022_PainIntheNation_Fnl.pdf</a:t>
            </a:r>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10</a:t>
            </a:fld>
            <a:endParaRPr lang="en-US"/>
          </a:p>
        </p:txBody>
      </p:sp>
    </p:spTree>
    <p:extLst>
      <p:ext uri="{BB962C8B-B14F-4D97-AF65-F5344CB8AC3E}">
        <p14:creationId xmlns:p14="http://schemas.microsoft.com/office/powerpoint/2010/main" val="2214237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dirty="0"/>
              <a:t>Substance Use and Suicide</a:t>
            </a:r>
          </a:p>
          <a:p>
            <a:pPr algn="l"/>
            <a:endParaRPr lang="en-US" sz="1100" b="0" i="0" u="none" strike="noStrike" dirty="0">
              <a:solidFill>
                <a:srgbClr val="373737"/>
              </a:solidFill>
              <a:effectLst/>
            </a:endParaRPr>
          </a:p>
          <a:p>
            <a:pPr algn="l"/>
            <a:r>
              <a:rPr lang="en-US" sz="1100" b="0" i="0" u="none" strike="noStrike" dirty="0">
                <a:solidFill>
                  <a:srgbClr val="373737"/>
                </a:solidFill>
                <a:effectLst/>
              </a:rPr>
              <a:t>This pie chart illustrates the means of suicide deaths by various methods. </a:t>
            </a:r>
          </a:p>
          <a:p>
            <a:pPr marL="171450" indent="-171450" algn="l">
              <a:buFont typeface="Arial" panose="020B0604020202020204" pitchFamily="34" charset="0"/>
              <a:buChar char="•"/>
            </a:pPr>
            <a:r>
              <a:rPr lang="en-US" sz="1100" b="0" i="0" u="none" strike="noStrike" dirty="0">
                <a:solidFill>
                  <a:srgbClr val="373737"/>
                </a:solidFill>
                <a:effectLst/>
              </a:rPr>
              <a:t>Firearms accounted for a majority (53%) of the deaths by suicide, followed by suffocation (27%) and other (8%). </a:t>
            </a:r>
          </a:p>
          <a:p>
            <a:pPr marL="171450" indent="-171450" algn="l">
              <a:buFont typeface="Arial" panose="020B0604020202020204" pitchFamily="34" charset="0"/>
              <a:buChar char="•"/>
            </a:pPr>
            <a:r>
              <a:rPr lang="en-US" sz="1100" b="0" i="0" u="none" strike="noStrike" dirty="0">
                <a:solidFill>
                  <a:srgbClr val="373737"/>
                </a:solidFill>
                <a:effectLst/>
              </a:rPr>
              <a:t>Poisonings accounted for 12% of suicide deaths in 2020. </a:t>
            </a:r>
          </a:p>
          <a:p>
            <a:pPr marL="171450" indent="-171450" algn="l">
              <a:buFont typeface="Arial" panose="020B0604020202020204" pitchFamily="34" charset="0"/>
              <a:buChar char="•"/>
            </a:pPr>
            <a:r>
              <a:rPr lang="en-US" sz="1100" b="0" i="0" u="none" strike="noStrike" dirty="0">
                <a:solidFill>
                  <a:srgbClr val="373737"/>
                </a:solidFill>
                <a:effectLst/>
              </a:rPr>
              <a:t>The accompanying bar graph illustrates the contribution of various substances to poisoning suicides. As the graph shows, other and unspecified drugs and medicaments, and biological substances are contributors </a:t>
            </a:r>
            <a:r>
              <a:rPr lang="en-US" sz="1100" dirty="0">
                <a:solidFill>
                  <a:srgbClr val="373737"/>
                </a:solidFill>
              </a:rPr>
              <a:t>to</a:t>
            </a:r>
            <a:r>
              <a:rPr lang="en-US" sz="1100" b="0" i="0" u="none" strike="noStrike" dirty="0">
                <a:solidFill>
                  <a:srgbClr val="373737"/>
                </a:solidFill>
                <a:effectLst/>
              </a:rPr>
              <a:t> over 49% of poisoning deaths.</a:t>
            </a:r>
            <a:r>
              <a:rPr lang="en-US" sz="1100" b="0" i="0" u="none" strike="noStrike" baseline="30000" dirty="0">
                <a:solidFill>
                  <a:srgbClr val="373737"/>
                </a:solidFill>
                <a:effectLst/>
              </a:rPr>
              <a:t>1</a:t>
            </a:r>
            <a:endParaRPr lang="en-US" sz="1100" b="0" i="0" u="none" strike="noStrike" dirty="0">
              <a:solidFill>
                <a:srgbClr val="373737"/>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br>
              <a:rPr lang="en-US" sz="1100" dirty="0"/>
            </a:br>
            <a:r>
              <a:rPr lang="en-US" sz="1100" b="1" dirty="0"/>
              <a:t>Reference</a:t>
            </a:r>
            <a:r>
              <a:rPr lang="en-US" sz="1100" b="1" baseline="0" dirty="0"/>
              <a:t>: </a:t>
            </a:r>
            <a:r>
              <a:rPr lang="en-US" sz="1100" baseline="0" dirty="0"/>
              <a:t>CDC, 2021</a:t>
            </a:r>
          </a:p>
          <a:p>
            <a:pPr rtl="0" fontAlgn="base"/>
            <a:r>
              <a:rPr lang="en-US" sz="1200" b="0" i="0" kern="1200" dirty="0">
                <a:solidFill>
                  <a:schemeClr val="tx1"/>
                </a:solidFill>
                <a:effectLst/>
                <a:latin typeface="+mn-lt"/>
                <a:ea typeface="+mn-ea"/>
                <a:cs typeface="+mn-cs"/>
              </a:rPr>
              <a:t>Centers for Disease Control and Prevention, National Center for Health Statistics. (2021). 1999-2020 Wide Ranging Online Data for Epidemiological Research (WONDER), Multiple Cause of Death files [Data file]. Retrieved from </a:t>
            </a:r>
            <a:r>
              <a:rPr lang="en-US" sz="1200" b="0" i="0" u="sng" strike="noStrike" kern="1200" dirty="0">
                <a:solidFill>
                  <a:schemeClr val="tx1"/>
                </a:solidFill>
                <a:effectLst/>
                <a:latin typeface="+mn-lt"/>
                <a:ea typeface="+mn-ea"/>
                <a:cs typeface="+mn-cs"/>
                <a:hlinkClick r:id="rId3"/>
              </a:rPr>
              <a:t>http://wonder.cdc.gov/ucd-icd10.html</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Center for Behavioral Health Statistics and Quality. (2021). </a:t>
            </a:r>
            <a:r>
              <a:rPr lang="en-US" sz="1200" b="0" i="1" kern="1200" dirty="0">
                <a:solidFill>
                  <a:schemeClr val="tx1"/>
                </a:solidFill>
                <a:effectLst/>
                <a:latin typeface="+mn-lt"/>
                <a:ea typeface="+mn-ea"/>
                <a:cs typeface="+mn-cs"/>
              </a:rPr>
              <a:t>2020 National Survey on Drug Use and Health: Detailed Tables.</a:t>
            </a:r>
            <a:r>
              <a:rPr lang="en-US" sz="1200" b="0" i="0" kern="1200" dirty="0">
                <a:solidFill>
                  <a:schemeClr val="tx1"/>
                </a:solidFill>
                <a:effectLst/>
                <a:latin typeface="+mn-lt"/>
                <a:ea typeface="+mn-ea"/>
                <a:cs typeface="+mn-cs"/>
              </a:rPr>
              <a:t> Substance Abuse and Mental Health Services Administration, Rockville, MD. Retrieved from </a:t>
            </a:r>
            <a:r>
              <a:rPr lang="en-US" sz="1200" b="0" i="0" u="sng" strike="noStrike" kern="1200" dirty="0">
                <a:solidFill>
                  <a:schemeClr val="tx1"/>
                </a:solidFill>
                <a:effectLst/>
                <a:latin typeface="+mn-lt"/>
                <a:ea typeface="+mn-ea"/>
                <a:cs typeface="+mn-cs"/>
                <a:hlinkClick r:id="rId4"/>
              </a:rPr>
              <a:t>https://www.samhsa.gov/data/report/2020-nsduh-detailed-tables</a:t>
            </a:r>
            <a:r>
              <a:rPr lang="en-US" sz="1200" b="0" i="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t>Image Credit</a:t>
            </a:r>
            <a:r>
              <a:rPr lang="en-US" sz="1100" dirty="0"/>
              <a:t>: </a:t>
            </a:r>
            <a:r>
              <a:rPr lang="en-US" sz="1200" b="0" i="0" kern="1200" dirty="0">
                <a:solidFill>
                  <a:schemeClr val="tx1"/>
                </a:solidFill>
                <a:effectLst/>
                <a:latin typeface="+mn-lt"/>
                <a:ea typeface="+mn-ea"/>
                <a:cs typeface="+mn-cs"/>
              </a:rPr>
              <a:t>https://sprc.org/about-suicide/scope-of-the-problem/suicide-and-opioids/</a:t>
            </a:r>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11</a:t>
            </a:fld>
            <a:endParaRPr lang="en-US"/>
          </a:p>
        </p:txBody>
      </p:sp>
    </p:spTree>
    <p:extLst>
      <p:ext uri="{BB962C8B-B14F-4D97-AF65-F5344CB8AC3E}">
        <p14:creationId xmlns:p14="http://schemas.microsoft.com/office/powerpoint/2010/main" val="646670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Read</a:t>
            </a:r>
            <a:r>
              <a:rPr lang="en-US" sz="1100" dirty="0"/>
              <a:t> slide.</a:t>
            </a:r>
          </a:p>
          <a:p>
            <a:endParaRPr lang="en-US" sz="1100" baseline="0" dirty="0"/>
          </a:p>
          <a:p>
            <a:r>
              <a:rPr lang="en-US" sz="1100" baseline="0" dirty="0"/>
              <a:t>Make the connection that individuals using opiates may have three possible links to suicide as a person with a substance use disorder. </a:t>
            </a:r>
          </a:p>
          <a:p>
            <a:endParaRPr lang="en-US" sz="1100" baseline="0" dirty="0"/>
          </a:p>
          <a:p>
            <a:pPr rtl="0" fontAlgn="base"/>
            <a:r>
              <a:rPr lang="en-US" sz="1100" b="1" baseline="0" dirty="0"/>
              <a:t>Reference</a:t>
            </a:r>
            <a:r>
              <a:rPr lang="en-US" sz="1100" baseline="0" dirty="0"/>
              <a:t>: Suicide Prevention Resource Center (2020) </a:t>
            </a:r>
            <a:r>
              <a:rPr lang="en-US" sz="1100" b="0" i="0" u="sng" strike="noStrike" kern="1200" dirty="0">
                <a:solidFill>
                  <a:schemeClr val="tx1"/>
                </a:solidFill>
                <a:effectLst/>
                <a:latin typeface="+mn-lt"/>
                <a:ea typeface="+mn-ea"/>
                <a:cs typeface="+mn-cs"/>
                <a:hlinkClick r:id="rId3"/>
              </a:rPr>
              <a:t>www.sprc.org</a:t>
            </a:r>
            <a:r>
              <a:rPr lang="en-US" sz="1100" b="0" i="0" kern="1200" dirty="0">
                <a:solidFill>
                  <a:schemeClr val="tx1"/>
                </a:solidFill>
                <a:effectLst/>
                <a:latin typeface="+mn-lt"/>
                <a:ea typeface="+mn-ea"/>
                <a:cs typeface="+mn-cs"/>
              </a:rPr>
              <a:t>    </a:t>
            </a:r>
          </a:p>
          <a:p>
            <a:pPr rtl="0" fontAlgn="base"/>
            <a:r>
              <a:rPr lang="en-US" sz="1100" b="1" i="0" kern="1200" dirty="0">
                <a:solidFill>
                  <a:schemeClr val="tx1"/>
                </a:solidFill>
                <a:effectLst/>
                <a:latin typeface="+mn-lt"/>
                <a:ea typeface="+mn-ea"/>
                <a:cs typeface="+mn-cs"/>
              </a:rPr>
              <a:t>Archived webinars</a:t>
            </a:r>
            <a:r>
              <a:rPr lang="en-US" sz="1100" b="0" i="0" kern="1200" dirty="0">
                <a:solidFill>
                  <a:schemeClr val="tx1"/>
                </a:solidFill>
                <a:effectLst/>
                <a:latin typeface="+mn-lt"/>
                <a:ea typeface="+mn-ea"/>
                <a:cs typeface="+mn-cs"/>
              </a:rPr>
              <a:t> on link between opioids and suicide: </a:t>
            </a:r>
          </a:p>
          <a:p>
            <a:pPr rtl="0" fontAlgn="base"/>
            <a:r>
              <a:rPr lang="en-US" sz="1100" b="0" i="0" u="sng" strike="noStrike" kern="1200" dirty="0">
                <a:solidFill>
                  <a:schemeClr val="tx1"/>
                </a:solidFill>
                <a:effectLst/>
                <a:latin typeface="+mn-lt"/>
                <a:ea typeface="+mn-ea"/>
                <a:cs typeface="+mn-cs"/>
                <a:hlinkClick r:id="rId4"/>
              </a:rPr>
              <a:t>https://go.edc.org/opioidwebinar1</a:t>
            </a:r>
            <a:r>
              <a:rPr lang="en-US" sz="1100" b="0" i="0" kern="1200" dirty="0">
                <a:solidFill>
                  <a:schemeClr val="tx1"/>
                </a:solidFill>
                <a:effectLst/>
                <a:latin typeface="+mn-lt"/>
                <a:ea typeface="+mn-ea"/>
                <a:cs typeface="+mn-cs"/>
              </a:rPr>
              <a:t> </a:t>
            </a:r>
          </a:p>
          <a:p>
            <a:pPr rtl="0" fontAlgn="base"/>
            <a:r>
              <a:rPr lang="en-US" sz="1100" b="0" i="0" u="sng" strike="noStrike" kern="1200" dirty="0">
                <a:solidFill>
                  <a:schemeClr val="tx1"/>
                </a:solidFill>
                <a:effectLst/>
                <a:latin typeface="+mn-lt"/>
                <a:ea typeface="+mn-ea"/>
                <a:cs typeface="+mn-cs"/>
                <a:hlinkClick r:id="rId5"/>
              </a:rPr>
              <a:t>https://go.edc.org/opioidwebinar2</a:t>
            </a:r>
            <a:r>
              <a:rPr lang="en-US" sz="1100" b="0" i="0" kern="1200" dirty="0">
                <a:solidFill>
                  <a:schemeClr val="tx1"/>
                </a:solidFill>
                <a:effectLst/>
                <a:latin typeface="+mn-lt"/>
                <a:ea typeface="+mn-ea"/>
                <a:cs typeface="+mn-cs"/>
              </a:rPr>
              <a:t> </a:t>
            </a:r>
          </a:p>
          <a:p>
            <a:endParaRPr lang="en-US" sz="1100" baseline="0" dirty="0"/>
          </a:p>
          <a:p>
            <a:pPr rtl="0" fontAlgn="base"/>
            <a:r>
              <a:rPr lang="en-US" sz="1200" b="0" i="0" kern="1200" dirty="0">
                <a:solidFill>
                  <a:schemeClr val="tx1"/>
                </a:solidFill>
                <a:effectLst/>
                <a:latin typeface="+mn-lt"/>
                <a:ea typeface="+mn-ea"/>
                <a:cs typeface="+mn-cs"/>
              </a:rPr>
              <a:t>SAMSHA Webinar: The Intersection of Opioids and Suicide</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9730A5-E118-DD43-8C03-06ED1FCE0900}" type="slidenum">
              <a:rPr lang="en-US" smtClean="0"/>
              <a:t>12</a:t>
            </a:fld>
            <a:endParaRPr lang="en-US"/>
          </a:p>
        </p:txBody>
      </p:sp>
    </p:spTree>
    <p:extLst>
      <p:ext uri="{BB962C8B-B14F-4D97-AF65-F5344CB8AC3E}">
        <p14:creationId xmlns:p14="http://schemas.microsoft.com/office/powerpoint/2010/main" val="3443818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0" i="0" kern="1200" dirty="0">
                <a:solidFill>
                  <a:schemeClr val="tx1"/>
                </a:solidFill>
                <a:effectLst/>
                <a:latin typeface="+mn-lt"/>
                <a:ea typeface="+mn-ea"/>
                <a:cs typeface="+mn-cs"/>
              </a:rPr>
              <a:t>Research investigating suicide attempts and deaths by suicide has yielded many specific risk factors and warning signs for future suicidal behaviors. The differences among risk factors, warning signs, and "drivers," are person-specific variables that lead individuals to desire death by suicide.</a:t>
            </a:r>
          </a:p>
          <a:p>
            <a:endParaRPr lang="en-US" sz="1100" dirty="0"/>
          </a:p>
          <a:p>
            <a:r>
              <a:rPr lang="en-US" sz="1100" b="1" dirty="0"/>
              <a:t>DISCUSSION</a:t>
            </a:r>
            <a:r>
              <a:rPr lang="en-US" sz="1100" b="1" baseline="0" dirty="0"/>
              <a:t>:</a:t>
            </a:r>
          </a:p>
          <a:p>
            <a:pPr marL="228600" indent="-228600">
              <a:buFont typeface="+mj-lt"/>
              <a:buAutoNum type="arabicPeriod"/>
            </a:pPr>
            <a:r>
              <a:rPr lang="en-US" sz="1100" baseline="0" dirty="0"/>
              <a:t>Read the question aloud and discuss: What are risk factors – also considered the “drivers” to suicide? </a:t>
            </a:r>
          </a:p>
          <a:p>
            <a:pPr marL="228600" indent="-228600">
              <a:buFont typeface="+mj-lt"/>
              <a:buAutoNum type="arabicPeriod"/>
            </a:pPr>
            <a:r>
              <a:rPr lang="en-US" sz="1100" dirty="0"/>
              <a:t>After</a:t>
            </a:r>
            <a:r>
              <a:rPr lang="en-US" sz="1100" baseline="0" dirty="0"/>
              <a:t> the discussion is finished, go to the next slide for review.</a:t>
            </a:r>
          </a:p>
          <a:p>
            <a:pPr marL="228600" indent="-228600">
              <a:buFont typeface="+mj-lt"/>
              <a:buAutoNum type="arabicPeriod"/>
            </a:pPr>
            <a:endParaRPr lang="en-US" sz="1100" baseline="0" dirty="0"/>
          </a:p>
          <a:p>
            <a:pPr marL="0" indent="0">
              <a:buFont typeface="+mj-lt"/>
              <a:buNone/>
            </a:pPr>
            <a:r>
              <a:rPr lang="en-US" sz="1100" baseline="0" dirty="0"/>
              <a:t>Possible answers:</a:t>
            </a:r>
          </a:p>
          <a:p>
            <a:pPr marL="171450" indent="-171450">
              <a:buFont typeface="Arial" panose="020B0604020202020204" pitchFamily="34" charset="0"/>
              <a:buChar char="•"/>
            </a:pPr>
            <a:r>
              <a:rPr lang="en-US" sz="1100" baseline="0" dirty="0"/>
              <a:t>Death of a loved one</a:t>
            </a:r>
          </a:p>
          <a:p>
            <a:pPr marL="171450" indent="-171450">
              <a:buFont typeface="Arial" panose="020B0604020202020204" pitchFamily="34" charset="0"/>
              <a:buChar char="•"/>
            </a:pPr>
            <a:r>
              <a:rPr lang="en-US" sz="1100" baseline="0" dirty="0"/>
              <a:t>Loss of employment</a:t>
            </a:r>
          </a:p>
          <a:p>
            <a:pPr marL="171450" indent="-171450">
              <a:buFont typeface="Arial" panose="020B0604020202020204" pitchFamily="34" charset="0"/>
              <a:buChar char="•"/>
            </a:pPr>
            <a:r>
              <a:rPr lang="en-US" sz="1100" baseline="0" dirty="0"/>
              <a:t>Legal issues</a:t>
            </a:r>
          </a:p>
          <a:p>
            <a:pPr marL="171450" indent="-171450">
              <a:buFont typeface="Arial" panose="020B0604020202020204" pitchFamily="34" charset="0"/>
              <a:buChar char="•"/>
            </a:pPr>
            <a:r>
              <a:rPr lang="en-US" sz="1100" baseline="0" dirty="0"/>
              <a:t>Financial distress</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13</a:t>
            </a:fld>
            <a:endParaRPr lang="en-US"/>
          </a:p>
        </p:txBody>
      </p:sp>
    </p:spTree>
    <p:extLst>
      <p:ext uri="{BB962C8B-B14F-4D97-AF65-F5344CB8AC3E}">
        <p14:creationId xmlns:p14="http://schemas.microsoft.com/office/powerpoint/2010/main" val="181902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Read</a:t>
            </a:r>
            <a:r>
              <a:rPr lang="en-US" sz="1100" b="1" baseline="0" dirty="0"/>
              <a:t> slide</a:t>
            </a:r>
          </a:p>
          <a:p>
            <a:endParaRPr lang="en-US" sz="1100" b="1" baseline="0" dirty="0"/>
          </a:p>
          <a:p>
            <a:r>
              <a:rPr lang="en-US" sz="1100" b="1" baseline="0" dirty="0"/>
              <a:t>Reference: </a:t>
            </a:r>
            <a:r>
              <a:rPr lang="en-US" sz="1100" b="0" baseline="0" dirty="0"/>
              <a:t>is there one for this?</a:t>
            </a:r>
            <a:endParaRPr lang="en-US" sz="1100" b="0" dirty="0"/>
          </a:p>
        </p:txBody>
      </p:sp>
      <p:sp>
        <p:nvSpPr>
          <p:cNvPr id="4" name="Slide Number Placeholder 3"/>
          <p:cNvSpPr>
            <a:spLocks noGrp="1"/>
          </p:cNvSpPr>
          <p:nvPr>
            <p:ph type="sldNum" sz="quarter" idx="10"/>
          </p:nvPr>
        </p:nvSpPr>
        <p:spPr/>
        <p:txBody>
          <a:bodyPr/>
          <a:lstStyle/>
          <a:p>
            <a:fld id="{7E9730A5-E118-DD43-8C03-06ED1FCE0900}" type="slidenum">
              <a:rPr lang="en-US" smtClean="0"/>
              <a:t>14</a:t>
            </a:fld>
            <a:endParaRPr lang="en-US"/>
          </a:p>
        </p:txBody>
      </p:sp>
    </p:spTree>
    <p:extLst>
      <p:ext uri="{BB962C8B-B14F-4D97-AF65-F5344CB8AC3E}">
        <p14:creationId xmlns:p14="http://schemas.microsoft.com/office/powerpoint/2010/main" val="424497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dirty="0">
                <a:cs typeface="Calibri"/>
              </a:rPr>
              <a:t> The risk and protective factors identified on the screen are used for anyone assessing if a person is at risk for suicide.  The list is not all inclusive. </a:t>
            </a:r>
          </a:p>
          <a:p>
            <a:endParaRPr lang="en-US" sz="1100" dirty="0"/>
          </a:p>
          <a:p>
            <a:r>
              <a:rPr lang="en-US" sz="1100" b="1" dirty="0"/>
              <a:t>ACTIVITY</a:t>
            </a:r>
            <a:r>
              <a:rPr lang="en-US" sz="1100" dirty="0"/>
              <a:t>:</a:t>
            </a:r>
            <a:r>
              <a:rPr lang="en-US" sz="1100" baseline="0" dirty="0"/>
              <a:t> </a:t>
            </a:r>
            <a:r>
              <a:rPr lang="en-US" sz="1100" dirty="0"/>
              <a:t>Have students read the list of factors.  Inquire if they have any questions or concerns about any of the risk or protective factors.</a:t>
            </a:r>
            <a:endParaRPr lang="en-US" sz="1100" dirty="0">
              <a:cs typeface="Calibri"/>
            </a:endParaRPr>
          </a:p>
          <a:p>
            <a:endParaRPr lang="en-US" sz="1100" dirty="0"/>
          </a:p>
          <a:p>
            <a:r>
              <a:rPr lang="en-US" sz="1100" b="1" dirty="0"/>
              <a:t>Reference</a:t>
            </a:r>
            <a:r>
              <a:rPr lang="en-US" sz="1100" dirty="0"/>
              <a:t>: John Hopkins Medicine. </a:t>
            </a:r>
            <a:r>
              <a:rPr lang="en-US" dirty="0"/>
              <a:t>Suicide Prevention in Health Care Systems: Debunking Myths on the Road to Zero Suicide.</a:t>
            </a:r>
            <a:r>
              <a:rPr lang="en-US" sz="1100" dirty="0"/>
              <a:t> (slide 36) </a:t>
            </a:r>
            <a:r>
              <a:rPr lang="en-US" dirty="0">
                <a:hlinkClick r:id="rId3"/>
              </a:rPr>
              <a:t>MN-2021-Presentation-Notes.pdf</a:t>
            </a:r>
            <a:endParaRPr lang="en-US">
              <a:cs typeface="Calibri"/>
              <a:hlinkClick r:id="" action="ppaction://noaction"/>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15</a:t>
            </a:fld>
            <a:endParaRPr lang="en-US"/>
          </a:p>
        </p:txBody>
      </p:sp>
    </p:spTree>
    <p:extLst>
      <p:ext uri="{BB962C8B-B14F-4D97-AF65-F5344CB8AC3E}">
        <p14:creationId xmlns:p14="http://schemas.microsoft.com/office/powerpoint/2010/main" val="7747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Adverse Childhood Experiences (ACEs)</a:t>
            </a:r>
          </a:p>
          <a:p>
            <a:endParaRPr lang="en-US" sz="1100" dirty="0"/>
          </a:p>
          <a:p>
            <a:r>
              <a:rPr lang="en-US" sz="1100" dirty="0"/>
              <a:t>Information about the foundational ACE study.</a:t>
            </a:r>
          </a:p>
          <a:p>
            <a:endParaRPr lang="en-US" sz="1100" dirty="0"/>
          </a:p>
          <a:p>
            <a:r>
              <a:rPr lang="en-US" sz="1100" b="1" dirty="0"/>
              <a:t>READ:</a:t>
            </a:r>
          </a:p>
          <a:p>
            <a:pPr algn="l"/>
            <a:r>
              <a:rPr lang="en-US" sz="1100" b="0" i="0" u="none" strike="noStrike" dirty="0">
                <a:solidFill>
                  <a:srgbClr val="333333"/>
                </a:solidFill>
                <a:effectLst/>
              </a:rPr>
              <a:t>The Original ACE Study </a:t>
            </a:r>
          </a:p>
          <a:p>
            <a:pPr algn="l"/>
            <a:endParaRPr lang="en-US" sz="1100" b="1" i="0" u="none" strike="noStrike" dirty="0">
              <a:solidFill>
                <a:srgbClr val="333333"/>
              </a:solidFill>
              <a:effectLst/>
            </a:endParaRPr>
          </a:p>
          <a:p>
            <a:pPr algn="l"/>
            <a:r>
              <a:rPr lang="en-US" sz="1100" b="0" i="0" u="none" strike="noStrike" dirty="0">
                <a:solidFill>
                  <a:srgbClr val="333333"/>
                </a:solidFill>
                <a:effectLst/>
              </a:rPr>
              <a:t>The foundational </a:t>
            </a:r>
            <a:r>
              <a:rPr lang="en-US" sz="1100" b="1" i="0" u="sng" strike="noStrike" dirty="0">
                <a:solidFill>
                  <a:srgbClr val="336A90"/>
                </a:solidFill>
                <a:effectLst/>
                <a:hlinkClick r:id="rId3"/>
              </a:rPr>
              <a:t>ACE Study</a:t>
            </a:r>
            <a:r>
              <a:rPr lang="en-US" sz="1100" b="0" i="0" u="none" strike="noStrike" dirty="0">
                <a:solidFill>
                  <a:srgbClr val="333333"/>
                </a:solidFill>
                <a:effectLst/>
              </a:rPr>
              <a:t> was conducted by the Centers for Disease Control and Kaiser Permanente in the mid-1990s with a group of patients insured through Kaiser Permanente. The initial study focused on how traumatic childhood events may negatively affect adult health. The 17,000 participants surveyed were asked about their experiences with childhood maltreatment, family dysfunction, and current health status and behaviors. The ACEs Pyramid on the left side of the image below represents the conceptual framework created, which illustrates how strongly ACEs are related to a person’s well-being throughout their lifespan.</a:t>
            </a:r>
          </a:p>
          <a:p>
            <a:pPr algn="l"/>
            <a:endParaRPr lang="en-US" sz="1100" b="0" i="0" u="none" strike="noStrike" dirty="0">
              <a:solidFill>
                <a:srgbClr val="333333"/>
              </a:solidFill>
              <a:effectLst/>
            </a:endParaRPr>
          </a:p>
          <a:p>
            <a:pPr algn="l"/>
            <a:r>
              <a:rPr lang="en-US" sz="1100" b="0" i="0" u="none" strike="noStrike" dirty="0">
                <a:solidFill>
                  <a:srgbClr val="333333"/>
                </a:solidFill>
                <a:effectLst/>
              </a:rPr>
              <a:t>The ACE study found a direct link between childhood trauma and adult onset of chronic disease, incarceration, and employment challenges. The higher the number of ACEs, the greater the incidence of </a:t>
            </a:r>
            <a:r>
              <a:rPr lang="en-US" sz="1100" b="1" i="0" u="sng" strike="noStrike" dirty="0">
                <a:solidFill>
                  <a:srgbClr val="336A90"/>
                </a:solidFill>
                <a:effectLst/>
                <a:hlinkClick r:id="rId4"/>
              </a:rPr>
              <a:t>negative outcomes</a:t>
            </a:r>
            <a:r>
              <a:rPr lang="en-US" sz="1100" b="0" i="0" u="none" strike="noStrike" dirty="0">
                <a:solidFill>
                  <a:srgbClr val="333333"/>
                </a:solidFill>
                <a:effectLst/>
              </a:rPr>
              <a:t> as captured in the ACE Pyramid. In 2015, the RYSE Center adapted the pyramid as seen on the right side of the image below to include two layers on the bottom that account for the role historical trauma and social location play in a person’s health outcome. This revised model aligns better with the Socio-Ecological Model and accounts for the influences of each sphere on health outcomes.</a:t>
            </a:r>
          </a:p>
          <a:p>
            <a:endParaRPr lang="en-US" sz="1100" dirty="0"/>
          </a:p>
          <a:p>
            <a:r>
              <a:rPr lang="en-US" sz="1100" b="1" dirty="0"/>
              <a:t>Reference</a:t>
            </a:r>
            <a:r>
              <a:rPr lang="en-US" sz="1100" dirty="0"/>
              <a:t>:</a:t>
            </a:r>
            <a:r>
              <a:rPr lang="en-US" sz="1100" baseline="0" dirty="0"/>
              <a:t> </a:t>
            </a:r>
            <a:r>
              <a:rPr lang="en-US" sz="1100" dirty="0"/>
              <a:t>https://nhttac.acf.hhs.gov/soar/eguide/stop/adverse_childhood_experiences</a:t>
            </a:r>
            <a:endParaRPr lang="en-US" sz="1100" baseline="0" dirty="0"/>
          </a:p>
          <a:p>
            <a:endParaRPr lang="en-US" sz="1100" baseline="0" dirty="0"/>
          </a:p>
          <a:p>
            <a:r>
              <a:rPr lang="en-US" sz="1100" b="1" dirty="0"/>
              <a:t>Image</a:t>
            </a:r>
            <a:r>
              <a:rPr lang="en-US" sz="1100" dirty="0"/>
              <a:t>: https://nhttac.acf.hhs.gov/soar/eguide/stop/adverse_childhood_experiences</a:t>
            </a:r>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16</a:t>
            </a:fld>
            <a:endParaRPr lang="en-US"/>
          </a:p>
        </p:txBody>
      </p:sp>
    </p:spTree>
    <p:extLst>
      <p:ext uri="{BB962C8B-B14F-4D97-AF65-F5344CB8AC3E}">
        <p14:creationId xmlns:p14="http://schemas.microsoft.com/office/powerpoint/2010/main" val="691729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SUBJECT MATTER: </a:t>
            </a:r>
            <a:r>
              <a:rPr lang="en-US" dirty="0"/>
              <a:t>TRAUMA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Transition Slide:</a:t>
            </a:r>
            <a:r>
              <a:rPr lang="en-US" b="1" baseline="0" dirty="0">
                <a:cs typeface="Calibri"/>
              </a:rPr>
              <a:t> </a:t>
            </a:r>
            <a:r>
              <a:rPr lang="en-US" dirty="0">
                <a:cs typeface="Calibri"/>
              </a:rPr>
              <a:t>Now that we have reviewed crisis recognition, suicide prevention, and ACE’s we are going to look at trauma and how it impacts a person.</a:t>
            </a:r>
          </a:p>
          <a:p>
            <a:endParaRPr lang="en-US" dirty="0"/>
          </a:p>
          <a:p>
            <a:endParaRPr lang="en-US" dirty="0"/>
          </a:p>
        </p:txBody>
      </p:sp>
      <p:sp>
        <p:nvSpPr>
          <p:cNvPr id="4" name="Slide Number Placeholder 3"/>
          <p:cNvSpPr>
            <a:spLocks noGrp="1"/>
          </p:cNvSpPr>
          <p:nvPr>
            <p:ph type="sldNum" sz="quarter" idx="10"/>
          </p:nvPr>
        </p:nvSpPr>
        <p:spPr/>
        <p:txBody>
          <a:bodyPr/>
          <a:lstStyle/>
          <a:p>
            <a:fld id="{7E9730A5-E118-DD43-8C03-06ED1FCE0900}" type="slidenum">
              <a:rPr lang="en-US" smtClean="0"/>
              <a:t>17</a:t>
            </a:fld>
            <a:endParaRPr lang="en-US"/>
          </a:p>
        </p:txBody>
      </p:sp>
    </p:spTree>
    <p:extLst>
      <p:ext uri="{BB962C8B-B14F-4D97-AF65-F5344CB8AC3E}">
        <p14:creationId xmlns:p14="http://schemas.microsoft.com/office/powerpoint/2010/main" val="1040941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r>
              <a:rPr lang="en-US" sz="1100" b="1" dirty="0"/>
              <a:t>SUBJECT MATTER: </a:t>
            </a:r>
            <a:r>
              <a:rPr lang="en-US" sz="1100" dirty="0"/>
              <a:t>TRAUMA</a:t>
            </a:r>
          </a:p>
          <a:p>
            <a:endParaRPr lang="en-US" sz="1100" dirty="0"/>
          </a:p>
          <a:p>
            <a:r>
              <a:rPr lang="en-US" sz="1100" dirty="0"/>
              <a:t>Trauma is the most misunderstood and misrepresented of the Human experience.  There is</a:t>
            </a:r>
            <a:r>
              <a:rPr lang="en-US" sz="1100" baseline="0" dirty="0"/>
              <a:t> a lot of </a:t>
            </a:r>
            <a:r>
              <a:rPr lang="en-US" sz="1100" dirty="0"/>
              <a:t>trauma-related</a:t>
            </a:r>
            <a:r>
              <a:rPr lang="en-US" sz="1100" baseline="0" dirty="0"/>
              <a:t> </a:t>
            </a:r>
            <a:r>
              <a:rPr lang="en-US" sz="1100" dirty="0"/>
              <a:t>research occurring, especially</a:t>
            </a:r>
            <a:r>
              <a:rPr lang="en-US" sz="1100" baseline="0" dirty="0"/>
              <a:t> post a public health emergency (such as covid)</a:t>
            </a:r>
            <a:r>
              <a:rPr lang="en-US" sz="1100" dirty="0"/>
              <a:t>.</a:t>
            </a:r>
            <a:r>
              <a:rPr lang="en-US" sz="1100" baseline="0" dirty="0"/>
              <a:t> </a:t>
            </a:r>
            <a:r>
              <a:rPr lang="en-US" sz="1100" dirty="0"/>
              <a:t>We misrepresent trauma as it has to be something catastrophic- and that there are “worse” traumas than others. Someone who experiences a “worse” trauma deserves more understanding and compassion.  All of that is untrue!  </a:t>
            </a:r>
          </a:p>
          <a:p>
            <a:endParaRPr lang="en-US" sz="1100" dirty="0"/>
          </a:p>
          <a:p>
            <a:r>
              <a:rPr lang="en-US" sz="1100" b="1" dirty="0"/>
              <a:t>TRAUMA IS ANY INCIDENT OR OCCURRENCE WHICH CAUSES A PERSON TO CHANGE THE VIEW OF THEMSELVES, THE WORLD, AND THE RELATIONSHIP BETWEEN THE TWO</a:t>
            </a:r>
            <a:r>
              <a:rPr lang="en-US" sz="1100" dirty="0"/>
              <a:t>. </a:t>
            </a:r>
          </a:p>
          <a:p>
            <a:endParaRPr lang="en-US" sz="1100" dirty="0"/>
          </a:p>
          <a:p>
            <a:r>
              <a:rPr lang="en-US" sz="1100" dirty="0"/>
              <a:t>Traumatization is said to occur when  both  internal and external resources are inadequate to cope with external threats</a:t>
            </a:r>
          </a:p>
          <a:p>
            <a:endParaRPr lang="en-US" sz="1100" dirty="0"/>
          </a:p>
          <a:p>
            <a:r>
              <a:rPr lang="en-US" sz="1100" b="1" dirty="0"/>
              <a:t>TRAUMA CAN BE CAUSED BY A SINGLE EVENT, PROLONGED STRESS, AND UNMANAGED DIS-EASE OR CONDITION;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trauma can be COMPLEX and produce intrusive -</a:t>
            </a:r>
            <a:r>
              <a:rPr lang="en-US" sz="1100" baseline="0" dirty="0"/>
              <a:t> i</a:t>
            </a:r>
            <a:r>
              <a:rPr lang="en-US" sz="1100" u="sng" dirty="0"/>
              <a:t>mmediate</a:t>
            </a:r>
            <a:r>
              <a:rPr lang="en-US" sz="1100" dirty="0"/>
              <a:t> and/or </a:t>
            </a:r>
            <a:r>
              <a:rPr lang="en-US" sz="1100" u="sng" dirty="0"/>
              <a:t>delayed </a:t>
            </a:r>
            <a:r>
              <a:rPr lang="en-US" sz="1100" dirty="0"/>
              <a:t>responses which are disruptive to the five major domains (physical,</a:t>
            </a:r>
            <a:r>
              <a:rPr lang="en-US" sz="1100" baseline="0" dirty="0"/>
              <a:t> emotional, cognitive, behavioral, and existential), </a:t>
            </a:r>
            <a:r>
              <a:rPr lang="en-US" sz="1100" dirty="0"/>
              <a:t>which we’ll talk about in the next few slides</a:t>
            </a:r>
          </a:p>
          <a:p>
            <a:endParaRPr lang="en-US" sz="1100" dirty="0"/>
          </a:p>
          <a:p>
            <a:r>
              <a:rPr lang="en-US" sz="1100" dirty="0"/>
              <a:t>Trauma can be anticipatory and/or complex. (Anticipatory can include when a person has a loved one at end of life, and we anticipate the grief from the loss/death) It can be historical, related to adverse childhood experiences, or repetitive and persistent intergenerational cycles. </a:t>
            </a:r>
          </a:p>
          <a:p>
            <a:endParaRPr lang="en-US" sz="1100" dirty="0"/>
          </a:p>
          <a:p>
            <a:r>
              <a:rPr lang="en-US" sz="1100" dirty="0"/>
              <a:t>There are more than 50 shades of trauma, canvasing millions of different and co-existing realities. </a:t>
            </a:r>
          </a:p>
          <a:p>
            <a:endParaRPr lang="en-US" sz="1100" dirty="0"/>
          </a:p>
          <a:p>
            <a:r>
              <a:rPr lang="en-US" sz="1100" b="1" dirty="0"/>
              <a:t>Reference: </a:t>
            </a:r>
          </a:p>
          <a:p>
            <a:endParaRPr lang="en-US" sz="1100" b="1" dirty="0"/>
          </a:p>
          <a:p>
            <a:r>
              <a:rPr lang="en-US" sz="1100" b="1" dirty="0"/>
              <a:t>Image</a:t>
            </a:r>
            <a:r>
              <a:rPr lang="en-US" sz="1100" b="1" baseline="0" dirty="0"/>
              <a:t> Credit</a:t>
            </a:r>
            <a:r>
              <a:rPr lang="en-US" sz="1100" b="1" dirty="0"/>
              <a:t>: </a:t>
            </a:r>
            <a:r>
              <a:rPr lang="en-US" sz="1100" dirty="0"/>
              <a:t>Brain Image - </a:t>
            </a:r>
            <a:r>
              <a:rPr lang="en-US" sz="1100" dirty="0" err="1"/>
              <a:t>Rawpixel</a:t>
            </a:r>
            <a:endParaRPr lang="en-US" sz="1100" dirty="0" err="1">
              <a:cs typeface="Calibri"/>
            </a:endParaRPr>
          </a:p>
        </p:txBody>
      </p:sp>
      <p:sp>
        <p:nvSpPr>
          <p:cNvPr id="4" name="Slide Number Placeholder 3"/>
          <p:cNvSpPr>
            <a:spLocks noGrp="1"/>
          </p:cNvSpPr>
          <p:nvPr>
            <p:ph type="sldNum" sz="quarter" idx="5"/>
          </p:nvPr>
        </p:nvSpPr>
        <p:spPr>
          <a:xfrm>
            <a:off x="6343047" y="8685213"/>
            <a:ext cx="513365" cy="458787"/>
          </a:xfrm>
        </p:spPr>
        <p:txBody>
          <a:bodyPr/>
          <a:lstStyle/>
          <a:p>
            <a:fld id="{5A70B0B6-4A54-0944-91E3-FECC2ED21D47}" type="slidenum">
              <a:rPr lang="en-US" smtClean="0"/>
              <a:t>18</a:t>
            </a:fld>
            <a:endParaRPr lang="en-US" dirty="0"/>
          </a:p>
        </p:txBody>
      </p:sp>
    </p:spTree>
    <p:extLst>
      <p:ext uri="{BB962C8B-B14F-4D97-AF65-F5344CB8AC3E}">
        <p14:creationId xmlns:p14="http://schemas.microsoft.com/office/powerpoint/2010/main" val="3725197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SUBJECT MATTER</a:t>
            </a:r>
            <a:r>
              <a:rPr lang="en-US" dirty="0"/>
              <a:t>: TRAUMA</a:t>
            </a:r>
          </a:p>
          <a:p>
            <a:endParaRPr lang="en-US" dirty="0"/>
          </a:p>
          <a:p>
            <a:r>
              <a:rPr lang="en-US" dirty="0"/>
              <a:t>So, how do we identify whether or not we are ourselves, or someone we know is experiencing a trauma response- Let’s review the following</a:t>
            </a:r>
            <a:r>
              <a:rPr lang="en-US" baseline="0" dirty="0"/>
              <a:t> </a:t>
            </a:r>
            <a:r>
              <a:rPr lang="en-US" dirty="0"/>
              <a:t>5 domains:</a:t>
            </a:r>
            <a:r>
              <a:rPr lang="en-US" baseline="0" dirty="0"/>
              <a:t> </a:t>
            </a:r>
            <a:r>
              <a:rPr lang="en-US" dirty="0"/>
              <a:t>PHYSICAL, EMOTIONAL, COGNITIVE, BEHAVIORAL, AND EXISTENTIAL. </a:t>
            </a:r>
          </a:p>
          <a:p>
            <a:endParaRPr lang="en-US" dirty="0"/>
          </a:p>
          <a:p>
            <a:r>
              <a:rPr lang="en-US" dirty="0"/>
              <a:t>Evidence of PHYSICAL responses to trauma:</a:t>
            </a:r>
          </a:p>
          <a:p>
            <a:pPr marL="171450" indent="-171450">
              <a:buFont typeface="Arial" panose="020B0604020202020204" pitchFamily="34" charset="0"/>
              <a:buChar char="•"/>
            </a:pPr>
            <a:r>
              <a:rPr lang="en-US" b="1" dirty="0"/>
              <a:t>READ</a:t>
            </a:r>
            <a:r>
              <a:rPr lang="en-US" dirty="0"/>
              <a:t> (or have a student read) the characteristics </a:t>
            </a:r>
          </a:p>
          <a:p>
            <a:pPr marL="171450" indent="-171450">
              <a:buFont typeface="Arial" panose="020B0604020202020204" pitchFamily="34" charset="0"/>
              <a:buChar char="•"/>
            </a:pPr>
            <a:r>
              <a:rPr lang="en-US" dirty="0"/>
              <a:t>PHYSICAL</a:t>
            </a:r>
          </a:p>
          <a:p>
            <a:pPr marL="628650" lvl="1" indent="-171450">
              <a:buFont typeface="Arial" panose="020B0604020202020204" pitchFamily="34" charset="0"/>
              <a:buChar char="•"/>
            </a:pPr>
            <a:r>
              <a:rPr lang="en-US" dirty="0"/>
              <a:t>may be indicating a response to trauma (not all-inclusive)</a:t>
            </a:r>
          </a:p>
          <a:p>
            <a:endParaRPr lang="en-US" dirty="0"/>
          </a:p>
          <a:p>
            <a:r>
              <a:rPr lang="en-US" dirty="0"/>
              <a:t>Evidence of EMOTIONAL Trauma: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READ</a:t>
            </a:r>
            <a:r>
              <a:rPr lang="en-US" dirty="0"/>
              <a:t> (or have a student read) the characteristics </a:t>
            </a:r>
          </a:p>
          <a:p>
            <a:pPr marL="171450" indent="-171450">
              <a:buFont typeface="Arial" panose="020B0604020202020204" pitchFamily="34" charset="0"/>
              <a:buChar char="•"/>
            </a:pPr>
            <a:r>
              <a:rPr lang="en-US" dirty="0"/>
              <a:t>EMOTIONAL</a:t>
            </a:r>
          </a:p>
          <a:p>
            <a:pPr marL="628650" lvl="1" indent="-171450">
              <a:buFont typeface="Arial" panose="020B0604020202020204" pitchFamily="34" charset="0"/>
              <a:buChar char="•"/>
            </a:pPr>
            <a:r>
              <a:rPr lang="en-US" dirty="0"/>
              <a:t>Numbness and detachment ARE a response.  Often times first responders will report this.  And it’s important to note that numbness is still a response. </a:t>
            </a:r>
          </a:p>
          <a:p>
            <a:pPr marL="628650" lvl="1" indent="-171450">
              <a:buFont typeface="Arial" panose="020B0604020202020204" pitchFamily="34" charset="0"/>
              <a:buChar char="•"/>
            </a:pPr>
            <a:r>
              <a:rPr lang="en-US" dirty="0"/>
              <a:t>Guilt includes survivor guilt</a:t>
            </a:r>
            <a:r>
              <a:rPr lang="en-US" baseline="0" dirty="0"/>
              <a:t> as well</a:t>
            </a:r>
            <a:endParaRPr lang="en-US" dirty="0"/>
          </a:p>
          <a:p>
            <a:endParaRPr lang="en-US" dirty="0"/>
          </a:p>
          <a:p>
            <a:r>
              <a:rPr lang="en-US" dirty="0"/>
              <a:t>Evidence of Cognitive Trauma: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READ</a:t>
            </a:r>
            <a:r>
              <a:rPr lang="en-US" dirty="0"/>
              <a:t> (or have a student read) the characteristics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COGNITIVE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Rumination or racing thoughts: </a:t>
            </a:r>
            <a:r>
              <a:rPr lang="en-US" sz="1200" kern="1200" dirty="0">
                <a:solidFill>
                  <a:schemeClr val="bg1"/>
                </a:solidFill>
                <a:latin typeface="+mn-lt"/>
                <a:ea typeface="+mn-ea"/>
                <a:cs typeface="+mn-cs"/>
              </a:rPr>
              <a:t>for example, replaying the traumatic event over and over again </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Distortion</a:t>
            </a:r>
            <a:r>
              <a:rPr lang="en-US" baseline="0" dirty="0"/>
              <a:t> of Time and Space: For example, a t</a:t>
            </a:r>
            <a:r>
              <a:rPr lang="en-US" sz="1200" kern="1200" dirty="0">
                <a:latin typeface="+mn-lt"/>
                <a:ea typeface="+mn-ea"/>
                <a:cs typeface="+mn-cs"/>
              </a:rPr>
              <a:t>raumatic event may be perceived as if it was happening in slow motion, or a few seconds can be perceived as minutes.</a:t>
            </a:r>
          </a:p>
          <a:p>
            <a:pPr marL="628650" lvl="1" indent="-171450">
              <a:buFont typeface="Arial" panose="020B0604020202020204" pitchFamily="34" charset="0"/>
              <a:buChar char="•"/>
            </a:pPr>
            <a:r>
              <a:rPr lang="en-US" dirty="0"/>
              <a:t>Memory Problems: when a person is asked for details of a trauma and they say ”I don’t know, or I’m having a hard time recalling details”. This is common and speaks to the brain’s mechanism of protecting the self by storing an experience that has difficult retrieval.</a:t>
            </a:r>
          </a:p>
          <a:p>
            <a:pPr marL="171450" indent="-171450">
              <a:buFont typeface="Arial" panose="020B0604020202020204" pitchFamily="34" charset="0"/>
              <a:buChar char="•"/>
            </a:pPr>
            <a:endParaRPr lang="en-US" dirty="0"/>
          </a:p>
          <a:p>
            <a:r>
              <a:rPr lang="en-US" b="1" dirty="0"/>
              <a:t>Reference:</a:t>
            </a:r>
            <a:r>
              <a:rPr lang="en-US" b="1" baseline="0" dirty="0"/>
              <a:t> </a:t>
            </a:r>
            <a:r>
              <a:rPr lang="en-US" b="0" baseline="0" dirty="0"/>
              <a:t>Bianca McCall, LMFT (2023)</a:t>
            </a:r>
            <a:endParaRPr lang="en-US" b="0" dirty="0"/>
          </a:p>
          <a:p>
            <a:endParaRPr lang="en-US" dirty="0"/>
          </a:p>
        </p:txBody>
      </p:sp>
      <p:sp>
        <p:nvSpPr>
          <p:cNvPr id="4" name="Slide Number Placeholder 3"/>
          <p:cNvSpPr>
            <a:spLocks noGrp="1"/>
          </p:cNvSpPr>
          <p:nvPr>
            <p:ph type="sldNum" sz="quarter" idx="5"/>
          </p:nvPr>
        </p:nvSpPr>
        <p:spPr>
          <a:xfrm>
            <a:off x="6172200" y="8685213"/>
            <a:ext cx="684213" cy="458787"/>
          </a:xfrm>
        </p:spPr>
        <p:txBody>
          <a:bodyPr/>
          <a:lstStyle/>
          <a:p>
            <a:fld id="{7E9730A5-E118-DD43-8C03-06ED1FCE0900}" type="slidenum">
              <a:rPr lang="en-US" smtClean="0"/>
              <a:t>19</a:t>
            </a:fld>
            <a:endParaRPr lang="en-US" dirty="0"/>
          </a:p>
        </p:txBody>
      </p:sp>
    </p:spTree>
    <p:extLst>
      <p:ext uri="{BB962C8B-B14F-4D97-AF65-F5344CB8AC3E}">
        <p14:creationId xmlns:p14="http://schemas.microsoft.com/office/powerpoint/2010/main" val="81416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0" fontAlgn="base" latinLnBrk="0" hangingPunct="0">
              <a:spcBef>
                <a:spcPts val="0"/>
              </a:spcBef>
              <a:spcAft>
                <a:spcPts val="600"/>
              </a:spcAft>
              <a:buClrTx/>
              <a:buSzTx/>
              <a:buFontTx/>
              <a:buNone/>
              <a:tabLst/>
              <a:defRPr/>
            </a:pPr>
            <a:r>
              <a:rPr lang="en-US" sz="1200" dirty="0"/>
              <a:t>This slide deck was created to infuse into the University of Nevada’s CAS 254 Signs and Symptoms of Addiction 3 credit undergraduate course. The focus of this course is to develop an understanding of the biopsychosocial factors of addiction.  This includes, and is not limited to, the theories and models of addiction and emphasis on the signs and symptoms of problematic use of illicit drugs, licit drugs, and behavioral addictions.</a:t>
            </a:r>
          </a:p>
          <a:p>
            <a:pPr marL="0" marR="0" lvl="0" indent="0" algn="l" defTabSz="914400" rtl="0" eaLnBrk="0" fontAlgn="base" latinLnBrk="0" hangingPunct="0">
              <a:spcBef>
                <a:spcPts val="0"/>
              </a:spcBef>
              <a:spcAft>
                <a:spcPts val="600"/>
              </a:spcAft>
              <a:buClrTx/>
              <a:buSzTx/>
              <a:buFontTx/>
              <a:buNone/>
              <a:tabLst/>
              <a:defRPr/>
            </a:pPr>
            <a:endParaRPr lang="en-US" sz="1200" dirty="0"/>
          </a:p>
          <a:p>
            <a:pPr marL="0" marR="0" lvl="0" indent="0" algn="l" defTabSz="914400" rtl="0" eaLnBrk="0" fontAlgn="base" latinLnBrk="0" hangingPunct="0">
              <a:spcBef>
                <a:spcPts val="0"/>
              </a:spcBef>
              <a:spcAft>
                <a:spcPts val="600"/>
              </a:spcAft>
              <a:buClrTx/>
              <a:buSzTx/>
              <a:buFontTx/>
              <a:buNone/>
              <a:tabLst/>
              <a:defRPr/>
            </a:pPr>
            <a:r>
              <a:rPr lang="en-US" sz="1200" dirty="0"/>
              <a:t>This curriculum can be easily infused into signs and symptoms or pharmacological addiction course </a:t>
            </a:r>
            <a:r>
              <a:rPr lang="en-US" sz="1200" b="0" i="0" dirty="0">
                <a:solidFill>
                  <a:srgbClr val="000000"/>
                </a:solidFill>
                <a:effectLst/>
              </a:rPr>
              <a:t>in full or in part to supplement the current addiction treatment, recovery, and prevention curriculum.</a:t>
            </a:r>
          </a:p>
          <a:p>
            <a:pPr marL="0" marR="0" lvl="0" indent="0" algn="l" defTabSz="914400" rtl="0" eaLnBrk="0" fontAlgn="base" latinLnBrk="0" hangingPunct="0">
              <a:spcBef>
                <a:spcPts val="0"/>
              </a:spcBef>
              <a:spcAft>
                <a:spcPts val="600"/>
              </a:spcAft>
              <a:buClrTx/>
              <a:buSzTx/>
              <a:buFontTx/>
              <a:buNone/>
              <a:tabLst/>
              <a:defRPr/>
            </a:pPr>
            <a:r>
              <a:rPr lang="en-US" dirty="0">
                <a:solidFill>
                  <a:srgbClr val="000000"/>
                </a:solidFill>
              </a:rPr>
              <a:t>Each slide contains detailed notes for the trainer to provide guidance in effectively presenting the content, as necessary. Full citations for the content are included in the notes for each slide. </a:t>
            </a:r>
          </a:p>
          <a:p>
            <a:pPr marL="0" marR="0" lvl="0" indent="0" algn="l" defTabSz="914400" rtl="0" eaLnBrk="0" fontAlgn="base" latinLnBrk="0" hangingPunct="0">
              <a:lnSpc>
                <a:spcPct val="100000"/>
              </a:lnSpc>
              <a:buClrTx/>
              <a:buSzTx/>
              <a:buFontTx/>
              <a:buNone/>
              <a:tabLst/>
              <a:defRPr/>
            </a:pPr>
            <a:endParaRPr lang="en-US" sz="1200" b="1" dirty="0"/>
          </a:p>
          <a:p>
            <a:pPr marL="0" marR="0" lvl="0" indent="0" algn="l" defTabSz="914400" rtl="0" eaLnBrk="0" fontAlgn="base" latinLnBrk="0" hangingPunct="0">
              <a:lnSpc>
                <a:spcPct val="100000"/>
              </a:lnSpc>
              <a:buClrTx/>
              <a:buSzTx/>
              <a:buFontTx/>
              <a:buNone/>
              <a:tabLst/>
              <a:defRPr/>
            </a:pPr>
            <a:r>
              <a:rPr lang="en-US" sz="1200" b="1" dirty="0"/>
              <a:t>Sources:</a:t>
            </a:r>
            <a:endParaRPr lang="en-US" sz="1200" b="1" dirty="0">
              <a:cs typeface="Calibri" panose="020F0502020204030204"/>
            </a:endParaRPr>
          </a:p>
          <a:p>
            <a:pPr>
              <a:defRPr/>
            </a:pPr>
            <a:r>
              <a:rPr lang="en-US" sz="1200" dirty="0"/>
              <a:t>Center for the Application of Substance Abuse Technologies (CASAT) Academics: </a:t>
            </a:r>
            <a:r>
              <a:rPr lang="en-US" sz="1200" dirty="0">
                <a:hlinkClick r:id="rId3"/>
              </a:rPr>
              <a:t>https://casat.org/academic/</a:t>
            </a:r>
            <a:r>
              <a:rPr lang="en-US" sz="1200" dirty="0"/>
              <a:t> </a:t>
            </a:r>
          </a:p>
          <a:p>
            <a:pPr>
              <a:defRPr/>
            </a:pPr>
            <a:endParaRPr lang="en-US" sz="1200" dirty="0">
              <a:cs typeface="Calibri"/>
            </a:endParaRPr>
          </a:p>
          <a:p>
            <a:pPr>
              <a:defRPr/>
            </a:pPr>
            <a:r>
              <a:rPr lang="en-US" sz="1200" b="1" dirty="0"/>
              <a:t>UNR Course Descriptions:   </a:t>
            </a:r>
            <a:endParaRPr lang="en-US" sz="1200" dirty="0"/>
          </a:p>
          <a:p>
            <a:pPr lvl="0" algn="l" defTabSz="914400">
              <a:lnSpc>
                <a:spcPct val="100000"/>
              </a:lnSpc>
              <a:buClrTx/>
              <a:buSzTx/>
              <a:tabLst/>
              <a:defRPr/>
            </a:pPr>
            <a:r>
              <a:rPr lang="en-US" sz="1200" dirty="0">
                <a:hlinkClick r:id="rId4"/>
              </a:rPr>
              <a:t>https://catalog.unr.edu/content.php?catoid=45&amp;catoid=45&amp;navoid=47663&amp;filter%5Bitem_type%5D=3&amp;filter%5Bonly_active%5D=1&amp;filter%5B3%5D=1&amp;filter%5Bcpage%5D=9</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7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TRAUMA</a:t>
            </a:r>
          </a:p>
          <a:p>
            <a:endParaRPr lang="en-US" sz="1100" dirty="0"/>
          </a:p>
          <a:p>
            <a:r>
              <a:rPr lang="en-US" sz="1100" dirty="0"/>
              <a:t>Next are the Behavioral and Existential domains. </a:t>
            </a:r>
          </a:p>
          <a:p>
            <a:pPr marL="171450" indent="-171450">
              <a:buFont typeface="Arial" panose="020B0604020202020204" pitchFamily="34" charset="0"/>
              <a:buChar char="•"/>
            </a:pPr>
            <a:r>
              <a:rPr lang="en-US" sz="1100" dirty="0"/>
              <a:t>BEHAVIORAL– we typically notice the behavior changes in a person</a:t>
            </a:r>
          </a:p>
          <a:p>
            <a:pPr marL="171450" indent="-171450">
              <a:buFont typeface="Arial" panose="020B0604020202020204" pitchFamily="34" charset="0"/>
              <a:buChar char="•"/>
            </a:pPr>
            <a:r>
              <a:rPr lang="en-US" sz="1100" dirty="0"/>
              <a:t>EXISTENTIAL-</a:t>
            </a:r>
            <a:r>
              <a:rPr lang="en-US" sz="1100" baseline="0" dirty="0"/>
              <a:t> these are all re</a:t>
            </a:r>
            <a:r>
              <a:rPr lang="en-US" sz="1100" dirty="0"/>
              <a:t>sponses to trauma</a:t>
            </a:r>
          </a:p>
          <a:p>
            <a:endParaRPr lang="en-US" sz="1100" dirty="0"/>
          </a:p>
          <a:p>
            <a:r>
              <a:rPr lang="en-US" sz="1100" dirty="0"/>
              <a:t>Highlight</a:t>
            </a:r>
            <a:r>
              <a:rPr lang="en-US" sz="1100" baseline="0" dirty="0"/>
              <a:t> to students:</a:t>
            </a:r>
          </a:p>
          <a:p>
            <a:pPr marL="228600" indent="-228600">
              <a:buFont typeface="+mj-lt"/>
              <a:buAutoNum type="arabicPeriod"/>
            </a:pPr>
            <a:r>
              <a:rPr lang="en-US" sz="1100" dirty="0"/>
              <a:t>We typically see physical and behavioral responses as more obvious when it comes to young people experiencing a trauma response. </a:t>
            </a:r>
          </a:p>
          <a:p>
            <a:pPr marL="228600" indent="-228600">
              <a:buFont typeface="+mj-lt"/>
              <a:buAutoNum type="arabicPeriod"/>
            </a:pPr>
            <a:r>
              <a:rPr lang="en-US" sz="1100" dirty="0"/>
              <a:t>Physical, emotional and cognitive responses in high-performance/high-achievement adults</a:t>
            </a:r>
          </a:p>
          <a:p>
            <a:pPr marL="228600" indent="-228600">
              <a:buFont typeface="+mj-lt"/>
              <a:buAutoNum type="arabicPeriod"/>
            </a:pPr>
            <a:r>
              <a:rPr lang="en-US" sz="1100" dirty="0"/>
              <a:t>Cognitive and existential responses in middle-aged adults who are parents, and older adults. </a:t>
            </a:r>
          </a:p>
          <a:p>
            <a:endParaRPr lang="en-US" sz="1100" b="1" i="1" dirty="0"/>
          </a:p>
          <a:p>
            <a:r>
              <a:rPr lang="en-US" sz="1100" b="1" i="1" dirty="0"/>
              <a:t>AND REMEMBER, THESE RESPONSES MAY BE IMMEDIATE OR DELAYED BY MINUTES, HOURS, DAYS, WEEKS, MONTHS, AND YEARS! </a:t>
            </a:r>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r>
              <a:rPr lang="en-US" sz="1100" b="0" dirty="0"/>
              <a:t>Bianca McCall, LMFT (2023)</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20</a:t>
            </a:fld>
            <a:endParaRPr lang="en-US"/>
          </a:p>
        </p:txBody>
      </p:sp>
    </p:spTree>
    <p:extLst>
      <p:ext uri="{BB962C8B-B14F-4D97-AF65-F5344CB8AC3E}">
        <p14:creationId xmlns:p14="http://schemas.microsoft.com/office/powerpoint/2010/main" val="29753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TRAUMA</a:t>
            </a:r>
          </a:p>
          <a:p>
            <a:endParaRPr lang="en-US" sz="1100" dirty="0"/>
          </a:p>
          <a:p>
            <a:r>
              <a:rPr lang="en-US" sz="1100" dirty="0"/>
              <a:t>Let’s take a look at this video that talks about addiction and its connection to trauma.</a:t>
            </a:r>
          </a:p>
          <a:p>
            <a:endParaRPr lang="en-US" sz="1100" dirty="0"/>
          </a:p>
          <a:p>
            <a:r>
              <a:rPr lang="en-US" sz="1100" b="1" dirty="0"/>
              <a:t>[PLAY VIDEO]</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t>Gabro</a:t>
            </a:r>
            <a:r>
              <a:rPr lang="en-US" sz="1100" dirty="0"/>
              <a:t> </a:t>
            </a:r>
            <a:r>
              <a:rPr lang="en-US" sz="1100" dirty="0" err="1"/>
              <a:t>Maté</a:t>
            </a:r>
            <a:r>
              <a:rPr lang="en-US" sz="1100" dirty="0"/>
              <a:t>: The best explanation of addiction I’ve ever heard. (9:50 minutes) </a:t>
            </a:r>
            <a:r>
              <a:rPr lang="en-US" sz="1100" dirty="0" err="1"/>
              <a:t>Youtube</a:t>
            </a:r>
            <a:r>
              <a:rPr lang="en-US" sz="1100" dirty="0"/>
              <a:t>:  https://youtu.be/ys6TCO_olOc</a:t>
            </a:r>
          </a:p>
          <a:p>
            <a:endParaRPr lang="en-US" sz="1100" dirty="0"/>
          </a:p>
          <a:p>
            <a:r>
              <a:rPr lang="en-US" sz="1100" b="1" dirty="0"/>
              <a:t>Discussion Topics:</a:t>
            </a:r>
          </a:p>
          <a:p>
            <a:pPr marL="171450" indent="-171450">
              <a:buFont typeface="Arial" panose="020B0604020202020204" pitchFamily="34" charset="0"/>
              <a:buChar char="•"/>
            </a:pPr>
            <a:r>
              <a:rPr lang="en-US" sz="1100" dirty="0"/>
              <a:t>How does the emotional, physical, &amp; spiritual pain a person experiences contribute to a person’s addiction?</a:t>
            </a:r>
          </a:p>
          <a:p>
            <a:pPr marL="171450" indent="-171450">
              <a:buFont typeface="Arial" panose="020B0604020202020204" pitchFamily="34" charset="0"/>
              <a:buChar char="•"/>
            </a:pPr>
            <a:r>
              <a:rPr lang="en-US" sz="1100" dirty="0"/>
              <a:t>Internal resources vary person to person.  How does a person access their own resilience?</a:t>
            </a:r>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Reference and additional information can be found at Dr. </a:t>
            </a:r>
            <a:r>
              <a:rPr lang="en-US" sz="1100" dirty="0" err="1"/>
              <a:t>Gabro</a:t>
            </a:r>
            <a:r>
              <a:rPr lang="en-US" sz="1100" dirty="0"/>
              <a:t> </a:t>
            </a:r>
            <a:r>
              <a:rPr lang="en-US" sz="1100" dirty="0" err="1"/>
              <a:t>Maté</a:t>
            </a:r>
            <a:r>
              <a:rPr lang="en-US" sz="1100" baseline="0" dirty="0"/>
              <a:t> official webpage </a:t>
            </a:r>
            <a:r>
              <a:rPr lang="en-US" sz="1100" dirty="0"/>
              <a:t>https://drgabormate.com/about/</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21</a:t>
            </a:fld>
            <a:endParaRPr lang="en-US"/>
          </a:p>
        </p:txBody>
      </p:sp>
    </p:spTree>
    <p:extLst>
      <p:ext uri="{BB962C8B-B14F-4D97-AF65-F5344CB8AC3E}">
        <p14:creationId xmlns:p14="http://schemas.microsoft.com/office/powerpoint/2010/main" val="904775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cs typeface="Calibri"/>
              </a:rPr>
              <a:t>Transition slide: </a:t>
            </a:r>
            <a:r>
              <a:rPr lang="en-US" sz="1100" dirty="0">
                <a:cs typeface="Calibri"/>
              </a:rPr>
              <a:t>Next, we are going to review Cultural Considerations and how culture impacts our work as helpers.</a:t>
            </a:r>
          </a:p>
          <a:p>
            <a:endParaRPr lang="en-US" sz="1100" dirty="0"/>
          </a:p>
          <a:p>
            <a:r>
              <a:rPr lang="en-US" sz="1100" b="1" dirty="0"/>
              <a:t>Image</a:t>
            </a:r>
            <a:r>
              <a:rPr lang="en-US" sz="1100" dirty="0"/>
              <a:t>: Flickr</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22</a:t>
            </a:fld>
            <a:endParaRPr lang="en-US"/>
          </a:p>
        </p:txBody>
      </p:sp>
    </p:spTree>
    <p:extLst>
      <p:ext uri="{BB962C8B-B14F-4D97-AF65-F5344CB8AC3E}">
        <p14:creationId xmlns:p14="http://schemas.microsoft.com/office/powerpoint/2010/main" val="1294137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CULTURAL CONSIDERATIONS</a:t>
            </a:r>
          </a:p>
          <a:p>
            <a:endParaRPr lang="en-US" sz="1100" dirty="0"/>
          </a:p>
          <a:p>
            <a:r>
              <a:rPr lang="en-US" sz="1100" b="1" i="0" dirty="0"/>
              <a:t>READ</a:t>
            </a:r>
            <a:r>
              <a:rPr lang="en-US" sz="1100" i="0" dirty="0"/>
              <a:t>:</a:t>
            </a:r>
            <a:r>
              <a:rPr lang="en-US" sz="1100" i="0" baseline="0" dirty="0"/>
              <a:t> read or select a student to read the </a:t>
            </a:r>
            <a:r>
              <a:rPr lang="en-US" sz="1100" i="0" dirty="0"/>
              <a:t>slide to define cultural awareness. </a:t>
            </a:r>
          </a:p>
          <a:p>
            <a:endParaRPr lang="en-US" sz="1100" dirty="0"/>
          </a:p>
          <a:p>
            <a:r>
              <a:rPr lang="en-US" sz="1100" b="1" dirty="0"/>
              <a:t>Discussion Questions: </a:t>
            </a:r>
          </a:p>
          <a:p>
            <a:pPr marL="228600" indent="-228600">
              <a:buFont typeface="+mj-lt"/>
              <a:buAutoNum type="arabicPeriod"/>
            </a:pPr>
            <a:r>
              <a:rPr lang="en-US" sz="1100" dirty="0"/>
              <a:t>Why is it important to be conscious of your own culturally shaped values, beliefs, perceptions, and biases? </a:t>
            </a:r>
          </a:p>
          <a:p>
            <a:pPr marL="228600" indent="-228600">
              <a:buFont typeface="+mj-lt"/>
              <a:buAutoNum type="arabicPeriod"/>
            </a:pPr>
            <a:r>
              <a:rPr lang="en-US" sz="1100" dirty="0"/>
              <a:t>Why do you think it is important to seek and participate in meaningful interactions with people from different cultural backgrounds? </a:t>
            </a:r>
          </a:p>
          <a:p>
            <a:pPr marL="228600" indent="-228600">
              <a:buFont typeface="+mj-lt"/>
              <a:buAutoNum type="arabicPeriod"/>
            </a:pPr>
            <a:r>
              <a:rPr lang="en-US" sz="1100" dirty="0"/>
              <a:t>What opportunities do you have on campus, to participate in </a:t>
            </a:r>
            <a:r>
              <a:rPr lang="en-US" sz="1100" i="0" dirty="0"/>
              <a:t>meaningful</a:t>
            </a:r>
            <a:r>
              <a:rPr lang="en-US" sz="1100" dirty="0"/>
              <a:t> interactions with people from a different cultural backgrounds? </a:t>
            </a:r>
          </a:p>
          <a:p>
            <a:pPr marL="0" indent="0">
              <a:buFont typeface="+mj-lt"/>
              <a:buNone/>
            </a:pPr>
            <a:endParaRPr lang="en-US" sz="1100" dirty="0"/>
          </a:p>
          <a:p>
            <a:pPr marL="0" indent="0">
              <a:buFont typeface="+mj-lt"/>
              <a:buNone/>
            </a:pPr>
            <a:r>
              <a:rPr lang="en-US" sz="1100" b="1" dirty="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There are many variations of cultural identity, requiring equal consideration and respect.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Challenging your existing perceptions is what causes change and transformation of thought.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Resource</a:t>
            </a:r>
            <a:r>
              <a:rPr lang="en-US" sz="1100" dirty="0">
                <a:effectLst/>
                <a:cs typeface="Times New Roman" panose="02020603050405020304" pitchFamily="18" charset="0"/>
              </a:rPr>
              <a:t>: </a:t>
            </a:r>
            <a:r>
              <a:rPr lang="en-US" sz="1100" dirty="0"/>
              <a:t>American Psychiatric Association (2013): </a:t>
            </a:r>
            <a:r>
              <a:rPr lang="en-US" sz="1100" u="sng" dirty="0">
                <a:solidFill>
                  <a:srgbClr val="0563C1"/>
                </a:solidFill>
                <a:effectLst/>
                <a:ea typeface="Calibri" panose="020F0502020204030204" pitchFamily="34" charset="0"/>
                <a:cs typeface="Times New Roman" panose="02020603050405020304" pitchFamily="18" charset="0"/>
                <a:hlinkClick r:id="rId3"/>
              </a:rPr>
              <a:t>https://www.psychiatry.org/File%20Library/Psychiatrists/Practice/DSM/DSM-5-TR/APA-DSM5TR-CulturalFormulationInterviewInformant.pdf</a:t>
            </a:r>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23</a:t>
            </a:fld>
            <a:endParaRPr lang="en-US"/>
          </a:p>
        </p:txBody>
      </p:sp>
    </p:spTree>
    <p:extLst>
      <p:ext uri="{BB962C8B-B14F-4D97-AF65-F5344CB8AC3E}">
        <p14:creationId xmlns:p14="http://schemas.microsoft.com/office/powerpoint/2010/main" val="4021503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t>READ</a:t>
            </a:r>
            <a:r>
              <a:rPr lang="en-US" sz="1100" i="0" dirty="0"/>
              <a:t>:</a:t>
            </a:r>
            <a:r>
              <a:rPr lang="en-US" sz="1100" i="0" baseline="0" dirty="0"/>
              <a:t> read or select a student to read the </a:t>
            </a:r>
            <a:r>
              <a:rPr lang="en-US" sz="1100" i="0" dirty="0"/>
              <a:t>slide to define cultural awareness.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i="0" dirty="0"/>
          </a:p>
          <a:p>
            <a:r>
              <a:rPr lang="en-US" sz="1100" b="1" dirty="0"/>
              <a:t>Potential Discussion Questions: </a:t>
            </a:r>
          </a:p>
          <a:p>
            <a:pPr marL="228600" indent="-228600">
              <a:buFont typeface="+mj-lt"/>
              <a:buAutoNum type="arabicPeriod"/>
            </a:pPr>
            <a:r>
              <a:rPr lang="en-US" sz="1100" dirty="0"/>
              <a:t>What are some examples of how culture informs the identification and interpretation of symptoms and definitions of diseases, illness, and disability? Latino Culture and “possession” and/or religious affliction- </a:t>
            </a:r>
          </a:p>
          <a:p>
            <a:pPr marL="228600" indent="-228600">
              <a:buFont typeface="+mj-lt"/>
              <a:buAutoNum type="arabicPeriod"/>
            </a:pPr>
            <a:r>
              <a:rPr lang="en-US" sz="1100" dirty="0"/>
              <a:t>Critical thinking- Is it the professional’s job to ”label’ symptoms as negative? </a:t>
            </a:r>
          </a:p>
          <a:p>
            <a:pPr marL="0" indent="0">
              <a:buFont typeface="+mj-lt"/>
              <a:buNone/>
            </a:pPr>
            <a:endParaRPr lang="en-US" sz="1100" dirty="0"/>
          </a:p>
          <a:p>
            <a:pPr marL="0" indent="0">
              <a:buFont typeface="+mj-lt"/>
              <a:buNone/>
            </a:pPr>
            <a:r>
              <a:rPr lang="en-US" sz="1100" b="1" dirty="0"/>
              <a:t>Key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Perspective is key in both the patient and the provider, during the identification process and recognizing signs and symptoms. </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24</a:t>
            </a:fld>
            <a:endParaRPr lang="en-US"/>
          </a:p>
        </p:txBody>
      </p:sp>
    </p:spTree>
    <p:extLst>
      <p:ext uri="{BB962C8B-B14F-4D97-AF65-F5344CB8AC3E}">
        <p14:creationId xmlns:p14="http://schemas.microsoft.com/office/powerpoint/2010/main" val="4048665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Small</a:t>
            </a:r>
            <a:r>
              <a:rPr lang="en-US" sz="1100" baseline="0" dirty="0"/>
              <a:t> group discussion: break the classroom into groups of 2-5 and provide 5-10 minutes for students to respond to the question on the slide within their group. Have the small group write down similarities and differences. These findings can be shared within the large group or within the small group only. Below are additional questions that can be explored.</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Discussion extension</a:t>
            </a:r>
            <a:r>
              <a:rPr lang="en-US" sz="1100" b="0" dirty="0"/>
              <a:t>: Are we more likely to assign a negative feeling to the experience of being “different”?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If so, why?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t>Discussion extension</a:t>
            </a:r>
            <a:r>
              <a:rPr lang="en-US" sz="1100" b="0" dirty="0"/>
              <a:t>: How many of you felt like you were the only one that was ”different” in that way?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a:t>If so, how did that make you feel as opposed to knowing there are more people sharing in a similar experience as you, </a:t>
            </a:r>
            <a:r>
              <a:rPr lang="en-US" sz="1100" dirty="0"/>
              <a:t>at</a:t>
            </a:r>
            <a:r>
              <a:rPr lang="en-US" sz="1100" b="0" dirty="0"/>
              <a:t> that moment?</a:t>
            </a:r>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25</a:t>
            </a:fld>
            <a:endParaRPr lang="en-US"/>
          </a:p>
        </p:txBody>
      </p:sp>
    </p:spTree>
    <p:extLst>
      <p:ext uri="{BB962C8B-B14F-4D97-AF65-F5344CB8AC3E}">
        <p14:creationId xmlns:p14="http://schemas.microsoft.com/office/powerpoint/2010/main" val="310848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a:t>
            </a:r>
            <a:r>
              <a:rPr lang="en-US" sz="1100" dirty="0"/>
              <a:t> CULTURAL CONSIDERATIONS</a:t>
            </a:r>
          </a:p>
          <a:p>
            <a:endParaRPr lang="en-US" sz="1100" dirty="0"/>
          </a:p>
          <a:p>
            <a:r>
              <a:rPr lang="en-US" sz="1100" b="1" dirty="0"/>
              <a:t>READ</a:t>
            </a:r>
            <a:r>
              <a:rPr lang="en-US" sz="1100" b="0" dirty="0"/>
              <a:t>:</a:t>
            </a:r>
            <a:r>
              <a:rPr lang="en-US" sz="1100" b="0" baseline="0" dirty="0"/>
              <a:t> read </a:t>
            </a:r>
            <a:r>
              <a:rPr lang="en-US" sz="1100" dirty="0"/>
              <a:t>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effectLst/>
              </a:rPr>
              <a:t>Latinos are a diverse community. There are many misconceptions and stereotypes about who Latinos are and about the history and presence of Latinos in the United States, including the difference between Latinos and Hispanics. While Hispanic refers to language and those whose ancestry comes from a country where Spanish is spoken, Latino refers to geography. Specifically, to Latin America, to people from the Caribbean, South America, and Central America.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i="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1" i="0" dirty="0">
                <a:effectLst/>
              </a:rPr>
              <a:t>Additional</a:t>
            </a:r>
            <a:r>
              <a:rPr lang="en-US" sz="1100" b="1" i="0" baseline="0" dirty="0">
                <a:effectLst/>
              </a:rPr>
              <a:t> Statistics:</a:t>
            </a:r>
          </a:p>
          <a:p>
            <a:r>
              <a:rPr lang="en-US" sz="1100" b="0" i="0" kern="1200" dirty="0">
                <a:effectLst/>
                <a:ea typeface="+mn-ea"/>
                <a:cs typeface="+mn-cs"/>
              </a:rPr>
              <a:t>According to 2020 Census data, there are </a:t>
            </a:r>
            <a:r>
              <a:rPr lang="en-US" sz="1100" b="0" i="0" u="none" strike="noStrike" kern="1200" dirty="0">
                <a:effectLst/>
                <a:ea typeface="+mn-ea"/>
                <a:cs typeface="+mn-cs"/>
                <a:hlinkClick r:id="rId3">
                  <a:extLst>
                    <a:ext uri="{A12FA001-AC4F-418D-AE19-62706E023703}">
                      <ahyp:hlinkClr xmlns:ahyp="http://schemas.microsoft.com/office/drawing/2018/hyperlinkcolor" val="tx"/>
                    </a:ext>
                  </a:extLst>
                </a:hlinkClick>
              </a:rPr>
              <a:t>62.1 million</a:t>
            </a:r>
            <a:r>
              <a:rPr lang="en-US" sz="1100" b="0" i="0" kern="1200" dirty="0">
                <a:effectLst/>
                <a:ea typeface="+mn-ea"/>
                <a:cs typeface="+mn-cs"/>
              </a:rPr>
              <a:t> Hispanics living in the United States.  This group represents </a:t>
            </a:r>
            <a:r>
              <a:rPr lang="en-US" sz="1100" b="0" i="0" u="none" strike="noStrike" kern="1200" dirty="0">
                <a:effectLst/>
                <a:ea typeface="+mn-ea"/>
                <a:cs typeface="+mn-cs"/>
                <a:hlinkClick r:id="rId4">
                  <a:extLst>
                    <a:ext uri="{A12FA001-AC4F-418D-AE19-62706E023703}">
                      <ahyp:hlinkClr xmlns:ahyp="http://schemas.microsoft.com/office/drawing/2018/hyperlinkcolor" val="tx"/>
                    </a:ext>
                  </a:extLst>
                </a:hlinkClick>
              </a:rPr>
              <a:t>18.9 percent</a:t>
            </a:r>
            <a:r>
              <a:rPr lang="en-US" sz="1100" b="0" i="0" kern="1200" dirty="0">
                <a:effectLst/>
                <a:ea typeface="+mn-ea"/>
                <a:cs typeface="+mn-cs"/>
              </a:rPr>
              <a:t> of the total U.S. population, the nation’s second-largest racial or ethnic group after non-Hispanic whites.</a:t>
            </a:r>
          </a:p>
          <a:p>
            <a:r>
              <a:rPr lang="en-US" sz="1100" b="0" i="0" kern="1200" dirty="0">
                <a:effectLst/>
                <a:ea typeface="+mn-ea"/>
                <a:cs typeface="+mn-cs"/>
              </a:rPr>
              <a:t>The U.S. Hispanic population reached </a:t>
            </a:r>
            <a:r>
              <a:rPr lang="en-US" sz="1100" b="0" i="0" u="sng" kern="1200" dirty="0">
                <a:effectLst/>
                <a:ea typeface="+mn-ea"/>
                <a:cs typeface="+mn-cs"/>
                <a:hlinkClick r:id="rId5">
                  <a:extLst>
                    <a:ext uri="{A12FA001-AC4F-418D-AE19-62706E023703}">
                      <ahyp:hlinkClr xmlns:ahyp="http://schemas.microsoft.com/office/drawing/2018/hyperlinkcolor" val="tx"/>
                    </a:ext>
                  </a:extLst>
                </a:hlinkClick>
              </a:rPr>
              <a:t>62.1 million in 2020</a:t>
            </a:r>
            <a:r>
              <a:rPr lang="en-US" sz="1100" b="0" i="0" kern="1200" dirty="0">
                <a:effectLst/>
                <a:ea typeface="+mn-ea"/>
                <a:cs typeface="+mn-cs"/>
              </a:rPr>
              <a:t>, an increase of 23% over the previous decade that outpaced the nation’s 7% overall population growth. </a:t>
            </a:r>
          </a:p>
          <a:p>
            <a:endParaRPr lang="en-US" sz="1100" b="0" i="0" kern="1200" dirty="0">
              <a:effectLst/>
              <a:ea typeface="+mn-ea"/>
              <a:cs typeface="+mn-cs"/>
            </a:endParaRPr>
          </a:p>
          <a:p>
            <a:r>
              <a:rPr lang="en-US" sz="1100" dirty="0"/>
              <a:t>The Hispanic population in the U.S. 2021, by origin, Published by Erin </a:t>
            </a:r>
            <a:r>
              <a:rPr lang="en-US" sz="1100" dirty="0" err="1"/>
              <a:t>Duffin</a:t>
            </a:r>
            <a:r>
              <a:rPr lang="en-US" sz="1100" dirty="0"/>
              <a:t>, Oct 5, 2022,  As of 2021, 37.24 million people of Mexican descent were living in the United States - the largest of any Hispanic group. Puerto Ricans, Salvadorans, Cubans, and Dominicans rounded out the top five Hispanic groups living in the U.S. in that year.</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Resource: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ea typeface="Calibri" panose="020F0502020204030204" pitchFamily="34" charset="0"/>
                <a:cs typeface="Times New Roman" panose="02020603050405020304" pitchFamily="18" charset="0"/>
              </a:rPr>
              <a:t>American Psychiatric Association (</a:t>
            </a:r>
            <a:r>
              <a:rPr lang="en-US" sz="1100" dirty="0" err="1">
                <a:effectLst/>
                <a:ea typeface="Calibri" panose="020F0502020204030204" pitchFamily="34" charset="0"/>
                <a:cs typeface="Times New Roman" panose="02020603050405020304" pitchFamily="18" charset="0"/>
              </a:rPr>
              <a:t>n.d.</a:t>
            </a:r>
            <a:r>
              <a:rPr lang="en-US" sz="1100" dirty="0">
                <a:effectLst/>
                <a:ea typeface="Calibri" panose="020F0502020204030204" pitchFamily="34" charset="0"/>
                <a:cs typeface="Times New Roman" panose="02020603050405020304" pitchFamily="18" charset="0"/>
              </a:rPr>
              <a:t>) Best Practice Highlights Latino/as and Hispanics. Lisa Fortuna, M.D. APA </a:t>
            </a:r>
            <a:r>
              <a:rPr lang="en-US" sz="1100" u="sng" dirty="0">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https://www.psychiatry.org/File%20Library/Psychiatrists/Cultural-Competency/Treating-Diverse-Populations/Best-Practices-Latinos-Patients.pdf</a:t>
            </a:r>
            <a:endParaRPr lang="en-US" sz="1100" u="sng" dirty="0">
              <a:effectLst/>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https://www.pewresearch.org/fact-tank/2022/09/23/key-facts-about-u-s-latinos-for-national-hispanic-heritage-month/#:~:text=People%20of%20Mexican%20origin%20accounted,the%20island%20as%20of%202021).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ea typeface="Calibri" panose="020F0502020204030204" pitchFamily="34" charset="0"/>
                <a:cs typeface="Times New Roman" panose="02020603050405020304" pitchFamily="18" charset="0"/>
              </a:rPr>
              <a:t>https://www.statista.com/statistics/234852/us-hispanic-population/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ea typeface="Calibri" panose="020F0502020204030204" pitchFamily="34" charset="0"/>
                <a:cs typeface="Times New Roman" panose="02020603050405020304" pitchFamily="18" charset="0"/>
              </a:rPr>
              <a:t>HHS:</a:t>
            </a:r>
            <a:r>
              <a:rPr lang="en-US" sz="1100" baseline="0" dirty="0">
                <a:effectLst/>
                <a:ea typeface="Calibri" panose="020F0502020204030204" pitchFamily="34" charset="0"/>
                <a:cs typeface="Times New Roman" panose="02020603050405020304" pitchFamily="18" charset="0"/>
              </a:rPr>
              <a:t> </a:t>
            </a:r>
            <a:r>
              <a:rPr lang="en-US" sz="1100" dirty="0">
                <a:effectLst/>
                <a:ea typeface="Calibri" panose="020F0502020204030204" pitchFamily="34" charset="0"/>
                <a:cs typeface="Times New Roman" panose="02020603050405020304" pitchFamily="18" charset="0"/>
              </a:rPr>
              <a:t>https://minorityhealth.hhs.gov/omh/browse.aspx?lvl=3&amp;lvlid=64</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26</a:t>
            </a:fld>
            <a:endParaRPr lang="en-US"/>
          </a:p>
        </p:txBody>
      </p:sp>
    </p:spTree>
    <p:extLst>
      <p:ext uri="{BB962C8B-B14F-4D97-AF65-F5344CB8AC3E}">
        <p14:creationId xmlns:p14="http://schemas.microsoft.com/office/powerpoint/2010/main" val="1413899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 Latino</a:t>
            </a:r>
            <a:r>
              <a:rPr lang="en-US" sz="1100" baseline="0" dirty="0"/>
              <a:t> Mental Health continued</a:t>
            </a:r>
            <a:endParaRPr lang="en-US" sz="1100" dirty="0"/>
          </a:p>
          <a:p>
            <a:endParaRPr lang="en-US" sz="1100" dirty="0"/>
          </a:p>
          <a:p>
            <a:r>
              <a:rPr lang="en-US" sz="1100" dirty="0"/>
              <a:t>ADD MORE</a:t>
            </a:r>
            <a:r>
              <a:rPr lang="en-US" sz="1100" baseline="0" dirty="0"/>
              <a:t> NOTES </a:t>
            </a:r>
            <a:r>
              <a:rPr lang="en-US" sz="1100" dirty="0"/>
              <a:t>Cultural differences between Anglo</a:t>
            </a:r>
            <a:r>
              <a:rPr lang="en-US" sz="1100" baseline="0" dirty="0"/>
              <a:t> Americans and Latinos(as)</a:t>
            </a:r>
          </a:p>
          <a:p>
            <a:endParaRPr lang="en-US" sz="1100" dirty="0"/>
          </a:p>
          <a:p>
            <a:r>
              <a:rPr lang="en-US" sz="1100" b="1" dirty="0"/>
              <a:t>READ</a:t>
            </a:r>
            <a:r>
              <a:rPr lang="en-US" sz="1100" dirty="0"/>
              <a:t> slide.</a:t>
            </a:r>
          </a:p>
          <a:p>
            <a:endParaRPr lang="en-US" sz="1100" dirty="0"/>
          </a:p>
          <a:p>
            <a:r>
              <a:rPr lang="en-US" sz="1100" b="1" i="0" dirty="0">
                <a:solidFill>
                  <a:srgbClr val="464646"/>
                </a:solidFill>
                <a:effectLst/>
              </a:rPr>
              <a:t>Image Credit: </a:t>
            </a:r>
            <a:r>
              <a:rPr lang="en-US" sz="1100" b="0" i="1" dirty="0">
                <a:solidFill>
                  <a:srgbClr val="464646"/>
                </a:solidFill>
                <a:effectLst/>
              </a:rPr>
              <a:t>Modified from Paniagua, F.A. (2000). Culture-bound syndromes, cultural variations, and psychopathology, in I. </a:t>
            </a:r>
            <a:r>
              <a:rPr lang="en-US" sz="1100" b="0" i="1" dirty="0" err="1">
                <a:solidFill>
                  <a:srgbClr val="464646"/>
                </a:solidFill>
                <a:effectLst/>
              </a:rPr>
              <a:t>Cuéllar</a:t>
            </a:r>
            <a:r>
              <a:rPr lang="en-US" sz="1100" b="0" i="1" dirty="0">
                <a:solidFill>
                  <a:srgbClr val="464646"/>
                </a:solidFill>
                <a:effectLst/>
              </a:rPr>
              <a:t> &amp; F.A. </a:t>
            </a:r>
            <a:r>
              <a:rPr lang="en-US" sz="1100" b="0" i="1" dirty="0" err="1">
                <a:solidFill>
                  <a:srgbClr val="464646"/>
                </a:solidFill>
                <a:effectLst/>
              </a:rPr>
              <a:t>Paniagua</a:t>
            </a:r>
            <a:r>
              <a:rPr lang="en-US" sz="1100" b="0" i="1" dirty="0">
                <a:solidFill>
                  <a:srgbClr val="464646"/>
                </a:solidFill>
                <a:effectLst/>
              </a:rPr>
              <a:t>, Eds., Handbook of multicultural mental health: Assessment and treatment of diverse populations (pp. 140-141). New York: Academic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ea typeface="Calibri" panose="020F0502020204030204" pitchFamily="34" charset="0"/>
                <a:cs typeface="Times New Roman" panose="02020603050405020304" pitchFamily="18" charset="0"/>
              </a:rPr>
              <a:t>American Psychiatric Association (</a:t>
            </a:r>
            <a:r>
              <a:rPr lang="en-US" sz="1100" dirty="0" err="1">
                <a:effectLst/>
                <a:ea typeface="Calibri" panose="020F0502020204030204" pitchFamily="34" charset="0"/>
                <a:cs typeface="Times New Roman" panose="02020603050405020304" pitchFamily="18" charset="0"/>
              </a:rPr>
              <a:t>n.d.</a:t>
            </a:r>
            <a:r>
              <a:rPr lang="en-US" sz="1100" dirty="0">
                <a:effectLst/>
                <a:ea typeface="Calibri" panose="020F0502020204030204" pitchFamily="34" charset="0"/>
                <a:cs typeface="Times New Roman" panose="02020603050405020304" pitchFamily="18" charset="0"/>
              </a:rPr>
              <a:t>) Best Practice Highlights Latino/as and Hispanics. Lisa Fortuna, M.D. APA </a:t>
            </a:r>
            <a:r>
              <a:rPr lang="en-US" sz="1100" u="sng" dirty="0">
                <a:solidFill>
                  <a:srgbClr val="0563C1"/>
                </a:solidFill>
                <a:effectLst/>
                <a:ea typeface="Calibri" panose="020F0502020204030204" pitchFamily="34" charset="0"/>
                <a:cs typeface="Times New Roman" panose="02020603050405020304" pitchFamily="18" charset="0"/>
                <a:hlinkClick r:id="rId3"/>
              </a:rPr>
              <a:t>https://www.psychiatry.org/File%20Library/Psychiatrists/Cultural-Competency/Treating-Diverse-Populations/Best-Practices-Latinos-Patients.pdf</a:t>
            </a:r>
            <a:endParaRPr lang="en-US" sz="11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27</a:t>
            </a:fld>
            <a:endParaRPr lang="en-US"/>
          </a:p>
        </p:txBody>
      </p:sp>
    </p:spTree>
    <p:extLst>
      <p:ext uri="{BB962C8B-B14F-4D97-AF65-F5344CB8AC3E}">
        <p14:creationId xmlns:p14="http://schemas.microsoft.com/office/powerpoint/2010/main" val="3777550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cs typeface="Calibri"/>
            </a:endParaRPr>
          </a:p>
          <a:p>
            <a:r>
              <a:rPr lang="en-US" sz="1100" b="1" dirty="0"/>
              <a:t>Transition Slide: </a:t>
            </a:r>
            <a:r>
              <a:rPr lang="en-US" sz="1100" dirty="0"/>
              <a:t>Next, we will be discussing compassion fatigue and why it is just as important to care for you as it is the people you serve.</a:t>
            </a:r>
          </a:p>
          <a:p>
            <a:endParaRPr lang="en-US"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cs typeface="Calibri"/>
              </a:rPr>
              <a:t>Image Credit: </a:t>
            </a:r>
            <a:r>
              <a:rPr lang="en-US" sz="1100" b="0" dirty="0">
                <a:cs typeface="Calibri"/>
              </a:rPr>
              <a:t>www.tagxedo.com word cloud creator</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83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SUBJECT MATTER</a:t>
            </a:r>
            <a:r>
              <a:rPr lang="en-US" dirty="0"/>
              <a:t>: COMPASSION FATIGUE</a:t>
            </a:r>
          </a:p>
          <a:p>
            <a:endParaRPr lang="en-US" dirty="0"/>
          </a:p>
          <a:p>
            <a:r>
              <a:rPr lang="en-US" dirty="0"/>
              <a:t>Introduction of Self-care to your students.  “Let’s take a look at this video and its introduction to self-care.  While you watch this video, I would like you to think about how this message applies to you.”</a:t>
            </a:r>
          </a:p>
          <a:p>
            <a:endParaRPr lang="en-US" dirty="0"/>
          </a:p>
          <a:p>
            <a:r>
              <a:rPr lang="en-US" b="1" dirty="0"/>
              <a:t>[WATCH video]</a:t>
            </a:r>
          </a:p>
          <a:p>
            <a:r>
              <a:rPr lang="en-US" dirty="0" err="1"/>
              <a:t>Youtube</a:t>
            </a:r>
            <a:r>
              <a:rPr lang="en-US" dirty="0"/>
              <a:t>: Self Care – Powerful Study Motivation (2020) https://</a:t>
            </a:r>
            <a:r>
              <a:rPr lang="en-US" dirty="0" err="1"/>
              <a:t>youtu.be</a:t>
            </a:r>
            <a:r>
              <a:rPr lang="en-US" dirty="0"/>
              <a:t>/hyO8PNTwyYo (8:06 minutes)</a:t>
            </a:r>
          </a:p>
          <a:p>
            <a:endParaRPr lang="en-US" dirty="0"/>
          </a:p>
          <a:p>
            <a:r>
              <a:rPr lang="en-US" b="1" dirty="0"/>
              <a:t>Discussion Questions: </a:t>
            </a:r>
          </a:p>
          <a:p>
            <a:pPr marL="171450" indent="-171450">
              <a:buFont typeface="Arial" panose="020B0604020202020204" pitchFamily="34" charset="0"/>
              <a:buChar char="•"/>
            </a:pPr>
            <a:r>
              <a:rPr lang="en-US" dirty="0"/>
              <a:t>What does self care mean to you?</a:t>
            </a:r>
          </a:p>
          <a:p>
            <a:pPr marL="171450" indent="-171450">
              <a:buFont typeface="Arial" panose="020B0604020202020204" pitchFamily="34" charset="0"/>
              <a:buChar char="•"/>
            </a:pPr>
            <a:r>
              <a:rPr lang="en-US" dirty="0"/>
              <a:t>How do you know when you have enough self care?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Reference: </a:t>
            </a:r>
            <a:r>
              <a:rPr lang="en-US" b="0" dirty="0"/>
              <a:t>A. </a:t>
            </a:r>
            <a:r>
              <a:rPr lang="en-US" b="0" dirty="0" err="1"/>
              <a:t>Zegan</a:t>
            </a:r>
            <a:r>
              <a:rPr lang="en-US" b="0" dirty="0"/>
              <a:t>, Motivational2Study (M2S), Self Care-powerful study on motivation (2020). https://www.youtube.com/watch?v=hyO8PNTwyYo</a:t>
            </a:r>
          </a:p>
        </p:txBody>
      </p:sp>
      <p:sp>
        <p:nvSpPr>
          <p:cNvPr id="4" name="Slide Number Placeholder 3"/>
          <p:cNvSpPr>
            <a:spLocks noGrp="1"/>
          </p:cNvSpPr>
          <p:nvPr>
            <p:ph type="sldNum" sz="quarter" idx="5"/>
          </p:nvPr>
        </p:nvSpPr>
        <p:spPr/>
        <p:txBody>
          <a:bodyPr/>
          <a:lstStyle/>
          <a:p>
            <a:fld id="{7E9730A5-E118-DD43-8C03-06ED1FCE0900}" type="slidenum">
              <a:rPr lang="en-US" smtClean="0"/>
              <a:t>29</a:t>
            </a:fld>
            <a:endParaRPr lang="en-US"/>
          </a:p>
        </p:txBody>
      </p:sp>
    </p:spTree>
    <p:extLst>
      <p:ext uri="{BB962C8B-B14F-4D97-AF65-F5344CB8AC3E}">
        <p14:creationId xmlns:p14="http://schemas.microsoft.com/office/powerpoint/2010/main" val="280828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Read</a:t>
            </a:r>
            <a:r>
              <a:rPr lang="en-US" dirty="0">
                <a:cs typeface="Calibri"/>
              </a:rPr>
              <a:t> slide to review topics that will be covered.</a:t>
            </a:r>
          </a:p>
          <a:p>
            <a:r>
              <a:rPr lang="en-US" dirty="0">
                <a:cs typeface="Calibri"/>
              </a:rPr>
              <a:t> </a:t>
            </a:r>
          </a:p>
          <a:p>
            <a:endParaRPr lang="en-US" dirty="0">
              <a:cs typeface="Calibri"/>
            </a:endParaRPr>
          </a:p>
          <a:p>
            <a:r>
              <a:rPr lang="en-US" b="1" dirty="0">
                <a:cs typeface="Calibri"/>
              </a:rPr>
              <a:t>Image Credit: </a:t>
            </a:r>
            <a:endParaRPr lang="en-US" b="1" dirty="0"/>
          </a:p>
          <a:p>
            <a:r>
              <a:rPr lang="en-US" dirty="0"/>
              <a:t>Emergency Image Credit: </a:t>
            </a:r>
            <a:r>
              <a:rPr lang="en-US" dirty="0" err="1"/>
              <a:t>Picpedia</a:t>
            </a:r>
            <a:endParaRPr lang="en-US" dirty="0">
              <a:cs typeface="Calibri"/>
            </a:endParaRPr>
          </a:p>
          <a:p>
            <a:r>
              <a:rPr lang="en-US" dirty="0"/>
              <a:t>Man with Head in Hands Image Credit: </a:t>
            </a:r>
            <a:r>
              <a:rPr lang="en-US" dirty="0" err="1"/>
              <a:t>PxHere</a:t>
            </a:r>
            <a:endParaRPr lang="en-US" dirty="0">
              <a:cs typeface="Calibri"/>
            </a:endParaRPr>
          </a:p>
          <a:p>
            <a:r>
              <a:rPr lang="en-US" dirty="0"/>
              <a:t>Woman Image Credit: Wikimedia Commons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3</a:t>
            </a:fld>
            <a:endParaRPr lang="en-US"/>
          </a:p>
        </p:txBody>
      </p:sp>
    </p:spTree>
    <p:extLst>
      <p:ext uri="{BB962C8B-B14F-4D97-AF65-F5344CB8AC3E}">
        <p14:creationId xmlns:p14="http://schemas.microsoft.com/office/powerpoint/2010/main" val="1110448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3846" y="4331474"/>
            <a:ext cx="5590308" cy="4547507"/>
          </a:xfrm>
        </p:spPr>
        <p:txBody>
          <a:bodyPr/>
          <a:lstStyle/>
          <a:p>
            <a:r>
              <a:rPr lang="en-US" sz="1100" b="1" dirty="0"/>
              <a:t>SUBJECT MATTER</a:t>
            </a:r>
            <a:r>
              <a:rPr lang="en-US" sz="1100" dirty="0"/>
              <a:t>: COMPASSION FATIGUE</a:t>
            </a:r>
          </a:p>
          <a:p>
            <a:endParaRPr lang="en-US" sz="1100" dirty="0"/>
          </a:p>
          <a:p>
            <a:r>
              <a:rPr lang="en-US" sz="1100" dirty="0"/>
              <a:t>This slide highlights the purpose and importance of compassion fatigue for behavioral health students, not just social work students, although that is where much of the research and literature focuses. The developers of this five-part CIP advocate that as part of workforce development strategies, it is best to prepare students to enter the behavioral health field by creating awareness, skills, and knowledge about the emotional/physical demands of the profession. It is important that students understand the occupational hazards associated with working in behavioral health organizations or in healthcare settings. </a:t>
            </a:r>
          </a:p>
          <a:p>
            <a:endParaRPr lang="en-US" sz="1100" dirty="0"/>
          </a:p>
          <a:p>
            <a:r>
              <a:rPr lang="en-US" sz="1100" b="1" dirty="0"/>
              <a:t>References:</a:t>
            </a:r>
          </a:p>
          <a:p>
            <a:pPr marL="225425" indent="-225425">
              <a:buFont typeface="Arial" panose="020B0604020202020204" pitchFamily="34" charset="0"/>
              <a:buChar char="•"/>
            </a:pPr>
            <a:r>
              <a:rPr lang="en-US" sz="1100" dirty="0"/>
              <a:t>Courtois, C.A. (2002). Education in trauma practice: Traumatic stress studies, the need for curricula inclusion. </a:t>
            </a:r>
            <a:r>
              <a:rPr lang="en-US" sz="1100" i="1" dirty="0"/>
              <a:t>Journal of Trauma Practice, 1</a:t>
            </a:r>
            <a:r>
              <a:rPr lang="en-US" sz="1100" dirty="0"/>
              <a:t>(1), 33-57.</a:t>
            </a:r>
          </a:p>
          <a:p>
            <a:pPr marL="225425" indent="-225425">
              <a:buFont typeface="Arial" panose="020B0604020202020204" pitchFamily="34" charset="0"/>
              <a:buChar char="•"/>
            </a:pPr>
            <a:r>
              <a:rPr lang="en-US" sz="1100" dirty="0"/>
              <a:t>Dunkley, J., &amp; Whelan, T.A. (2006). Vicarious traumatization: Current status and future directions. </a:t>
            </a:r>
            <a:r>
              <a:rPr lang="en-US" sz="1100" i="1" dirty="0"/>
              <a:t>British Journal of Guidance and Counselling, 34</a:t>
            </a:r>
            <a:r>
              <a:rPr lang="en-US" sz="1100" dirty="0"/>
              <a:t>(1), 107-116.</a:t>
            </a:r>
          </a:p>
          <a:p>
            <a:pPr marL="225425" indent="-225425">
              <a:buFont typeface="Arial" panose="020B0604020202020204" pitchFamily="34" charset="0"/>
              <a:buChar char="•"/>
            </a:pPr>
            <a:r>
              <a:rPr lang="en-US" sz="1100" dirty="0" err="1"/>
              <a:t>Figley</a:t>
            </a:r>
            <a:r>
              <a:rPr lang="en-US" sz="1100" dirty="0"/>
              <a:t>, C.R. (Ed.) (2002). </a:t>
            </a:r>
            <a:r>
              <a:rPr lang="en-US" sz="1100" i="1" dirty="0"/>
              <a:t>Treating Compassion Fatigue</a:t>
            </a:r>
            <a:r>
              <a:rPr lang="en-US" sz="1100" dirty="0"/>
              <a:t>. New York, NY: Brunner/Routledge.</a:t>
            </a:r>
          </a:p>
          <a:p>
            <a:pPr marL="225425" indent="-225425">
              <a:buFont typeface="Arial" panose="020B0604020202020204" pitchFamily="34" charset="0"/>
              <a:buChar char="•"/>
            </a:pPr>
            <a:r>
              <a:rPr lang="en-US" sz="1100" dirty="0"/>
              <a:t>Newell, J.M. &amp; Nelson-</a:t>
            </a:r>
            <a:r>
              <a:rPr lang="en-US" sz="1100" dirty="0" err="1"/>
              <a:t>Gardell</a:t>
            </a:r>
            <a:r>
              <a:rPr lang="en-US" sz="1100" dirty="0"/>
              <a:t>, D. (2014) A Competency-based approach to teaching professional self-care: An ethical consideration for social work educators. </a:t>
            </a:r>
            <a:r>
              <a:rPr lang="en-US" sz="1100" i="1" dirty="0"/>
              <a:t>Journal of Social Work Education, 50</a:t>
            </a:r>
            <a:r>
              <a:rPr lang="en-US" sz="1100" dirty="0"/>
              <a:t>(3), 427-439. </a:t>
            </a:r>
            <a:r>
              <a:rPr lang="en-US" sz="1100" u="none" dirty="0"/>
              <a:t>doi:10.1080/10437797.2014.917928.</a:t>
            </a:r>
          </a:p>
          <a:p>
            <a:pPr marL="225425" indent="-225425"/>
            <a:endParaRPr lang="en-US" sz="1100" u="sng" dirty="0"/>
          </a:p>
          <a:p>
            <a:pPr marL="225425" indent="-225425"/>
            <a:r>
              <a:rPr lang="en-US" sz="1100" b="1" dirty="0"/>
              <a:t>IMAGE CREDIT</a:t>
            </a:r>
            <a:r>
              <a:rPr lang="en-US" sz="1100" dirty="0"/>
              <a:t>: Shutterstock (purchased image).</a:t>
            </a:r>
          </a:p>
          <a:p>
            <a:pPr marL="225425" indent="-225425"/>
            <a:endParaRPr lang="en-US" sz="1100" dirty="0"/>
          </a:p>
          <a:p>
            <a:pPr marL="227013" marR="0" lvl="0" indent="-227013" algn="l" defTabSz="914400" rtl="0" eaLnBrk="1" fontAlgn="auto" latinLnBrk="0" hangingPunct="1">
              <a:lnSpc>
                <a:spcPct val="100000"/>
              </a:lnSpc>
              <a:spcBef>
                <a:spcPts val="0"/>
              </a:spcBef>
              <a:spcAft>
                <a:spcPts val="0"/>
              </a:spcAft>
              <a:buClrTx/>
              <a:buSzTx/>
              <a:buFontTx/>
              <a:buNone/>
              <a:tabLst/>
              <a:defRPr/>
            </a:pPr>
            <a:r>
              <a:rPr lang="en-US" sz="1100" b="1" dirty="0"/>
              <a:t>Slide Credit</a:t>
            </a:r>
            <a:r>
              <a:rPr lang="en-US" sz="1100" dirty="0"/>
              <a:t>: 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dirty="0"/>
          </a:p>
        </p:txBody>
      </p:sp>
      <p:sp>
        <p:nvSpPr>
          <p:cNvPr id="4" name="Slide Number Placeholder 3"/>
          <p:cNvSpPr>
            <a:spLocks noGrp="1"/>
          </p:cNvSpPr>
          <p:nvPr>
            <p:ph type="sldNum" sz="quarter" idx="10"/>
          </p:nvPr>
        </p:nvSpPr>
        <p:spPr/>
        <p:txBody>
          <a:bodyPr/>
          <a:lstStyle/>
          <a:p>
            <a:fld id="{01357F33-E925-4A97-A6BC-37C23069B335}" type="slidenum">
              <a:rPr lang="en-US" smtClean="0"/>
              <a:t>30</a:t>
            </a:fld>
            <a:endParaRPr lang="en-US"/>
          </a:p>
        </p:txBody>
      </p:sp>
    </p:spTree>
    <p:extLst>
      <p:ext uri="{BB962C8B-B14F-4D97-AF65-F5344CB8AC3E}">
        <p14:creationId xmlns:p14="http://schemas.microsoft.com/office/powerpoint/2010/main" val="4159413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162" y="4305301"/>
            <a:ext cx="5781675" cy="3771900"/>
          </a:xfrm>
        </p:spPr>
        <p:txBody>
          <a:bodyPr/>
          <a:lstStyle/>
          <a:p>
            <a:r>
              <a:rPr lang="en-US" sz="1100" b="1" dirty="0"/>
              <a:t>SUBJECT MATTER: </a:t>
            </a:r>
            <a:r>
              <a:rPr lang="en-US" sz="1100" dirty="0"/>
              <a:t>COMPASSION FATIGUE</a:t>
            </a:r>
          </a:p>
          <a:p>
            <a:endParaRPr lang="en-US" sz="1100" dirty="0"/>
          </a:p>
          <a:p>
            <a:r>
              <a:rPr lang="en-US" sz="1100" dirty="0"/>
              <a:t>Review the terms compassion fatigue and compassion satisfaction as a reminder for the upcoming ethical  discussion with the point being, Do you as a behavioral health professional have an ethical duty to do self-care in order to prevent compassion fatigue?</a:t>
            </a:r>
          </a:p>
          <a:p>
            <a:endParaRPr lang="en-US" sz="1100" dirty="0"/>
          </a:p>
          <a:p>
            <a:r>
              <a:rPr lang="en-US" sz="1100" b="1" dirty="0"/>
              <a:t>References:</a:t>
            </a:r>
            <a:endParaRPr lang="en-US" sz="1100" dirty="0"/>
          </a:p>
          <a:p>
            <a:pPr marL="171450" indent="-171450">
              <a:buFont typeface="Arial" panose="020B0604020202020204" pitchFamily="34" charset="0"/>
              <a:buChar char="•"/>
            </a:pPr>
            <a:r>
              <a:rPr lang="en-US" sz="1100" dirty="0"/>
              <a:t>Figley, C.R. (Ed.) (1995). </a:t>
            </a:r>
            <a:r>
              <a:rPr lang="en-US" sz="1100" i="1" dirty="0"/>
              <a:t>Compassion Fatigue: Coping with Secondary Traumatic Stress Disorder</a:t>
            </a:r>
            <a:r>
              <a:rPr lang="en-US" sz="1100" dirty="0"/>
              <a:t>. New York, NY: Brunner/Mazel.</a:t>
            </a:r>
          </a:p>
          <a:p>
            <a:pPr marL="171450" indent="-171450">
              <a:buFont typeface="Arial" panose="020B0604020202020204" pitchFamily="34" charset="0"/>
              <a:buChar char="•"/>
            </a:pPr>
            <a:r>
              <a:rPr lang="en-US" sz="1100" dirty="0" err="1"/>
              <a:t>Figley</a:t>
            </a:r>
            <a:r>
              <a:rPr lang="en-US" sz="1100" dirty="0"/>
              <a:t>, C.R. (1996). Review of the Compassion Fatigue Self-Test. In B.H. </a:t>
            </a:r>
            <a:r>
              <a:rPr lang="en-US" sz="1100" dirty="0" err="1"/>
              <a:t>Stamm</a:t>
            </a:r>
            <a:r>
              <a:rPr lang="en-US" sz="1100" dirty="0"/>
              <a:t> (Ed.), </a:t>
            </a:r>
            <a:r>
              <a:rPr lang="en-US" sz="1100" i="1" dirty="0"/>
              <a:t>Measurement of Stress, Trauma, and Adaptation</a:t>
            </a:r>
            <a:r>
              <a:rPr lang="en-US" sz="1100" dirty="0"/>
              <a:t>. Baltimore, MA: Sidran Press.</a:t>
            </a:r>
          </a:p>
          <a:p>
            <a:pPr marL="171450" indent="-171450">
              <a:buFont typeface="Arial" panose="020B0604020202020204" pitchFamily="34" charset="0"/>
              <a:buChar char="•"/>
            </a:pPr>
            <a:r>
              <a:rPr lang="en-US" sz="1100" dirty="0" err="1"/>
              <a:t>Figley</a:t>
            </a:r>
            <a:r>
              <a:rPr lang="en-US" sz="1100" dirty="0"/>
              <a:t>, C.R. (Ed.) (2002). Treating compassion fatigue. New York: Brunner/Routledge.</a:t>
            </a:r>
          </a:p>
          <a:p>
            <a:pPr marL="171450" indent="-171450">
              <a:buFont typeface="Arial" panose="020B0604020202020204" pitchFamily="34" charset="0"/>
              <a:buChar char="•"/>
            </a:pPr>
            <a:r>
              <a:rPr lang="en-US" sz="1100" dirty="0"/>
              <a:t>Newell, J.M., </a:t>
            </a:r>
            <a:r>
              <a:rPr lang="en-US" sz="1100" dirty="0" err="1"/>
              <a:t>Gardell</a:t>
            </a:r>
            <a:r>
              <a:rPr lang="en-US" sz="1100" dirty="0"/>
              <a:t>, D.N., &amp; MacNeil, G. (2016). Clinician response to client traumas: A chronological review of constructs and terminology. </a:t>
            </a:r>
            <a:r>
              <a:rPr lang="en-US" sz="1100" i="1" dirty="0"/>
              <a:t>Trauma, Violence, &amp; Abuse, 17</a:t>
            </a:r>
            <a:r>
              <a:rPr lang="en-US" sz="1100" dirty="0"/>
              <a:t>, 306-313.</a:t>
            </a:r>
          </a:p>
          <a:p>
            <a:pPr marL="171450" indent="-171450">
              <a:buFont typeface="Arial" panose="020B0604020202020204" pitchFamily="34" charset="0"/>
              <a:buChar char="•"/>
            </a:pPr>
            <a:r>
              <a:rPr lang="en-US" sz="1100" dirty="0" err="1"/>
              <a:t>Stamm</a:t>
            </a:r>
            <a:r>
              <a:rPr lang="en-US" sz="1100" dirty="0"/>
              <a:t>, B.H. (2010). The </a:t>
            </a:r>
            <a:r>
              <a:rPr lang="en-US" sz="1100" dirty="0" err="1"/>
              <a:t>ProQOL</a:t>
            </a:r>
            <a:r>
              <a:rPr lang="en-US" sz="1100" dirty="0"/>
              <a:t> (Professional Quality of Life Scale: Compassion satisfaction and compassion fatigue. Pocatello, ID: Pro-QOL.org. Retrieved from http://www.proqol.org.</a:t>
            </a:r>
          </a:p>
          <a:p>
            <a:pPr marL="171450" indent="-171450">
              <a:buFont typeface="Arial" panose="020B0604020202020204" pitchFamily="34" charset="0"/>
              <a:buChar char="•"/>
            </a:pPr>
            <a:r>
              <a:rPr lang="en-US" sz="1100" dirty="0"/>
              <a:t>Turgoose, D. &amp; Maddox, L. (2017). Predictors of compassion fatigue in mental health professionals: A narrative review. </a:t>
            </a:r>
            <a:r>
              <a:rPr lang="en-US" sz="1100" i="1" dirty="0"/>
              <a:t>Traumatology, 23</a:t>
            </a:r>
            <a:r>
              <a:rPr lang="en-US" sz="1100" dirty="0"/>
              <a:t>(2), 172–185. https://doi.org/10.1037/trm0000116.</a:t>
            </a:r>
          </a:p>
          <a:p>
            <a:endParaRPr lang="en-US" sz="1100" dirty="0"/>
          </a:p>
          <a:p>
            <a:r>
              <a:rPr lang="en-US" sz="1100" b="1" dirty="0"/>
              <a:t>IMAGE CREDIT</a:t>
            </a:r>
            <a:r>
              <a:rPr lang="en-US" sz="1100" dirty="0"/>
              <a:t>: Shutterstock (purchased image).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Slide Credit: </a:t>
            </a:r>
            <a:r>
              <a:rPr lang="en-US" sz="1100" dirty="0"/>
              <a:t>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sz="1100" dirty="0"/>
          </a:p>
        </p:txBody>
      </p:sp>
      <p:sp>
        <p:nvSpPr>
          <p:cNvPr id="4" name="Slide Number Placeholder 3"/>
          <p:cNvSpPr>
            <a:spLocks noGrp="1"/>
          </p:cNvSpPr>
          <p:nvPr>
            <p:ph type="sldNum" sz="quarter" idx="10"/>
          </p:nvPr>
        </p:nvSpPr>
        <p:spPr/>
        <p:txBody>
          <a:bodyPr/>
          <a:lstStyle/>
          <a:p>
            <a:fld id="{01357F33-E925-4A97-A6BC-37C23069B335}" type="slidenum">
              <a:rPr lang="en-US" smtClean="0"/>
              <a:t>31</a:t>
            </a:fld>
            <a:endParaRPr lang="en-US"/>
          </a:p>
        </p:txBody>
      </p:sp>
    </p:spTree>
    <p:extLst>
      <p:ext uri="{BB962C8B-B14F-4D97-AF65-F5344CB8AC3E}">
        <p14:creationId xmlns:p14="http://schemas.microsoft.com/office/powerpoint/2010/main" val="312279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p>
          <a:p>
            <a:r>
              <a:rPr lang="en-US" sz="1100" dirty="0"/>
              <a:t>Ask students if they have heard of these ethical principles. The intent of this slide is to begin the discussion that behavioral health professionals have an ethical duty to care for themselves in order to prevent and deal with compassion fatigue, burnout, and secondary traumatic stress in an effective manner.</a:t>
            </a:r>
          </a:p>
          <a:p>
            <a:endParaRPr lang="en-US" sz="1100" dirty="0"/>
          </a:p>
          <a:p>
            <a:r>
              <a:rPr lang="en-US" sz="1100" b="1" dirty="0"/>
              <a:t>References:</a:t>
            </a:r>
            <a:endParaRPr lang="en-US" sz="1100" dirty="0"/>
          </a:p>
          <a:p>
            <a:pPr marL="171450" indent="-171450">
              <a:buFont typeface="Arial" panose="020B0604020202020204" pitchFamily="34" charset="0"/>
              <a:buChar char="•"/>
            </a:pPr>
            <a:r>
              <a:rPr lang="en-US" sz="1100" dirty="0"/>
              <a:t>Figley, C.R., </a:t>
            </a:r>
            <a:r>
              <a:rPr lang="en-US" sz="1100" dirty="0" err="1"/>
              <a:t>Huggard</a:t>
            </a:r>
            <a:r>
              <a:rPr lang="en-US" sz="1100" dirty="0"/>
              <a:t>, P., &amp; Rees, C. (2013). Introduction. In C.R. Figley, P. </a:t>
            </a:r>
            <a:r>
              <a:rPr lang="en-US" sz="1100" dirty="0" err="1"/>
              <a:t>Huggard</a:t>
            </a:r>
            <a:r>
              <a:rPr lang="en-US" sz="1100" dirty="0"/>
              <a:t>, &amp; C. Rees (Eds.). </a:t>
            </a:r>
            <a:r>
              <a:rPr lang="en-US" sz="1100" i="1" dirty="0"/>
              <a:t>First Do No Self-Harm: Understanding and Promoting Physician Stress Resilience</a:t>
            </a:r>
            <a:r>
              <a:rPr lang="en-US" sz="1100" dirty="0"/>
              <a:t>. New York, NY: Oxford University Press.</a:t>
            </a:r>
          </a:p>
          <a:p>
            <a:pPr marL="171450" indent="-171450">
              <a:buFont typeface="Arial" panose="020B0604020202020204" pitchFamily="34" charset="0"/>
              <a:buChar char="•"/>
            </a:pPr>
            <a:r>
              <a:rPr lang="en-US" sz="1100" dirty="0"/>
              <a:t>Lachman, V.D. (2016). Compassion fatigue as a threat to ethical practice: Identification, personal and workplace prevention/management strategies. </a:t>
            </a:r>
            <a:r>
              <a:rPr lang="en-US" sz="1100" i="1" dirty="0"/>
              <a:t>MEDSURG Nursing, 25</a:t>
            </a:r>
            <a:r>
              <a:rPr lang="en-US" sz="1100" dirty="0"/>
              <a:t>(4), 275-278.</a:t>
            </a:r>
          </a:p>
          <a:p>
            <a:pPr marL="114300" indent="-114300"/>
            <a:endParaRPr lang="en-US" sz="1100" dirty="0"/>
          </a:p>
          <a:p>
            <a:pPr marL="114300" indent="-114300"/>
            <a:r>
              <a:rPr lang="en-US" sz="1100" b="1" dirty="0"/>
              <a:t>IMAGE CREDIT</a:t>
            </a:r>
            <a:r>
              <a:rPr lang="en-US" sz="1100" dirty="0"/>
              <a:t>: Shutterstock (purchased image).</a:t>
            </a:r>
          </a:p>
          <a:p>
            <a:pPr marL="114300" indent="-114300"/>
            <a:endParaRPr lang="en-US" sz="1100" dirty="0"/>
          </a:p>
          <a:p>
            <a:pPr marL="114300" marR="0" lvl="0" indent="-114300" algn="l" defTabSz="914400" rtl="0" eaLnBrk="1" fontAlgn="auto" latinLnBrk="0" hangingPunct="1">
              <a:lnSpc>
                <a:spcPct val="100000"/>
              </a:lnSpc>
              <a:spcBef>
                <a:spcPts val="0"/>
              </a:spcBef>
              <a:spcAft>
                <a:spcPts val="0"/>
              </a:spcAft>
              <a:buClrTx/>
              <a:buSzTx/>
              <a:buFontTx/>
              <a:buNone/>
              <a:tabLst/>
              <a:defRPr/>
            </a:pPr>
            <a:r>
              <a:rPr lang="en-US" sz="1100" b="1" dirty="0"/>
              <a:t>Slide Credit: </a:t>
            </a:r>
            <a:r>
              <a:rPr lang="en-US" sz="1100" dirty="0"/>
              <a:t>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pPr marL="114300" indent="-114300"/>
            <a:endParaRPr lang="en-US" sz="1100" dirty="0"/>
          </a:p>
        </p:txBody>
      </p:sp>
      <p:sp>
        <p:nvSpPr>
          <p:cNvPr id="4" name="Slide Number Placeholder 3"/>
          <p:cNvSpPr>
            <a:spLocks noGrp="1"/>
          </p:cNvSpPr>
          <p:nvPr>
            <p:ph type="sldNum" sz="quarter" idx="10"/>
          </p:nvPr>
        </p:nvSpPr>
        <p:spPr/>
        <p:txBody>
          <a:bodyPr/>
          <a:lstStyle/>
          <a:p>
            <a:fld id="{01357F33-E925-4A97-A6BC-37C23069B335}" type="slidenum">
              <a:rPr lang="en-US" smtClean="0"/>
              <a:t>32</a:t>
            </a:fld>
            <a:endParaRPr lang="en-US"/>
          </a:p>
        </p:txBody>
      </p:sp>
    </p:spTree>
    <p:extLst>
      <p:ext uri="{BB962C8B-B14F-4D97-AF65-F5344CB8AC3E}">
        <p14:creationId xmlns:p14="http://schemas.microsoft.com/office/powerpoint/2010/main" val="3847483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r>
              <a:rPr lang="en-US" sz="1100" b="1" dirty="0"/>
              <a:t>SUBJECT MATTER: </a:t>
            </a:r>
            <a:r>
              <a:rPr lang="en-US" sz="1100" dirty="0"/>
              <a:t>COMPASSION FATIGUE</a:t>
            </a:r>
          </a:p>
          <a:p>
            <a:pPr>
              <a:spcAft>
                <a:spcPts val="600"/>
              </a:spcAft>
            </a:pPr>
            <a:endParaRPr lang="en-US" sz="1100" dirty="0"/>
          </a:p>
          <a:p>
            <a:pPr>
              <a:spcAft>
                <a:spcPts val="600"/>
              </a:spcAft>
            </a:pPr>
            <a:r>
              <a:rPr lang="en-US" sz="1100" dirty="0"/>
              <a:t>Equal Regard and Equanimity are two terms that are found in religious and spiritual tenets but both are applicable to ethical issues regarding a duty for self-care. Discuss students’ reactions to these terms. </a:t>
            </a:r>
          </a:p>
          <a:p>
            <a:r>
              <a:rPr lang="en-US" sz="1100" dirty="0"/>
              <a:t>A classroom exercise could be conducted at this point in the presentation. Ask students to stand up and then place themselves on a line continuum regarding this statement (agree with the statement and one end and disagree with the statement at the other end)- ‘Ethical codes implicitly require behavioral health professionals to participate in self care activities in order to manage compassion fatigue’.  Then process why students placed themselves on the continuum and their reactions to this statement.</a:t>
            </a:r>
          </a:p>
          <a:p>
            <a:endParaRPr lang="en-US" sz="1100" b="1" dirty="0"/>
          </a:p>
          <a:p>
            <a:r>
              <a:rPr lang="en-US" sz="1100" b="1" dirty="0"/>
              <a:t>References:</a:t>
            </a:r>
          </a:p>
          <a:p>
            <a:pPr marL="114300" indent="-114300"/>
            <a:r>
              <a:rPr lang="en-US" sz="1100" dirty="0"/>
              <a:t>Lachman, V.D. (2016). Compassion fatigue as a threat to ethical practice: Identification, personal and workplace prevention/management strategies. </a:t>
            </a:r>
            <a:r>
              <a:rPr lang="en-US" sz="1100" i="1" dirty="0"/>
              <a:t>MEDSURG Nursing, 25</a:t>
            </a:r>
            <a:r>
              <a:rPr lang="en-US" sz="1100" dirty="0"/>
              <a:t>(4), 275-278.</a:t>
            </a:r>
          </a:p>
          <a:p>
            <a:pPr marL="114300" indent="-114300"/>
            <a:endParaRPr lang="en-US" sz="1100" dirty="0"/>
          </a:p>
          <a:p>
            <a:pPr marL="114300" indent="-114300"/>
            <a:r>
              <a:rPr lang="en-US" sz="1100" dirty="0"/>
              <a:t>Pembroke, N. (2015). Contributions from Christian ethics and Buddhist philosophy to the management of compassion fatigue in nurses. </a:t>
            </a:r>
            <a:r>
              <a:rPr lang="en-US" sz="1100" i="1" dirty="0"/>
              <a:t>Nursing and Health Sciences, 18</a:t>
            </a:r>
            <a:r>
              <a:rPr lang="en-US" sz="1100" dirty="0"/>
              <a:t>(1), 120-124.</a:t>
            </a:r>
          </a:p>
          <a:p>
            <a:endParaRPr lang="en-US" sz="1100" dirty="0"/>
          </a:p>
          <a:p>
            <a:r>
              <a:rPr lang="en-US" sz="1100" b="1" dirty="0"/>
              <a:t>IMAGE CREDIT: </a:t>
            </a:r>
            <a:r>
              <a:rPr lang="en-US" sz="1100" dirty="0"/>
              <a:t>Shutterstock (purchased image).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Slide Credit: 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sz="1100" dirty="0"/>
          </a:p>
        </p:txBody>
      </p:sp>
      <p:sp>
        <p:nvSpPr>
          <p:cNvPr id="4" name="Slide Number Placeholder 3"/>
          <p:cNvSpPr>
            <a:spLocks noGrp="1"/>
          </p:cNvSpPr>
          <p:nvPr>
            <p:ph type="sldNum" sz="quarter" idx="10"/>
          </p:nvPr>
        </p:nvSpPr>
        <p:spPr/>
        <p:txBody>
          <a:bodyPr/>
          <a:lstStyle/>
          <a:p>
            <a:fld id="{01357F33-E925-4A97-A6BC-37C23069B335}" type="slidenum">
              <a:rPr lang="en-US" smtClean="0"/>
              <a:t>33</a:t>
            </a:fld>
            <a:endParaRPr lang="en-US"/>
          </a:p>
        </p:txBody>
      </p:sp>
    </p:spTree>
    <p:extLst>
      <p:ext uri="{BB962C8B-B14F-4D97-AF65-F5344CB8AC3E}">
        <p14:creationId xmlns:p14="http://schemas.microsoft.com/office/powerpoint/2010/main" val="581019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p>
          <a:p>
            <a:r>
              <a:rPr lang="en-US" sz="1100" dirty="0"/>
              <a:t>Self-reflection questions continue. The goal of these questions is to raise the behavioral health professional’s awareness and to help them determine if they have experienced behavior changes that may be connected to compassion fatigue. This is just one example of a self-reflection question inventory. Discuss with students why they think these questions might help professionals get at issues of compassion fatigue.</a:t>
            </a:r>
          </a:p>
          <a:p>
            <a:endParaRPr lang="en-US" sz="1100" dirty="0"/>
          </a:p>
          <a:p>
            <a:r>
              <a:rPr lang="en-US" sz="1100" b="1" dirty="0"/>
              <a:t>Reference:</a:t>
            </a:r>
          </a:p>
          <a:p>
            <a:pPr marL="168275" indent="-168275"/>
            <a:r>
              <a:rPr lang="en-US" sz="1100" dirty="0"/>
              <a:t>Barsky, A. (2015). </a:t>
            </a:r>
            <a:r>
              <a:rPr lang="en-US" sz="1100" i="1" dirty="0"/>
              <a:t>Being Conscientious: Ethics of Impairment and Self Care</a:t>
            </a:r>
            <a:r>
              <a:rPr lang="en-US" sz="1100" dirty="0"/>
              <a:t>. Available at: </a:t>
            </a:r>
            <a:r>
              <a:rPr lang="en-US" sz="1100" dirty="0">
                <a:hlinkClick r:id="rId3"/>
              </a:rPr>
              <a:t>https://www.socialworker.com/feature-articles/ethics-articles/being-conscientious-ethics-of-impairment-and-self-care/</a:t>
            </a:r>
            <a:r>
              <a:rPr lang="en-US" sz="1100" dirty="0"/>
              <a:t>.</a:t>
            </a:r>
          </a:p>
          <a:p>
            <a:endParaRPr lang="en-US" sz="1100" dirty="0"/>
          </a:p>
          <a:p>
            <a:r>
              <a:rPr lang="en-US" sz="1100" b="1" dirty="0"/>
              <a:t>IMAGE CREDIT: </a:t>
            </a:r>
            <a:r>
              <a:rPr lang="en-US" sz="1100" dirty="0"/>
              <a:t>Shutterstock (purchased image).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Slide Credit: </a:t>
            </a:r>
            <a:r>
              <a:rPr lang="en-US" sz="1100" dirty="0"/>
              <a:t>Pacific Southwest Addiction Technology Transfer Center Network.  Compassion Fatigue and the Behavioral Health Workforce Curriculum Infusion Package. https://</a:t>
            </a:r>
            <a:r>
              <a:rPr lang="en-US" sz="1100" dirty="0" err="1"/>
              <a:t>uclaisap.org</a:t>
            </a:r>
            <a:r>
              <a:rPr lang="en-US" sz="1100" dirty="0"/>
              <a:t>/html2/compassion-fatigue-behavioral-workforce-</a:t>
            </a:r>
            <a:r>
              <a:rPr lang="en-US" sz="1100" dirty="0" err="1"/>
              <a:t>cip.html</a:t>
            </a:r>
            <a:endParaRPr lang="en-US" sz="1100" dirty="0"/>
          </a:p>
          <a:p>
            <a:endParaRPr lang="en-US" sz="1100" dirty="0"/>
          </a:p>
        </p:txBody>
      </p:sp>
      <p:sp>
        <p:nvSpPr>
          <p:cNvPr id="4" name="Slide Number Placeholder 3"/>
          <p:cNvSpPr>
            <a:spLocks noGrp="1"/>
          </p:cNvSpPr>
          <p:nvPr>
            <p:ph type="sldNum" sz="quarter" idx="10"/>
          </p:nvPr>
        </p:nvSpPr>
        <p:spPr/>
        <p:txBody>
          <a:bodyPr/>
          <a:lstStyle/>
          <a:p>
            <a:fld id="{01357F33-E925-4A97-A6BC-37C23069B335}" type="slidenum">
              <a:rPr lang="en-US" smtClean="0"/>
              <a:t>34</a:t>
            </a:fld>
            <a:endParaRPr lang="en-US"/>
          </a:p>
        </p:txBody>
      </p:sp>
    </p:spTree>
    <p:extLst>
      <p:ext uri="{BB962C8B-B14F-4D97-AF65-F5344CB8AC3E}">
        <p14:creationId xmlns:p14="http://schemas.microsoft.com/office/powerpoint/2010/main" val="2439039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295" y="4400550"/>
            <a:ext cx="5883442" cy="3600450"/>
          </a:xfrm>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Resources are provided and should assist in maintaining important referral agencies/support services as well as resources for students.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Institute: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https://zerosuicideinstitute.com/</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Listserv: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https://zerosuicide.edc.org/movement/zero-suicide-listserv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Office for Suicide Prevention: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http://suicideprevention.nv.gov/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Zero Suicide Initiative: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https://nvopioidresponse.org/initiatives/zs/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Lifeline and 988: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https://988lifeline.org/current-events/the-lifeline-and-988</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UNR LiveWell Resource Page: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https://www.unr.edu/livewell</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kern="100" dirty="0">
                <a:effectLst/>
                <a:latin typeface="Calibri" panose="020F0502020204030204" pitchFamily="34" charset="0"/>
                <a:ea typeface="Calibri" panose="020F0502020204030204" pitchFamily="34" charset="0"/>
                <a:cs typeface="Calibri" panose="020F0502020204030204" pitchFamily="34" charset="0"/>
              </a:rPr>
              <a:t>Image Credit: </a:t>
            </a:r>
            <a:r>
              <a:rPr lang="en-US" sz="1100" kern="100" dirty="0">
                <a:effectLst/>
                <a:latin typeface="Calibri" panose="020F0502020204030204" pitchFamily="34" charset="0"/>
                <a:ea typeface="Calibri" panose="020F0502020204030204" pitchFamily="34" charset="0"/>
                <a:cs typeface="Calibri" panose="020F0502020204030204" pitchFamily="34" charset="0"/>
              </a:rPr>
              <a:t>SAMHSA 988 Partner Toolkit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042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317" y="4400550"/>
            <a:ext cx="6736096" cy="3600450"/>
          </a:xfrm>
        </p:spPr>
        <p:txBody>
          <a:bodyPr/>
          <a:lstStyle/>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Resources are provided and should assist in maintaining important referral agencies/support services as well as resources for students. </a:t>
            </a:r>
          </a:p>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Community Resources:</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UNR Disabilities Resource Center: </a:t>
            </a:r>
            <a:r>
              <a:rPr lang="en-US" sz="1100" u="sng" kern="100" dirty="0">
                <a:solidFill>
                  <a:srgbClr val="0563C1"/>
                </a:solidFill>
                <a:effectLst/>
                <a:ea typeface="Calibri" panose="020F0502020204030204" pitchFamily="34" charset="0"/>
                <a:cs typeface="Times New Roman" panose="02020603050405020304" pitchFamily="18" charset="0"/>
                <a:hlinkClick r:id="rId3"/>
              </a:rPr>
              <a:t>https://www.unr.edu/drc</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Nevada Center for Excellence in Disabilities Directory: </a:t>
            </a:r>
            <a:r>
              <a:rPr lang="en-US" sz="1100" u="sng" kern="100" dirty="0">
                <a:solidFill>
                  <a:srgbClr val="0563C1"/>
                </a:solidFill>
                <a:effectLst/>
                <a:ea typeface="Calibri" panose="020F0502020204030204" pitchFamily="34" charset="0"/>
                <a:cs typeface="Times New Roman" panose="02020603050405020304" pitchFamily="18" charset="0"/>
                <a:hlinkClick r:id="rId4"/>
              </a:rPr>
              <a:t>https://www.unr.edu/education/faculty-and-staff/nevada-center-for-excellence-in-disabilities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CASAT on Demand Resources &amp; Downloads: </a:t>
            </a:r>
            <a:r>
              <a:rPr lang="en-US" sz="1100" u="sng" kern="100" dirty="0">
                <a:solidFill>
                  <a:srgbClr val="0563C1"/>
                </a:solidFill>
                <a:effectLst/>
                <a:ea typeface="Calibri" panose="020F0502020204030204" pitchFamily="34" charset="0"/>
                <a:cs typeface="Times New Roman" panose="02020603050405020304" pitchFamily="18" charset="0"/>
                <a:hlinkClick r:id="rId5"/>
              </a:rPr>
              <a:t>https://casatondemand.org/resources_downloads/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Pacific Southwest Addiction Technology Transfer Center (PSATTC): </a:t>
            </a:r>
            <a:r>
              <a:rPr lang="en-US" sz="1100" u="sng" kern="100" dirty="0">
                <a:solidFill>
                  <a:srgbClr val="0563C1"/>
                </a:solidFill>
                <a:effectLst/>
                <a:ea typeface="Calibri" panose="020F0502020204030204" pitchFamily="34" charset="0"/>
                <a:cs typeface="Times New Roman" panose="02020603050405020304" pitchFamily="18" charset="0"/>
                <a:hlinkClick r:id="rId6"/>
              </a:rPr>
              <a:t>https://attcnetwork.org/centers/pacific-southwest-attc/home</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Mental Health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7"/>
              </a:rPr>
              <a:t>https://mhttcnetwork.org/ </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Prevention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8"/>
              </a:rPr>
              <a:t>https://pttcnetwork.org/</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Department of Health &amp; Human Services Aging and Disability Services Division: </a:t>
            </a:r>
            <a:r>
              <a:rPr lang="en-US" sz="1100" u="sng" kern="100" dirty="0">
                <a:solidFill>
                  <a:srgbClr val="0563C1"/>
                </a:solidFill>
                <a:effectLst/>
                <a:ea typeface="Calibri" panose="020F0502020204030204" pitchFamily="34" charset="0"/>
                <a:cs typeface="Times New Roman" panose="02020603050405020304" pitchFamily="18" charset="0"/>
                <a:hlinkClick r:id="rId9"/>
              </a:rPr>
              <a:t>https://adsd.nv.gov/</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SAMHSA’s Technology Transfer Centers (TTC) Programs: </a:t>
            </a:r>
            <a:r>
              <a:rPr lang="en-US" sz="1100" u="sng" kern="100" dirty="0">
                <a:solidFill>
                  <a:srgbClr val="0563C1"/>
                </a:solidFill>
                <a:effectLst/>
                <a:ea typeface="Calibri" panose="020F0502020204030204" pitchFamily="34" charset="0"/>
                <a:cs typeface="Times New Roman" panose="02020603050405020304" pitchFamily="18" charset="0"/>
                <a:hlinkClick r:id="rId10" action="ppaction://hlinkfile"/>
              </a:rPr>
              <a:t>techtransfercenters.org</a:t>
            </a:r>
            <a:endParaRPr lang="en-US" sz="1100" kern="100" dirty="0">
              <a:effectLst/>
              <a:ea typeface="Calibri" panose="020F0502020204030204" pitchFamily="34" charset="0"/>
              <a:cs typeface="Times New Roman" panose="02020603050405020304" pitchFamily="18" charset="0"/>
            </a:endParaRPr>
          </a:p>
          <a:p>
            <a:pPr marL="688975" indent="-344488"/>
            <a:endParaRPr lang="en-US" dirty="0">
              <a:solidFill>
                <a:schemeClr val="tx1">
                  <a:lumMod val="50000"/>
                  <a:lumOff val="50000"/>
                </a:schemeClr>
              </a:solidFill>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788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The Pathways in Crisis Services (PICS) Project provides academic course and professional learning events and content focused on evidence-based crisis programs that include crisis intervention, de-escalation services, mobile crisis and crisis stabilization for Pre-service (students) and Practicing Behavioral Health Professionals with the goal of increasing knowledge and skills leading to use in practice.</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 </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This is accomplished by guaranteeing students get exposed to crisis intervention services and skills while in school in order to prepare them to do crisis intervention services which includes: risk determination; early intervention; de-escalation strategies; how to conduct warm-hand-off; and understanding the new (988) system through the development of curriculum infusion and training. Practicing Professionals will have the opportunity to attend a variety of training and technical assistance (T/TA) events to ensure that T/TA in crisis-based programs is available to help prepare these professionals with the knowledge and skills to provide crisis-based services.</a:t>
            </a:r>
            <a:br>
              <a:rPr lang="en-US" sz="1100" dirty="0">
                <a:solidFill>
                  <a:srgbClr val="222222"/>
                </a:solidFill>
                <a:effectLst/>
                <a:ea typeface="Times New Roman" panose="02020603050405020304" pitchFamily="18" charset="0"/>
                <a:cs typeface="Arial" panose="020B0604020202020204" pitchFamily="34" charset="0"/>
              </a:rPr>
            </a:br>
            <a:br>
              <a:rPr lang="en-US" sz="1100" dirty="0">
                <a:solidFill>
                  <a:srgbClr val="222222"/>
                </a:solidFill>
                <a:effectLst/>
                <a:ea typeface="Times New Roman" panose="02020603050405020304" pitchFamily="18" charset="0"/>
                <a:cs typeface="Arial" panose="020B0604020202020204" pitchFamily="34" charset="0"/>
              </a:rPr>
            </a:br>
            <a:r>
              <a:rPr lang="en-US" sz="1100" i="1" dirty="0">
                <a:solidFill>
                  <a:srgbClr val="222222"/>
                </a:solidFill>
                <a:effectLst/>
                <a:ea typeface="Times New Roman" panose="02020603050405020304" pitchFamily="18" charset="0"/>
                <a:cs typeface="Arial" panose="020B0604020202020204" pitchFamily="34" charset="0"/>
              </a:rPr>
              <a:t>This project was supported in whole or in part by the Nevada Division of Public and Behavioral Health Bureau of Behavioral Health, Prevention, and Wellness. The opinions, findings, conclusions and recommendations expressed in this publication are those of the author(s) and do not necessarily represent the official views of the State of Nevada or CASAT.</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9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Read the Disclaimer:  </a:t>
            </a:r>
            <a:r>
              <a:rPr lang="en-US" sz="1200" dirty="0">
                <a:ea typeface="+mn-lt"/>
                <a:cs typeface="+mn-lt"/>
              </a:rPr>
              <a:t>This presentation may include readings, media, and discussion around topics such as suicide, trauma, and crisis intervention and may be difficult. </a:t>
            </a:r>
          </a:p>
          <a:p>
            <a:endParaRPr lang="en-US" sz="1200" dirty="0">
              <a:ea typeface="+mn-lt"/>
              <a:cs typeface="+mn-lt"/>
            </a:endParaRPr>
          </a:p>
          <a:p>
            <a:r>
              <a:rPr lang="en-US" sz="1200" dirty="0">
                <a:ea typeface="+mn-lt"/>
                <a:cs typeface="+mn-lt"/>
              </a:rPr>
              <a:t>In addition, it is recommended and encourage for you to care for your safety and well-being. If this topic</a:t>
            </a:r>
            <a:r>
              <a:rPr lang="en-US" sz="1200" baseline="0" dirty="0">
                <a:ea typeface="+mn-lt"/>
                <a:cs typeface="+mn-lt"/>
              </a:rPr>
              <a:t> and conversation elevates you, please reach out to someone and seek help immediately. </a:t>
            </a:r>
            <a:endParaRPr lang="en-US" sz="1200" dirty="0">
              <a:ea typeface="+mn-lt"/>
              <a:cs typeface="+mn-lt"/>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4</a:t>
            </a:fld>
            <a:endParaRPr lang="en-US"/>
          </a:p>
        </p:txBody>
      </p:sp>
    </p:spTree>
    <p:extLst>
      <p:ext uri="{BB962C8B-B14F-4D97-AF65-F5344CB8AC3E}">
        <p14:creationId xmlns:p14="http://schemas.microsoft.com/office/powerpoint/2010/main" val="391281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CRISIS RESPONSE SYSTEM</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cs typeface="Calibri" panose="020F0502020204030204"/>
              </a:rPr>
              <a:t>Transition</a:t>
            </a:r>
            <a:r>
              <a:rPr lang="en-US" sz="1100" b="1" baseline="0" dirty="0">
                <a:cs typeface="Calibri" panose="020F0502020204030204"/>
              </a:rPr>
              <a:t> slide: </a:t>
            </a:r>
            <a:r>
              <a:rPr lang="en-US" sz="1100" dirty="0">
                <a:cs typeface="Calibri" panose="020F0502020204030204"/>
              </a:rPr>
              <a:t>Inform students we will be covering Crisis Response System information.  This will build upon PICS material from your previous CAS minor courses.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cs typeface="Calibri" panose="020F0502020204030204"/>
              </a:rPr>
              <a:t>The crisis continuum includes various crisis services for individuals with urgent behavioral health needs, and the response to such crises and pathways toward a more complete assessment and treatment when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Image Credit: </a:t>
            </a:r>
            <a:r>
              <a:rPr lang="en-US" sz="1100" b="0" dirty="0" err="1"/>
              <a:t>Picpedia</a:t>
            </a:r>
            <a:endParaRPr lang="en-US" sz="1100" b="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24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7488"/>
            <a:ext cx="5486400" cy="3086100"/>
          </a:xfrm>
        </p:spPr>
      </p:sp>
      <p:sp>
        <p:nvSpPr>
          <p:cNvPr id="3" name="Notes Placeholder 2"/>
          <p:cNvSpPr>
            <a:spLocks noGrp="1"/>
          </p:cNvSpPr>
          <p:nvPr>
            <p:ph type="body" idx="1"/>
          </p:nvPr>
        </p:nvSpPr>
        <p:spPr>
          <a:xfrm>
            <a:off x="95003" y="3486150"/>
            <a:ext cx="6761410" cy="5440362"/>
          </a:xfrm>
        </p:spPr>
        <p:txBody>
          <a:bodyPr/>
          <a:lstStyle/>
          <a:p>
            <a:r>
              <a:rPr lang="en-US" b="1" dirty="0"/>
              <a:t>SUBJECT MATTER: </a:t>
            </a:r>
            <a:r>
              <a:rPr lang="en-US" dirty="0"/>
              <a:t>CRISIS RESPONSE SYSTEM</a:t>
            </a:r>
          </a:p>
          <a:p>
            <a:endParaRPr lang="en-US" dirty="0"/>
          </a:p>
          <a:p>
            <a:r>
              <a:rPr lang="en-US" sz="1100" dirty="0"/>
              <a:t>We’ve identified gaps in a crisis system as risk factors for abuse, fraud, and waste &amp; mental health crises such as overdose death and suicide. These national guidelines support a crisis system that supports the delivery of the appropriate services to ANYONE, ANYWHERE, and ANYTIME- using technology to make it in real-time. In order to achieve this anyone, anywhere, and anytime – no wrong door to access the right care in the right place goal</a:t>
            </a:r>
          </a:p>
          <a:p>
            <a:endParaRPr lang="en-US" sz="1100" dirty="0"/>
          </a:p>
          <a:p>
            <a:r>
              <a:rPr lang="en-US" sz="1100" dirty="0"/>
              <a:t>These 7 components must be addressed </a:t>
            </a:r>
            <a:r>
              <a:rPr lang="en-US" sz="1100" b="1" dirty="0"/>
              <a:t>[READ]</a:t>
            </a:r>
            <a:endParaRPr lang="en-US" sz="1100" dirty="0"/>
          </a:p>
          <a:p>
            <a:pPr marL="225425"/>
            <a:r>
              <a:rPr lang="en-US" sz="1100" dirty="0"/>
              <a:t>•An effective strategy for suicide prevention</a:t>
            </a:r>
          </a:p>
          <a:p>
            <a:pPr marL="225425"/>
            <a:r>
              <a:rPr lang="en-US" sz="1100" dirty="0"/>
              <a:t>•An approach that better aligns care to the unique needs of the individual</a:t>
            </a:r>
          </a:p>
          <a:p>
            <a:pPr marL="225425"/>
            <a:r>
              <a:rPr lang="en-US" sz="1100" dirty="0"/>
              <a:t>•A preferred strategy for the person in distress that offers services focused on resolving mental health and substance use crisis</a:t>
            </a:r>
          </a:p>
          <a:p>
            <a:pPr marL="225425"/>
            <a:r>
              <a:rPr lang="en-US" sz="1100" dirty="0"/>
              <a:t>•A key element to reduce psychiatric hospital bed overuse</a:t>
            </a:r>
          </a:p>
          <a:p>
            <a:pPr marL="225425"/>
            <a:r>
              <a:rPr lang="en-US" sz="1100" dirty="0"/>
              <a:t>•An essential resource to eliminate psychiatric boarding in emergency departments</a:t>
            </a:r>
          </a:p>
          <a:p>
            <a:pPr marL="225425"/>
            <a:r>
              <a:rPr lang="en-US" sz="1100" dirty="0"/>
              <a:t>•A viable solution to the drains on law enforcement resources in the community</a:t>
            </a:r>
          </a:p>
          <a:p>
            <a:pPr marL="225425"/>
            <a:r>
              <a:rPr lang="en-US" sz="1100" dirty="0"/>
              <a:t>•Reduce the fragmentation of mental health care. </a:t>
            </a:r>
          </a:p>
          <a:p>
            <a:endParaRPr lang="en-US" sz="1100" dirty="0"/>
          </a:p>
          <a:p>
            <a:r>
              <a:rPr lang="en-US" sz="1100" dirty="0"/>
              <a:t>Perhaps the most important element of all, in an effective crisis service system, isn’t listed so much as it is implied. It’s the relationships within the system! In order to foster healthy relationships, we must return to embracing what it means to be human. Honoring the human experience- not just what will get a ton of views, likes, and watch time.</a:t>
            </a:r>
          </a:p>
          <a:p>
            <a:endParaRPr lang="en-US" sz="1100" dirty="0"/>
          </a:p>
          <a:p>
            <a:r>
              <a:rPr lang="en-US" sz="1100" dirty="0"/>
              <a:t>We must be more compassionate towards ourselves and improve our self-care and self-management. And then we will know what it is to be compassionate towards others. Self-care is an act of self-love. Love is entangled with our sense of entitlement- meaning what we believe we deserve.  And these guidelines define for us the notion that everyone and anyone is entitled to immediate access to help, hope, and healing.</a:t>
            </a:r>
          </a:p>
          <a:p>
            <a:r>
              <a:rPr lang="en-US" sz="1100" dirty="0"/>
              <a:t>We know from experience that immediate access to help, hope, and healing- saves lives. </a:t>
            </a:r>
          </a:p>
          <a:p>
            <a:br>
              <a:rPr lang="en-US" dirty="0"/>
            </a:br>
            <a:endParaRPr lang="en-US" dirty="0"/>
          </a:p>
          <a:p>
            <a:r>
              <a:rPr lang="en-US" b="1" dirty="0"/>
              <a:t>Reference: </a:t>
            </a:r>
            <a:r>
              <a:rPr lang="en-US" dirty="0"/>
              <a:t>National Guidelines for Behavioral Health Crisis Care Best Practice Toolkit. SAMHSA 2020. </a:t>
            </a:r>
            <a:endParaRPr lang="en-US" dirty="0">
              <a:cs typeface="Calibri"/>
            </a:endParaRPr>
          </a:p>
          <a:p>
            <a:r>
              <a:rPr lang="en-US" dirty="0">
                <a:hlinkClick r:id="rId3"/>
              </a:rPr>
              <a:t>https://www.samhsa.gov/sites/default/files/national-guidelines-for-behavioral-health-crisis-care-02242020.pdf</a:t>
            </a:r>
            <a:endParaRPr lang="en-US"/>
          </a:p>
          <a:p>
            <a:endParaRPr lang="en-US" dirty="0"/>
          </a:p>
        </p:txBody>
      </p:sp>
      <p:sp>
        <p:nvSpPr>
          <p:cNvPr id="4" name="Slide Number Placeholder 3"/>
          <p:cNvSpPr>
            <a:spLocks noGrp="1"/>
          </p:cNvSpPr>
          <p:nvPr>
            <p:ph type="sldNum" sz="quarter" idx="5"/>
          </p:nvPr>
        </p:nvSpPr>
        <p:spPr/>
        <p:txBody>
          <a:bodyPr/>
          <a:lstStyle/>
          <a:p>
            <a:fld id="{5A70B0B6-4A54-0944-91E3-FECC2ED21D47}" type="slidenum">
              <a:rPr lang="en-US" smtClean="0"/>
              <a:t>6</a:t>
            </a:fld>
            <a:endParaRPr lang="en-US"/>
          </a:p>
        </p:txBody>
      </p:sp>
    </p:spTree>
    <p:extLst>
      <p:ext uri="{BB962C8B-B14F-4D97-AF65-F5344CB8AC3E}">
        <p14:creationId xmlns:p14="http://schemas.microsoft.com/office/powerpoint/2010/main" val="367768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7488"/>
            <a:ext cx="5486400" cy="3086100"/>
          </a:xfrm>
        </p:spPr>
      </p:sp>
      <p:sp>
        <p:nvSpPr>
          <p:cNvPr id="3" name="Notes Placeholder 2"/>
          <p:cNvSpPr>
            <a:spLocks noGrp="1"/>
          </p:cNvSpPr>
          <p:nvPr>
            <p:ph type="body" idx="1"/>
          </p:nvPr>
        </p:nvSpPr>
        <p:spPr>
          <a:xfrm>
            <a:off x="1" y="3303589"/>
            <a:ext cx="6856412" cy="5840411"/>
          </a:xfrm>
        </p:spPr>
        <p:txBody>
          <a:bodyPr/>
          <a:lstStyle/>
          <a:p>
            <a:r>
              <a:rPr lang="en-US" sz="1100" b="1" dirty="0"/>
              <a:t>SUBJECT MATTER: </a:t>
            </a:r>
            <a:r>
              <a:rPr lang="en-US" sz="1100" dirty="0"/>
              <a:t>CRISIS RESPONSE SYSTEM</a:t>
            </a:r>
          </a:p>
          <a:p>
            <a:endParaRPr lang="en-US" sz="1100" dirty="0"/>
          </a:p>
          <a:p>
            <a:r>
              <a:rPr lang="en-US" sz="1100" dirty="0"/>
              <a:t>The diagram from the National Association of State Mental Health Program Directors shows that in a given crisis system, 80% of mental health crises can be resolved on the phone- through the utilization of a crisis line designated specifically for mental health, substance use and suicide crises.  A 988 crisis line that is effectively resourced and promoted to be able to: </a:t>
            </a:r>
          </a:p>
          <a:p>
            <a:pPr marL="285750" indent="-119063">
              <a:buFont typeface="Arial" panose="020B0604020202020204" pitchFamily="34" charset="0"/>
              <a:buChar char="•"/>
            </a:pPr>
            <a:r>
              <a:rPr lang="en-US" sz="1100" dirty="0"/>
              <a:t>Connect a person in a behavioral health crisis to trained staff who can address their immediate needs and help connect them to ongoing care</a:t>
            </a:r>
          </a:p>
          <a:p>
            <a:pPr marL="285750" indent="-119063">
              <a:buFont typeface="Arial" panose="020B0604020202020204" pitchFamily="34" charset="0"/>
              <a:buChar char="•"/>
            </a:pPr>
            <a:r>
              <a:rPr lang="en-US" sz="1100" dirty="0"/>
              <a:t>Reduce healthcare spending with more cost-effective early intervention</a:t>
            </a:r>
          </a:p>
          <a:p>
            <a:pPr marL="285750" indent="-119063">
              <a:buFont typeface="Arial" panose="020B0604020202020204" pitchFamily="34" charset="0"/>
              <a:buChar char="•"/>
            </a:pPr>
            <a:r>
              <a:rPr lang="en-US" sz="1100" dirty="0"/>
              <a:t>Reduce the use of law enforcement, public health, and other safety resources</a:t>
            </a:r>
          </a:p>
          <a:p>
            <a:pPr marL="285750" indent="-119063">
              <a:buFont typeface="Arial" panose="020B0604020202020204" pitchFamily="34" charset="0"/>
              <a:buChar char="•"/>
            </a:pPr>
            <a:r>
              <a:rPr lang="en-US" sz="1100" dirty="0"/>
              <a:t>Meet the growing need for crisis intervention</a:t>
            </a:r>
          </a:p>
          <a:p>
            <a:pPr marL="285750" indent="-119063">
              <a:buFont typeface="Arial" panose="020B0604020202020204" pitchFamily="34" charset="0"/>
              <a:buChar char="•"/>
            </a:pPr>
            <a:r>
              <a:rPr lang="en-US" sz="1100" dirty="0"/>
              <a:t>Help end stigma toward those seeking or accessing behavioral healthcare </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dirty="0"/>
              <a:t>The Guiding Principles of 988 are:</a:t>
            </a:r>
          </a:p>
          <a:p>
            <a:pPr marL="285750" indent="-168275">
              <a:buFont typeface="Arial" panose="020B0604020202020204" pitchFamily="34" charset="0"/>
              <a:buChar char="•"/>
            </a:pPr>
            <a:r>
              <a:rPr lang="en-US" sz="1100" dirty="0"/>
              <a:t>To provide Universal and convenient access</a:t>
            </a:r>
          </a:p>
          <a:p>
            <a:pPr marL="285750" indent="-168275">
              <a:buFont typeface="Arial" panose="020B0604020202020204" pitchFamily="34" charset="0"/>
              <a:buChar char="•"/>
            </a:pPr>
            <a:r>
              <a:rPr lang="en-US" sz="1100" dirty="0"/>
              <a:t>Public awareness and engagement</a:t>
            </a:r>
          </a:p>
          <a:p>
            <a:pPr marL="285750" indent="-168275">
              <a:buFont typeface="Arial" panose="020B0604020202020204" pitchFamily="34" charset="0"/>
              <a:buChar char="•"/>
            </a:pPr>
            <a:r>
              <a:rPr lang="en-US" sz="1100" dirty="0"/>
              <a:t>Resources for self-help</a:t>
            </a:r>
          </a:p>
          <a:p>
            <a:pPr marL="285750" indent="-168275">
              <a:buFont typeface="Arial" panose="020B0604020202020204" pitchFamily="34" charset="0"/>
              <a:buChar char="•"/>
            </a:pPr>
            <a:r>
              <a:rPr lang="en-US" sz="1100" dirty="0"/>
              <a:t>Multi-channel availability </a:t>
            </a:r>
          </a:p>
          <a:p>
            <a:pPr marL="285750" indent="-168275">
              <a:buFont typeface="Arial" panose="020B0604020202020204" pitchFamily="34" charset="0"/>
              <a:buChar char="•"/>
            </a:pPr>
            <a:r>
              <a:rPr lang="en-US" sz="1100" dirty="0"/>
              <a:t>Reliable and timely response</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dirty="0"/>
              <a:t>Connection to resources and follow-up</a:t>
            </a:r>
          </a:p>
          <a:p>
            <a:pPr marL="290512" indent="-171450">
              <a:buFont typeface="Arial" panose="020B0604020202020204" pitchFamily="34" charset="0"/>
              <a:buChar char="•"/>
            </a:pPr>
            <a:r>
              <a:rPr lang="en-US" sz="1100" dirty="0"/>
              <a:t>Localized response </a:t>
            </a:r>
          </a:p>
          <a:p>
            <a:pPr marL="290512" indent="-171450">
              <a:buFont typeface="Arial" panose="020B0604020202020204" pitchFamily="34" charset="0"/>
              <a:buChar char="•"/>
            </a:pPr>
            <a:r>
              <a:rPr lang="en-US" sz="1100" dirty="0"/>
              <a:t>Connection to local public health and safety services </a:t>
            </a:r>
          </a:p>
          <a:p>
            <a:pPr marL="290512" indent="-171450">
              <a:buFont typeface="Arial" panose="020B0604020202020204" pitchFamily="34" charset="0"/>
              <a:buChar char="•"/>
            </a:pPr>
            <a:r>
              <a:rPr lang="en-US" sz="1100" dirty="0"/>
              <a:t>Follow-up as needed</a:t>
            </a:r>
          </a:p>
          <a:p>
            <a:pPr marL="0" indent="0">
              <a:buFont typeface="Arial" panose="020B0604020202020204" pitchFamily="34" charset="0"/>
              <a:buNone/>
            </a:pPr>
            <a:endParaRPr lang="en-US" sz="1100" dirty="0"/>
          </a:p>
          <a:p>
            <a:r>
              <a:rPr lang="en-US" sz="1100" dirty="0"/>
              <a:t>High-quality and personalized experience </a:t>
            </a:r>
          </a:p>
          <a:p>
            <a:pPr marL="285750" indent="-171450">
              <a:buFont typeface="Arial" panose="020B0604020202020204" pitchFamily="34" charset="0"/>
              <a:buChar char="•"/>
            </a:pPr>
            <a:r>
              <a:rPr lang="en-US" sz="1100" dirty="0"/>
              <a:t>Tailored support </a:t>
            </a:r>
          </a:p>
          <a:p>
            <a:pPr marL="285750" indent="-171450">
              <a:buFont typeface="Arial" panose="020B0604020202020204" pitchFamily="34" charset="0"/>
              <a:buChar char="•"/>
            </a:pPr>
            <a:r>
              <a:rPr lang="en-US" sz="1100" dirty="0"/>
              <a:t>Consistency in line with best practices</a:t>
            </a:r>
          </a:p>
          <a:p>
            <a:endParaRPr lang="en-US" sz="1100" dirty="0"/>
          </a:p>
          <a:p>
            <a:r>
              <a:rPr lang="en-US" sz="1100" b="1" dirty="0"/>
              <a:t>Reference:</a:t>
            </a:r>
          </a:p>
          <a:p>
            <a:r>
              <a:rPr lang="en-US" sz="1100" dirty="0"/>
              <a:t>National Association of State Mental Health Program Directors (2020): https://www.nasmhpd.org/sites/default/files/2020paper11.pdf</a:t>
            </a:r>
          </a:p>
          <a:p>
            <a:endParaRPr lang="en-US" sz="1100" dirty="0"/>
          </a:p>
          <a:p>
            <a:r>
              <a:rPr lang="en-US" sz="1100" b="1" dirty="0"/>
              <a:t>Image Credit: </a:t>
            </a:r>
            <a:r>
              <a:rPr lang="en-US" dirty="0"/>
              <a:t>National Association of State Mental Health Program Directors. Cops, Clinicians, or Both? Collaborative Approaches to Responding to Behavioral Health Emergencies. (August 2020). </a:t>
            </a:r>
            <a:r>
              <a:rPr lang="en-US" dirty="0">
                <a:hlinkClick r:id="rId3"/>
              </a:rPr>
              <a:t>https://www.nasmhpd.org/sites/default/files/2020paper11.pdf</a:t>
            </a:r>
            <a:endParaRPr lang="en-US" sz="1100" dirty="0"/>
          </a:p>
          <a:p>
            <a:endParaRPr lang="en-US" b="1" dirty="0">
              <a:cs typeface="Calibri"/>
            </a:endParaRPr>
          </a:p>
          <a:p>
            <a:endParaRPr lang="en-US" sz="1100" b="1"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7</a:t>
            </a:fld>
            <a:endParaRPr lang="en-US"/>
          </a:p>
        </p:txBody>
      </p:sp>
    </p:spTree>
    <p:extLst>
      <p:ext uri="{BB962C8B-B14F-4D97-AF65-F5344CB8AC3E}">
        <p14:creationId xmlns:p14="http://schemas.microsoft.com/office/powerpoint/2010/main" val="207453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a:t>
            </a:r>
            <a:r>
              <a:rPr lang="en-US" dirty="0"/>
              <a:t>: SUICIDE PREVENTION</a:t>
            </a:r>
          </a:p>
          <a:p>
            <a:endParaRPr lang="en-US" dirty="0"/>
          </a:p>
          <a:p>
            <a:r>
              <a:rPr lang="en-US" b="1" dirty="0">
                <a:cs typeface="Calibri"/>
              </a:rPr>
              <a:t>Transition</a:t>
            </a:r>
            <a:r>
              <a:rPr lang="en-US" b="1" baseline="0" dirty="0">
                <a:cs typeface="Calibri"/>
              </a:rPr>
              <a:t> slide: </a:t>
            </a:r>
            <a:r>
              <a:rPr lang="en-US" dirty="0">
                <a:cs typeface="Calibri"/>
              </a:rPr>
              <a:t>Inform students we will be reviewing suicide prevention risk and protective factors, suicide risk assessments, and how to work with someone who is suicidal.  Please be aware of how you are responding to the material and how you might have discussions of suicide with your clientele. Suicide is a difficult topic to learn about and experience.  Please be considerate of your students when they are sharing.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Credit: </a:t>
            </a:r>
            <a:r>
              <a:rPr lang="en-US" dirty="0"/>
              <a:t>Picryl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8</a:t>
            </a:fld>
            <a:endParaRPr lang="en-US"/>
          </a:p>
        </p:txBody>
      </p:sp>
    </p:spTree>
    <p:extLst>
      <p:ext uri="{BB962C8B-B14F-4D97-AF65-F5344CB8AC3E}">
        <p14:creationId xmlns:p14="http://schemas.microsoft.com/office/powerpoint/2010/main" val="337927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pPr marL="171450" indent="-171450">
              <a:lnSpc>
                <a:spcPct val="120000"/>
              </a:lnSpc>
              <a:buFont typeface="Arial" panose="020B0604020202020204" pitchFamily="34" charset="0"/>
              <a:buChar char="•"/>
            </a:pPr>
            <a:r>
              <a:rPr lang="en-US" sz="1100" dirty="0">
                <a:solidFill>
                  <a:schemeClr val="tx1">
                    <a:lumMod val="50000"/>
                    <a:lumOff val="50000"/>
                  </a:schemeClr>
                </a:solidFill>
              </a:rPr>
              <a:t>45,979 Suicide Deaths </a:t>
            </a:r>
          </a:p>
          <a:p>
            <a:pPr marL="171450" indent="-171450">
              <a:lnSpc>
                <a:spcPct val="120000"/>
              </a:lnSpc>
              <a:buFont typeface="Arial" panose="020B0604020202020204" pitchFamily="34" charset="0"/>
              <a:buChar char="•"/>
            </a:pPr>
            <a:r>
              <a:rPr lang="en-US" sz="1100" dirty="0">
                <a:solidFill>
                  <a:schemeClr val="tx1">
                    <a:lumMod val="50000"/>
                    <a:lumOff val="50000"/>
                  </a:schemeClr>
                </a:solidFill>
              </a:rPr>
              <a:t>1.2 Million Suicide Attempts</a:t>
            </a:r>
          </a:p>
          <a:p>
            <a:pPr marL="171450" indent="-171450">
              <a:lnSpc>
                <a:spcPct val="120000"/>
              </a:lnSpc>
              <a:buFont typeface="Arial" panose="020B0604020202020204" pitchFamily="34" charset="0"/>
              <a:buChar char="•"/>
            </a:pPr>
            <a:r>
              <a:rPr lang="en-US" sz="1100" dirty="0">
                <a:solidFill>
                  <a:schemeClr val="tx1">
                    <a:lumMod val="50000"/>
                    <a:lumOff val="50000"/>
                  </a:schemeClr>
                </a:solidFill>
              </a:rPr>
              <a:t>3.2 Million Suicide Plans</a:t>
            </a:r>
          </a:p>
          <a:p>
            <a:pPr marL="171450" indent="-171450">
              <a:lnSpc>
                <a:spcPct val="120000"/>
              </a:lnSpc>
              <a:buFont typeface="Arial" panose="020B0604020202020204" pitchFamily="34" charset="0"/>
              <a:buChar char="•"/>
            </a:pPr>
            <a:r>
              <a:rPr lang="en-US" sz="1100" dirty="0">
                <a:solidFill>
                  <a:schemeClr val="tx1">
                    <a:lumMod val="50000"/>
                    <a:lumOff val="50000"/>
                  </a:schemeClr>
                </a:solidFill>
              </a:rPr>
              <a:t>12.2 Million People with Suicide Thoughts</a:t>
            </a:r>
          </a:p>
          <a:p>
            <a:pPr marL="171450" indent="-171450">
              <a:lnSpc>
                <a:spcPct val="120000"/>
              </a:lnSpc>
              <a:buFont typeface="Arial" panose="020B0604020202020204" pitchFamily="34" charset="0"/>
              <a:buChar char="•"/>
            </a:pPr>
            <a:r>
              <a:rPr lang="en-US" sz="1100" dirty="0">
                <a:solidFill>
                  <a:schemeClr val="tx1">
                    <a:lumMod val="50000"/>
                    <a:lumOff val="50000"/>
                  </a:schemeClr>
                </a:solidFill>
              </a:rPr>
              <a:t>75,000 Drug Overdose Death* (Increases 28% in 2021)</a:t>
            </a:r>
          </a:p>
          <a:p>
            <a:pPr marL="171450" indent="-171450">
              <a:lnSpc>
                <a:spcPct val="120000"/>
              </a:lnSpc>
              <a:buFont typeface="Arial" panose="020B0604020202020204" pitchFamily="34" charset="0"/>
              <a:buChar char="•"/>
            </a:pPr>
            <a:endParaRPr lang="en-US" sz="1100" dirty="0">
              <a:solidFill>
                <a:schemeClr val="tx1">
                  <a:lumMod val="50000"/>
                  <a:lumOff val="50000"/>
                </a:schemeClr>
              </a:solidFill>
            </a:endParaRPr>
          </a:p>
          <a:p>
            <a:pPr>
              <a:lnSpc>
                <a:spcPct val="120000"/>
              </a:lnSpc>
            </a:pPr>
            <a:r>
              <a:rPr lang="en-US" sz="1100" b="1" dirty="0">
                <a:solidFill>
                  <a:schemeClr val="tx1">
                    <a:lumMod val="50000"/>
                    <a:lumOff val="50000"/>
                  </a:schemeClr>
                </a:solidFill>
              </a:rPr>
              <a:t>References: </a:t>
            </a:r>
            <a:r>
              <a:rPr lang="en-US" sz="1100" b="0" dirty="0">
                <a:solidFill>
                  <a:schemeClr val="tx1">
                    <a:lumMod val="50000"/>
                    <a:lumOff val="50000"/>
                  </a:schemeClr>
                </a:solidFill>
              </a:rPr>
              <a:t>Center for Disease </a:t>
            </a:r>
            <a:r>
              <a:rPr lang="en-US" sz="1100" dirty="0">
                <a:solidFill>
                  <a:schemeClr val="tx1">
                    <a:lumMod val="50000"/>
                    <a:lumOff val="50000"/>
                  </a:schemeClr>
                </a:solidFill>
              </a:rPr>
              <a:t>Control and Prevention (CDC) Data and Statistics Fatal Injury Report for 2020</a:t>
            </a:r>
            <a:endParaRPr lang="en-US" sz="1100" b="0" dirty="0">
              <a:solidFill>
                <a:schemeClr val="tx1">
                  <a:lumMod val="50000"/>
                  <a:lumOff val="50000"/>
                </a:schemeClr>
              </a:solidFill>
              <a:cs typeface="Calibri"/>
            </a:endParaRPr>
          </a:p>
          <a:p>
            <a:pPr marL="171450" indent="-171450">
              <a:lnSpc>
                <a:spcPct val="120000"/>
              </a:lnSpc>
              <a:buFont typeface="Arial" panose="020B0604020202020204" pitchFamily="34" charset="0"/>
              <a:buChar char="•"/>
            </a:pPr>
            <a:endParaRPr lang="en-US" sz="1100" dirty="0">
              <a:solidFill>
                <a:schemeClr val="tx1">
                  <a:lumMod val="50000"/>
                  <a:lumOff val="50000"/>
                </a:schemeClr>
              </a:solidFill>
            </a:endParaRPr>
          </a:p>
          <a:p>
            <a:pPr marL="0" indent="0">
              <a:lnSpc>
                <a:spcPct val="120000"/>
              </a:lnSpc>
              <a:buFont typeface="Arial" panose="020B0604020202020204" pitchFamily="34" charset="0"/>
              <a:buNone/>
            </a:pPr>
            <a:r>
              <a:rPr lang="en-US" sz="1100" b="1" dirty="0">
                <a:solidFill>
                  <a:schemeClr val="tx1">
                    <a:lumMod val="50000"/>
                    <a:lumOff val="50000"/>
                  </a:schemeClr>
                </a:solidFill>
              </a:rPr>
              <a:t>Image Credit</a:t>
            </a:r>
            <a:r>
              <a:rPr lang="en-US" sz="1100" dirty="0">
                <a:solidFill>
                  <a:schemeClr val="tx1">
                    <a:lumMod val="50000"/>
                    <a:lumOff val="50000"/>
                  </a:schemeClr>
                </a:solidFill>
              </a:rPr>
              <a:t>: https://afsp.org/suicide-statistics/</a:t>
            </a:r>
          </a:p>
          <a:p>
            <a:pPr marL="0" indent="0">
              <a:lnSpc>
                <a:spcPct val="120000"/>
              </a:lnSpc>
              <a:buFont typeface="Arial" panose="020B0604020202020204" pitchFamily="34" charset="0"/>
              <a:buNone/>
            </a:pPr>
            <a:endParaRPr lang="en-US" sz="1200" dirty="0">
              <a:solidFill>
                <a:schemeClr val="tx1">
                  <a:lumMod val="50000"/>
                  <a:lumOff val="50000"/>
                </a:schemeClr>
              </a:solidFill>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9</a:t>
            </a:fld>
            <a:endParaRPr lang="en-US"/>
          </a:p>
        </p:txBody>
      </p:sp>
    </p:spTree>
    <p:extLst>
      <p:ext uri="{BB962C8B-B14F-4D97-AF65-F5344CB8AC3E}">
        <p14:creationId xmlns:p14="http://schemas.microsoft.com/office/powerpoint/2010/main" val="719258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3192BABB-D61F-AA4F-8CF2-966289BC478F}" type="datetime1">
              <a:rPr lang="en-US" smtClean="0"/>
              <a:t>6/15/2023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DF8F2E80-0D00-4D43-A185-D90B28A666FF}" type="datetime1">
              <a:rPr lang="en-US" smtClean="0"/>
              <a:t>6/15/2023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8CBC0DB1-9E4A-D643-82F8-C98DEAE70646}" type="datetime1">
              <a:rPr lang="en-US" smtClean="0"/>
              <a:t>6/15/2023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623BA1E0-F154-DE45-B3A9-2B00F370CD38}" type="datetime1">
              <a:rPr lang="en-US" smtClean="0"/>
              <a:t>6/15/2023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7348F97B-4451-8940-BA7D-5BB33FF5D3FB}" type="datetime1">
              <a:rPr lang="en-US" smtClean="0"/>
              <a:t>6/15/2023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7877F2EA-9A91-6549-9235-A55B24C58325}" type="datetime1">
              <a:rPr lang="en-US" smtClean="0"/>
              <a:t>6/15/2023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D4787475-7816-1E4B-9EAF-438585B13FBB}" type="datetime1">
              <a:rPr lang="en-US" smtClean="0"/>
              <a:t>6/15/2023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C2FB5FD-69B0-36F7-C066-B3D4E7951A47}"/>
              </a:ext>
            </a:extLst>
          </p:cNvPr>
          <p:cNvPicPr>
            <a:picLocks noChangeAspect="1"/>
          </p:cNvPicPr>
          <p:nvPr userDrawn="1"/>
        </p:nvPicPr>
        <p:blipFill>
          <a:blip r:embed="rId2"/>
          <a:stretch>
            <a:fillRect/>
          </a:stretch>
        </p:blipFill>
        <p:spPr>
          <a:xfrm>
            <a:off x="-69573" y="0"/>
            <a:ext cx="12273116" cy="690362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descr="PICS logo">
            <a:extLst>
              <a:ext uri="{FF2B5EF4-FFF2-40B4-BE49-F238E27FC236}">
                <a16:creationId xmlns:a16="http://schemas.microsoft.com/office/drawing/2014/main" id="{1D723CC9-E871-B295-B5C8-511012B37A85}"/>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3845810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14379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5302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878A3E83-C65A-CA44-BC32-788AB9C4FD56}" type="datetime1">
              <a:rPr lang="en-US" smtClean="0"/>
              <a:t>6/15/2023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394187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84543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33942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048692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5B169-A4A8-5733-2F23-986FA1AE7688}"/>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descr="PICS Logo">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descr="Nevada State Seal">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descr="DCFH Logo">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descr="CASAT Logo">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2742165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500219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1871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6/15/2023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33031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88FFEB9E-C4AB-3749-9A90-1B53B9E20D23}" type="datetime1">
              <a:rPr lang="en-US" smtClean="0"/>
              <a:t>6/15/2023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F821B3CD-B327-CA46-AEDD-8640383FCF26}" type="datetime1">
              <a:rPr lang="en-US" smtClean="0"/>
              <a:t>6/15/2023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8AD55D1D-D439-7848-A167-99F0E778503B}" type="datetime1">
              <a:rPr lang="en-US" smtClean="0"/>
              <a:t>6/15/2023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4B835F1B-7B6B-B141-9450-AC923075DC91}" type="datetime1">
              <a:rPr lang="en-US" smtClean="0"/>
              <a:t>6/15/2023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6A8744DC-E494-AC4B-A49A-691D0124E276}" type="datetime1">
              <a:rPr lang="en-US" smtClean="0"/>
              <a:t>6/15/2023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D301EF7D-9709-4940-99CB-05BB3AE0E754}" type="datetime1">
              <a:rPr lang="en-US" smtClean="0"/>
              <a:t>6/15/2023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BCDE0-F717-4C40-B855-FEBF62B362A1}" type="datetime1">
              <a:rPr lang="en-US" smtClean="0"/>
              <a:t>6/15/2023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74722-50E4-024B-98D0-271728534E28}" type="datetime1">
              <a:rPr lang="en-US" smtClean="0"/>
              <a:t>6/15/2023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9C755F5-D1C1-6F1B-9DD2-F62ABD2FCCEA}"/>
              </a:ext>
            </a:extLst>
          </p:cNvPr>
          <p:cNvPicPr>
            <a:picLocks noChangeAspect="1"/>
          </p:cNvPicPr>
          <p:nvPr userDrawn="1"/>
        </p:nvPicPr>
        <p:blipFill>
          <a:blip r:embed="rId12"/>
          <a:stretch>
            <a:fillRect/>
          </a:stretch>
        </p:blipFill>
        <p:spPr>
          <a:xfrm>
            <a:off x="-22412" y="0"/>
            <a:ext cx="920750" cy="6858000"/>
          </a:xfrm>
          <a:prstGeom prst="rect">
            <a:avLst/>
          </a:prstGeom>
        </p:spPr>
      </p:pic>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409ED-8255-F141-B6F8-876196592248}" type="datetimeFigureOut">
              <a:rPr lang="en-US" smtClean="0"/>
              <a:t>6/15/2023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12" name="Picture 11" descr="PICS logo">
            <a:extLst>
              <a:ext uri="{FF2B5EF4-FFF2-40B4-BE49-F238E27FC236}">
                <a16:creationId xmlns:a16="http://schemas.microsoft.com/office/drawing/2014/main" id="{268DBBD6-6FFE-09CB-F908-E202C77D90C5}"/>
              </a:ext>
            </a:extLst>
          </p:cNvPr>
          <p:cNvPicPr>
            <a:picLocks noChangeAspect="1"/>
          </p:cNvPicPr>
          <p:nvPr userDrawn="1"/>
        </p:nvPicPr>
        <p:blipFill>
          <a:blip r:embed="rId13"/>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33408938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ys6TCO_olOc?feature=oembed" TargetMode="Externa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hyO8PNTwyYo?feature=oembed" TargetMode="Externa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A7D7-3040-9625-A9C1-80AB1D0A71EF}"/>
              </a:ext>
            </a:extLst>
          </p:cNvPr>
          <p:cNvSpPr>
            <a:spLocks noGrp="1"/>
          </p:cNvSpPr>
          <p:nvPr>
            <p:ph type="ctrTitle"/>
          </p:nvPr>
        </p:nvSpPr>
        <p:spPr>
          <a:xfrm>
            <a:off x="457200" y="996433"/>
            <a:ext cx="6333067" cy="2432567"/>
          </a:xfrm>
        </p:spPr>
        <p:txBody>
          <a:bodyPr>
            <a:normAutofit/>
          </a:bodyPr>
          <a:lstStyle/>
          <a:p>
            <a:r>
              <a:rPr lang="en-US" dirty="0"/>
              <a:t>Pathways in Crisis Services Project</a:t>
            </a:r>
          </a:p>
        </p:txBody>
      </p:sp>
      <p:sp>
        <p:nvSpPr>
          <p:cNvPr id="3" name="Subtitle 2">
            <a:extLst>
              <a:ext uri="{FF2B5EF4-FFF2-40B4-BE49-F238E27FC236}">
                <a16:creationId xmlns:a16="http://schemas.microsoft.com/office/drawing/2014/main" id="{BF531154-5AB0-3A0C-4B3B-B26D7FEB4591}"/>
              </a:ext>
            </a:extLst>
          </p:cNvPr>
          <p:cNvSpPr>
            <a:spLocks noGrp="1"/>
          </p:cNvSpPr>
          <p:nvPr>
            <p:ph type="subTitle" idx="1"/>
          </p:nvPr>
        </p:nvSpPr>
        <p:spPr>
          <a:xfrm>
            <a:off x="551329" y="3477553"/>
            <a:ext cx="5859096" cy="1509738"/>
          </a:xfrm>
        </p:spPr>
        <p:txBody>
          <a:bodyPr vert="horz" lIns="91440" tIns="45720" rIns="91440" bIns="45720" rtlCol="0" anchor="t">
            <a:normAutofit/>
          </a:bodyPr>
          <a:lstStyle/>
          <a:p>
            <a:pPr algn="ctr"/>
            <a:r>
              <a:rPr lang="en-US" dirty="0">
                <a:ea typeface="+mn-lt"/>
                <a:cs typeface="+mn-lt"/>
              </a:rPr>
              <a:t>Center for the Application of Substance Abuse Technologies (CASAT)</a:t>
            </a:r>
            <a:endParaRPr lang="en-US" dirty="0"/>
          </a:p>
          <a:p>
            <a:pPr algn="ctr"/>
            <a:r>
              <a:rPr lang="en-US" dirty="0">
                <a:ea typeface="+mn-lt"/>
                <a:cs typeface="+mn-lt"/>
              </a:rPr>
              <a:t>CAS 254: Signs and Symptoms of Addiction </a:t>
            </a:r>
            <a:endParaRPr lang="en-US" dirty="0"/>
          </a:p>
          <a:p>
            <a:endParaRPr lang="en-US" dirty="0">
              <a:cs typeface="Calibri"/>
            </a:endParaRPr>
          </a:p>
        </p:txBody>
      </p:sp>
      <p:sp>
        <p:nvSpPr>
          <p:cNvPr id="9" name="TextBox 8">
            <a:extLst>
              <a:ext uri="{FF2B5EF4-FFF2-40B4-BE49-F238E27FC236}">
                <a16:creationId xmlns:a16="http://schemas.microsoft.com/office/drawing/2014/main" id="{0501FE25-4B6C-6BCC-879D-03507CDE99AF}"/>
              </a:ext>
            </a:extLst>
          </p:cNvPr>
          <p:cNvSpPr txBox="1"/>
          <p:nvPr/>
        </p:nvSpPr>
        <p:spPr>
          <a:xfrm>
            <a:off x="6089319" y="5279112"/>
            <a:ext cx="5190041" cy="369332"/>
          </a:xfrm>
          <a:prstGeom prst="rect">
            <a:avLst/>
          </a:prstGeom>
          <a:noFill/>
        </p:spPr>
        <p:txBody>
          <a:bodyPr wrap="square" lIns="91440" tIns="45720" rIns="91440" bIns="45720" rtlCol="0" anchor="t">
            <a:spAutoFit/>
          </a:bodyPr>
          <a:lstStyle/>
          <a:p>
            <a:endParaRPr lang="en-US" dirty="0">
              <a:solidFill>
                <a:schemeClr val="bg2">
                  <a:lumMod val="50000"/>
                </a:schemeClr>
              </a:solidFill>
              <a:ea typeface="+mn-lt"/>
              <a:cs typeface="+mn-lt"/>
            </a:endParaRPr>
          </a:p>
        </p:txBody>
      </p:sp>
      <p:sp>
        <p:nvSpPr>
          <p:cNvPr id="4" name="Slide Number Placeholder 3">
            <a:extLst>
              <a:ext uri="{FF2B5EF4-FFF2-40B4-BE49-F238E27FC236}">
                <a16:creationId xmlns:a16="http://schemas.microsoft.com/office/drawing/2014/main" id="{943101DF-0E1D-440E-6071-0D839B67B236}"/>
              </a:ext>
            </a:extLst>
          </p:cNvPr>
          <p:cNvSpPr>
            <a:spLocks noGrp="1"/>
          </p:cNvSpPr>
          <p:nvPr>
            <p:ph type="sldNum" sz="quarter" idx="12"/>
          </p:nvPr>
        </p:nvSpPr>
        <p:spPr/>
        <p:txBody>
          <a:bodyPr/>
          <a:lstStyle/>
          <a:p>
            <a:fld id="{6D486360-FF34-7B48-AD05-62F8407C4C7E}" type="slidenum">
              <a:rPr lang="en-US" smtClean="0"/>
              <a:t>1</a:t>
            </a:fld>
            <a:endParaRPr lang="en-US"/>
          </a:p>
        </p:txBody>
      </p:sp>
    </p:spTree>
    <p:extLst>
      <p:ext uri="{BB962C8B-B14F-4D97-AF65-F5344CB8AC3E}">
        <p14:creationId xmlns:p14="http://schemas.microsoft.com/office/powerpoint/2010/main" val="2002729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1029-894B-6952-FCC1-716FC9A64D46}"/>
              </a:ext>
            </a:extLst>
          </p:cNvPr>
          <p:cNvSpPr>
            <a:spLocks noGrp="1"/>
          </p:cNvSpPr>
          <p:nvPr>
            <p:ph type="title"/>
          </p:nvPr>
        </p:nvSpPr>
        <p:spPr>
          <a:xfrm>
            <a:off x="900829" y="162236"/>
            <a:ext cx="10091084" cy="709053"/>
          </a:xfrm>
        </p:spPr>
        <p:txBody>
          <a:bodyPr>
            <a:normAutofit/>
          </a:bodyPr>
          <a:lstStyle/>
          <a:p>
            <a:r>
              <a:rPr lang="en-US" sz="4000" dirty="0">
                <a:solidFill>
                  <a:schemeClr val="accent2"/>
                </a:solidFill>
              </a:rPr>
              <a:t>Substance Use </a:t>
            </a:r>
            <a:r>
              <a:rPr lang="en-US" sz="4000" dirty="0"/>
              <a:t>and Suicide</a:t>
            </a:r>
          </a:p>
        </p:txBody>
      </p:sp>
      <p:sp>
        <p:nvSpPr>
          <p:cNvPr id="4" name="TextBox 3">
            <a:extLst>
              <a:ext uri="{FF2B5EF4-FFF2-40B4-BE49-F238E27FC236}">
                <a16:creationId xmlns:a16="http://schemas.microsoft.com/office/drawing/2014/main" id="{4515D3B6-6059-F635-9445-DED257992147}"/>
              </a:ext>
            </a:extLst>
          </p:cNvPr>
          <p:cNvSpPr txBox="1"/>
          <p:nvPr/>
        </p:nvSpPr>
        <p:spPr>
          <a:xfrm>
            <a:off x="1104090" y="1076904"/>
            <a:ext cx="11087910" cy="4524315"/>
          </a:xfrm>
          <a:prstGeom prst="rect">
            <a:avLst/>
          </a:prstGeom>
          <a:noFill/>
        </p:spPr>
        <p:txBody>
          <a:bodyPr wrap="square">
            <a:spAutoFit/>
          </a:bodyPr>
          <a:lstStyle/>
          <a:p>
            <a:r>
              <a:rPr lang="en-US" sz="2400" b="1" dirty="0">
                <a:solidFill>
                  <a:schemeClr val="tx1">
                    <a:lumMod val="50000"/>
                    <a:lumOff val="50000"/>
                  </a:schemeClr>
                </a:solidFill>
                <a:effectLst/>
              </a:rPr>
              <a:t>Deaths by SUICIDE. </a:t>
            </a:r>
            <a:r>
              <a:rPr lang="en-US" sz="2400" dirty="0">
                <a:solidFill>
                  <a:schemeClr val="tx1">
                    <a:lumMod val="50000"/>
                    <a:lumOff val="50000"/>
                  </a:schemeClr>
                </a:solidFill>
                <a:effectLst/>
              </a:rPr>
              <a:t>In 2020, 18 states had higher suicide death rates compared with 2019, including seven states with statistically significant increases.</a:t>
            </a:r>
          </a:p>
          <a:p>
            <a:endParaRPr lang="en-US" sz="2400" dirty="0">
              <a:solidFill>
                <a:schemeClr val="tx1">
                  <a:lumMod val="50000"/>
                  <a:lumOff val="50000"/>
                </a:schemeClr>
              </a:solidFill>
              <a:effectLst/>
            </a:endParaRPr>
          </a:p>
          <a:p>
            <a:r>
              <a:rPr lang="en-US" sz="2400" b="1" dirty="0">
                <a:solidFill>
                  <a:schemeClr val="tx1">
                    <a:lumMod val="50000"/>
                    <a:lumOff val="50000"/>
                  </a:schemeClr>
                </a:solidFill>
                <a:effectLst/>
              </a:rPr>
              <a:t>ALCOHOL-induced deaths. </a:t>
            </a:r>
            <a:r>
              <a:rPr lang="en-US" sz="2400" dirty="0">
                <a:solidFill>
                  <a:schemeClr val="tx1">
                    <a:lumMod val="50000"/>
                    <a:lumOff val="50000"/>
                  </a:schemeClr>
                </a:solidFill>
                <a:effectLst/>
              </a:rPr>
              <a:t>In 2020, every state and the District of Columbia had higher alcohol death rates compared with 2019. </a:t>
            </a:r>
          </a:p>
          <a:p>
            <a:endParaRPr lang="en-US" sz="2400" dirty="0">
              <a:solidFill>
                <a:schemeClr val="tx1">
                  <a:lumMod val="50000"/>
                  <a:lumOff val="50000"/>
                </a:schemeClr>
              </a:solidFill>
              <a:effectLst/>
            </a:endParaRPr>
          </a:p>
          <a:p>
            <a:r>
              <a:rPr lang="en-US" sz="2400" b="1" dirty="0">
                <a:solidFill>
                  <a:schemeClr val="tx1">
                    <a:lumMod val="50000"/>
                    <a:lumOff val="50000"/>
                  </a:schemeClr>
                </a:solidFill>
              </a:rPr>
              <a:t>DRUG-induced deaths. </a:t>
            </a:r>
            <a:r>
              <a:rPr lang="en-US" sz="2400" dirty="0">
                <a:solidFill>
                  <a:schemeClr val="tx1">
                    <a:lumMod val="50000"/>
                    <a:lumOff val="50000"/>
                  </a:schemeClr>
                </a:solidFill>
              </a:rPr>
              <a:t>In 2020, 47 states plus the District of Columbia had higher drug-induced drug rates compared with 2019. </a:t>
            </a:r>
          </a:p>
          <a:p>
            <a:endParaRPr lang="en-US" sz="2400" dirty="0">
              <a:solidFill>
                <a:schemeClr val="tx1">
                  <a:lumMod val="50000"/>
                  <a:lumOff val="50000"/>
                </a:schemeClr>
              </a:solidFill>
            </a:endParaRPr>
          </a:p>
          <a:p>
            <a:r>
              <a:rPr lang="en-US" sz="2400" b="1" dirty="0">
                <a:solidFill>
                  <a:schemeClr val="tx1">
                    <a:lumMod val="50000"/>
                    <a:lumOff val="50000"/>
                  </a:schemeClr>
                </a:solidFill>
                <a:effectLst/>
              </a:rPr>
              <a:t>Deaths from ALCOHOL, DRUGS, </a:t>
            </a:r>
            <a:r>
              <a:rPr lang="en-US" sz="2400" b="1" dirty="0">
                <a:solidFill>
                  <a:schemeClr val="tx1">
                    <a:lumMod val="50000"/>
                    <a:lumOff val="50000"/>
                  </a:schemeClr>
                </a:solidFill>
              </a:rPr>
              <a:t>and </a:t>
            </a:r>
            <a:r>
              <a:rPr lang="en-US" sz="2400" b="1" dirty="0">
                <a:solidFill>
                  <a:schemeClr val="tx1">
                    <a:lumMod val="50000"/>
                    <a:lumOff val="50000"/>
                  </a:schemeClr>
                </a:solidFill>
                <a:effectLst/>
              </a:rPr>
              <a:t>SUICIDE. </a:t>
            </a:r>
            <a:r>
              <a:rPr lang="en-US" sz="2400" dirty="0">
                <a:solidFill>
                  <a:schemeClr val="tx1">
                    <a:lumMod val="50000"/>
                    <a:lumOff val="50000"/>
                  </a:schemeClr>
                </a:solidFill>
                <a:effectLst/>
              </a:rPr>
              <a:t>In 2020, 49 states and the District of Columbia saw higher rates of death from alcohol, drugs, and suicide combined compared with 2019. </a:t>
            </a:r>
            <a:endParaRPr lang="en-US" sz="2800" dirty="0">
              <a:effectLst/>
            </a:endParaRPr>
          </a:p>
        </p:txBody>
      </p:sp>
      <p:sp>
        <p:nvSpPr>
          <p:cNvPr id="3" name="Slide Number Placeholder 2">
            <a:extLst>
              <a:ext uri="{FF2B5EF4-FFF2-40B4-BE49-F238E27FC236}">
                <a16:creationId xmlns:a16="http://schemas.microsoft.com/office/drawing/2014/main" id="{0FE437FB-BDC3-0F53-FA41-0A79F940CD3E}"/>
              </a:ext>
            </a:extLst>
          </p:cNvPr>
          <p:cNvSpPr>
            <a:spLocks noGrp="1"/>
          </p:cNvSpPr>
          <p:nvPr>
            <p:ph type="sldNum" sz="quarter" idx="12"/>
          </p:nvPr>
        </p:nvSpPr>
        <p:spPr/>
        <p:txBody>
          <a:bodyPr/>
          <a:lstStyle/>
          <a:p>
            <a:fld id="{6D486360-FF34-7B48-AD05-62F8407C4C7E}" type="slidenum">
              <a:rPr lang="en-US" smtClean="0"/>
              <a:t>10</a:t>
            </a:fld>
            <a:endParaRPr lang="en-US"/>
          </a:p>
        </p:txBody>
      </p:sp>
    </p:spTree>
    <p:extLst>
      <p:ext uri="{BB962C8B-B14F-4D97-AF65-F5344CB8AC3E}">
        <p14:creationId xmlns:p14="http://schemas.microsoft.com/office/powerpoint/2010/main" val="3404036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70A34-7228-A3D7-8385-45C794B98D4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92765" y="-1769029"/>
            <a:ext cx="12284765" cy="9080546"/>
          </a:xfrm>
          <a:prstGeom prst="rect">
            <a:avLst/>
          </a:prstGeom>
        </p:spPr>
      </p:pic>
      <p:sp>
        <p:nvSpPr>
          <p:cNvPr id="3" name="Slide Number Placeholder 2">
            <a:extLst>
              <a:ext uri="{FF2B5EF4-FFF2-40B4-BE49-F238E27FC236}">
                <a16:creationId xmlns:a16="http://schemas.microsoft.com/office/drawing/2014/main" id="{D5B5310F-9814-750A-728B-CCA2DF1494D9}"/>
              </a:ext>
            </a:extLst>
          </p:cNvPr>
          <p:cNvSpPr>
            <a:spLocks noGrp="1"/>
          </p:cNvSpPr>
          <p:nvPr>
            <p:ph type="sldNum" sz="quarter" idx="12"/>
          </p:nvPr>
        </p:nvSpPr>
        <p:spPr/>
        <p:txBody>
          <a:bodyPr/>
          <a:lstStyle/>
          <a:p>
            <a:fld id="{6D486360-FF34-7B48-AD05-62F8407C4C7E}" type="slidenum">
              <a:rPr lang="en-US" smtClean="0"/>
              <a:t>11</a:t>
            </a:fld>
            <a:endParaRPr lang="en-US"/>
          </a:p>
        </p:txBody>
      </p:sp>
    </p:spTree>
    <p:extLst>
      <p:ext uri="{BB962C8B-B14F-4D97-AF65-F5344CB8AC3E}">
        <p14:creationId xmlns:p14="http://schemas.microsoft.com/office/powerpoint/2010/main" val="118826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5817-E2D5-C1FF-BF43-539A1EBC965A}"/>
              </a:ext>
            </a:extLst>
          </p:cNvPr>
          <p:cNvSpPr>
            <a:spLocks noGrp="1"/>
          </p:cNvSpPr>
          <p:nvPr>
            <p:ph type="title"/>
          </p:nvPr>
        </p:nvSpPr>
        <p:spPr>
          <a:xfrm>
            <a:off x="1101436" y="297889"/>
            <a:ext cx="10827328" cy="709053"/>
          </a:xfrm>
        </p:spPr>
        <p:txBody>
          <a:bodyPr>
            <a:normAutofit/>
          </a:bodyPr>
          <a:lstStyle/>
          <a:p>
            <a:r>
              <a:rPr lang="en-US" dirty="0"/>
              <a:t>Opiates and Suicide – 3 Possible Links</a:t>
            </a:r>
          </a:p>
        </p:txBody>
      </p:sp>
      <p:graphicFrame>
        <p:nvGraphicFramePr>
          <p:cNvPr id="4" name="Content Placeholder 3">
            <a:extLst>
              <a:ext uri="{FF2B5EF4-FFF2-40B4-BE49-F238E27FC236}">
                <a16:creationId xmlns:a16="http://schemas.microsoft.com/office/drawing/2014/main" id="{C1CDA7D3-61BC-CDFA-508D-C287CF23F7A7}"/>
              </a:ext>
            </a:extLst>
          </p:cNvPr>
          <p:cNvGraphicFramePr>
            <a:graphicFrameLocks noGrp="1"/>
          </p:cNvGraphicFramePr>
          <p:nvPr>
            <p:ph idx="1"/>
            <p:extLst>
              <p:ext uri="{D42A27DB-BD31-4B8C-83A1-F6EECF244321}">
                <p14:modId xmlns:p14="http://schemas.microsoft.com/office/powerpoint/2010/main" val="3811409959"/>
              </p:ext>
            </p:extLst>
          </p:nvPr>
        </p:nvGraphicFramePr>
        <p:xfrm>
          <a:off x="1586995" y="1383793"/>
          <a:ext cx="9856210" cy="4430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444DEE4-89F7-EF2E-51D1-339CDC4BA187}"/>
              </a:ext>
            </a:extLst>
          </p:cNvPr>
          <p:cNvSpPr txBox="1"/>
          <p:nvPr/>
        </p:nvSpPr>
        <p:spPr>
          <a:xfrm>
            <a:off x="4937490" y="5813928"/>
            <a:ext cx="4655127" cy="369332"/>
          </a:xfrm>
          <a:prstGeom prst="rect">
            <a:avLst/>
          </a:prstGeom>
          <a:noFill/>
        </p:spPr>
        <p:txBody>
          <a:bodyPr wrap="square" rtlCol="0">
            <a:spAutoFit/>
          </a:bodyPr>
          <a:lstStyle/>
          <a:p>
            <a:r>
              <a:rPr lang="en-US" dirty="0">
                <a:solidFill>
                  <a:srgbClr val="767171"/>
                </a:solidFill>
              </a:rPr>
              <a:t>SPRC – Suicide Prevention Resource Center</a:t>
            </a:r>
          </a:p>
        </p:txBody>
      </p:sp>
      <p:sp>
        <p:nvSpPr>
          <p:cNvPr id="6" name="Slide Number Placeholder 2">
            <a:extLst>
              <a:ext uri="{FF2B5EF4-FFF2-40B4-BE49-F238E27FC236}">
                <a16:creationId xmlns:a16="http://schemas.microsoft.com/office/drawing/2014/main" id="{0FE437FB-BDC3-0F53-FA41-0A79F940CD3E}"/>
              </a:ext>
            </a:extLst>
          </p:cNvPr>
          <p:cNvSpPr>
            <a:spLocks noGrp="1"/>
          </p:cNvSpPr>
          <p:nvPr>
            <p:ph type="sldNum" sz="quarter" idx="12"/>
          </p:nvPr>
        </p:nvSpPr>
        <p:spPr>
          <a:xfrm>
            <a:off x="8610600" y="6194986"/>
            <a:ext cx="2743200" cy="365125"/>
          </a:xfrm>
        </p:spPr>
        <p:txBody>
          <a:bodyPr/>
          <a:lstStyle/>
          <a:p>
            <a:r>
              <a:rPr lang="en-US" dirty="0"/>
              <a:t>13</a:t>
            </a:r>
          </a:p>
        </p:txBody>
      </p:sp>
    </p:spTree>
    <p:extLst>
      <p:ext uri="{BB962C8B-B14F-4D97-AF65-F5344CB8AC3E}">
        <p14:creationId xmlns:p14="http://schemas.microsoft.com/office/powerpoint/2010/main" val="9322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1219200" y="113347"/>
            <a:ext cx="4179815" cy="709053"/>
          </a:xfrm>
        </p:spPr>
        <p:txBody>
          <a:bodyPr>
            <a:normAutofit/>
          </a:bodyPr>
          <a:lstStyle/>
          <a:p>
            <a:r>
              <a:rPr lang="en-US" sz="4000" dirty="0"/>
              <a:t>Discussion</a:t>
            </a:r>
          </a:p>
        </p:txBody>
      </p:sp>
      <p:sp>
        <p:nvSpPr>
          <p:cNvPr id="3" name="TextBox 2">
            <a:extLst>
              <a:ext uri="{FF2B5EF4-FFF2-40B4-BE49-F238E27FC236}">
                <a16:creationId xmlns:a16="http://schemas.microsoft.com/office/drawing/2014/main" id="{3E88FBEA-1B08-9A0E-3497-F84E9A09C701}"/>
              </a:ext>
            </a:extLst>
          </p:cNvPr>
          <p:cNvSpPr txBox="1"/>
          <p:nvPr/>
        </p:nvSpPr>
        <p:spPr>
          <a:xfrm>
            <a:off x="1219200" y="1438604"/>
            <a:ext cx="10774017" cy="3785652"/>
          </a:xfrm>
          <a:prstGeom prst="rect">
            <a:avLst/>
          </a:prstGeom>
          <a:noFill/>
        </p:spPr>
        <p:txBody>
          <a:bodyPr wrap="square" rtlCol="0">
            <a:spAutoFit/>
          </a:bodyPr>
          <a:lstStyle/>
          <a:p>
            <a:r>
              <a:rPr lang="en-US" sz="8000" dirty="0">
                <a:solidFill>
                  <a:srgbClr val="F58E3F"/>
                </a:solidFill>
              </a:rPr>
              <a:t>What are </a:t>
            </a:r>
            <a:r>
              <a:rPr lang="en-US" sz="8000" dirty="0">
                <a:solidFill>
                  <a:schemeClr val="tx1">
                    <a:lumMod val="50000"/>
                    <a:lumOff val="50000"/>
                  </a:schemeClr>
                </a:solidFill>
              </a:rPr>
              <a:t>risk factors…</a:t>
            </a:r>
          </a:p>
          <a:p>
            <a:r>
              <a:rPr lang="en-US" sz="8000" dirty="0">
                <a:solidFill>
                  <a:schemeClr val="tx1">
                    <a:lumMod val="50000"/>
                    <a:lumOff val="50000"/>
                  </a:schemeClr>
                </a:solidFill>
              </a:rPr>
              <a:t>		also considered the 		</a:t>
            </a:r>
            <a:r>
              <a:rPr lang="en-US" sz="8000" dirty="0">
                <a:solidFill>
                  <a:srgbClr val="F58E3F"/>
                </a:solidFill>
              </a:rPr>
              <a:t>“drivers” to suicide</a:t>
            </a:r>
            <a:r>
              <a:rPr lang="en-US" sz="8000" dirty="0">
                <a:solidFill>
                  <a:schemeClr val="tx1">
                    <a:lumMod val="50000"/>
                    <a:lumOff val="50000"/>
                  </a:schemeClr>
                </a:solidFill>
              </a:rPr>
              <a:t>? </a:t>
            </a:r>
          </a:p>
        </p:txBody>
      </p:sp>
      <p:sp>
        <p:nvSpPr>
          <p:cNvPr id="5" name="Slide Number Placeholder 4">
            <a:extLst>
              <a:ext uri="{FF2B5EF4-FFF2-40B4-BE49-F238E27FC236}">
                <a16:creationId xmlns:a16="http://schemas.microsoft.com/office/drawing/2014/main" id="{9712B13C-A942-AC69-77D1-23E64B3A6266}"/>
              </a:ext>
            </a:extLst>
          </p:cNvPr>
          <p:cNvSpPr>
            <a:spLocks noGrp="1"/>
          </p:cNvSpPr>
          <p:nvPr>
            <p:ph type="sldNum" sz="quarter" idx="12"/>
          </p:nvPr>
        </p:nvSpPr>
        <p:spPr/>
        <p:txBody>
          <a:bodyPr/>
          <a:lstStyle/>
          <a:p>
            <a:fld id="{6D486360-FF34-7B48-AD05-62F8407C4C7E}" type="slidenum">
              <a:rPr lang="en-US" smtClean="0"/>
              <a:t>13</a:t>
            </a:fld>
            <a:endParaRPr lang="en-US"/>
          </a:p>
        </p:txBody>
      </p:sp>
    </p:spTree>
    <p:extLst>
      <p:ext uri="{BB962C8B-B14F-4D97-AF65-F5344CB8AC3E}">
        <p14:creationId xmlns:p14="http://schemas.microsoft.com/office/powerpoint/2010/main" val="109153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1391" y="92766"/>
            <a:ext cx="11224592" cy="6765234"/>
          </a:xfrm>
        </p:spPr>
        <p:txBody>
          <a:bodyPr>
            <a:normAutofit/>
          </a:bodyPr>
          <a:lstStyle/>
          <a:p>
            <a:pPr marL="0" indent="0" algn="ctr">
              <a:buNone/>
            </a:pPr>
            <a:r>
              <a:rPr lang="en-US" sz="8800" dirty="0"/>
              <a:t>Sudden </a:t>
            </a:r>
            <a:r>
              <a:rPr lang="en-US" sz="8800" dirty="0">
                <a:solidFill>
                  <a:srgbClr val="F58E3F"/>
                </a:solidFill>
              </a:rPr>
              <a:t>changes</a:t>
            </a:r>
            <a:r>
              <a:rPr lang="en-US" sz="8800" dirty="0"/>
              <a:t> </a:t>
            </a:r>
          </a:p>
          <a:p>
            <a:pPr marL="0" indent="0" algn="ctr">
              <a:buNone/>
            </a:pPr>
            <a:r>
              <a:rPr lang="en-US" sz="8800" dirty="0"/>
              <a:t>in </a:t>
            </a:r>
            <a:r>
              <a:rPr lang="en-US" sz="8800" dirty="0">
                <a:solidFill>
                  <a:srgbClr val="F58E3F"/>
                </a:solidFill>
              </a:rPr>
              <a:t>behavior</a:t>
            </a:r>
            <a:r>
              <a:rPr lang="en-US" sz="8800" dirty="0"/>
              <a:t> </a:t>
            </a:r>
          </a:p>
          <a:p>
            <a:pPr marL="0" indent="0" algn="ctr">
              <a:buNone/>
            </a:pPr>
            <a:r>
              <a:rPr lang="en-US" sz="8800" dirty="0"/>
              <a:t>is a key identifier </a:t>
            </a:r>
          </a:p>
          <a:p>
            <a:pPr marL="0" indent="0" algn="ctr">
              <a:buNone/>
            </a:pPr>
            <a:r>
              <a:rPr lang="en-US" sz="8800" dirty="0"/>
              <a:t>that someone may be at </a:t>
            </a:r>
            <a:r>
              <a:rPr lang="en-US" sz="8800" dirty="0">
                <a:solidFill>
                  <a:srgbClr val="F58E3F"/>
                </a:solidFill>
              </a:rPr>
              <a:t>risk of suicide</a:t>
            </a:r>
            <a:r>
              <a:rPr lang="en-US" sz="8800" dirty="0"/>
              <a:t> </a:t>
            </a:r>
          </a:p>
        </p:txBody>
      </p:sp>
      <p:sp>
        <p:nvSpPr>
          <p:cNvPr id="4" name="Slide Number Placeholder 3"/>
          <p:cNvSpPr>
            <a:spLocks noGrp="1"/>
          </p:cNvSpPr>
          <p:nvPr>
            <p:ph type="sldNum" sz="quarter" idx="12"/>
          </p:nvPr>
        </p:nvSpPr>
        <p:spPr/>
        <p:txBody>
          <a:bodyPr/>
          <a:lstStyle/>
          <a:p>
            <a:fld id="{6D486360-FF34-7B48-AD05-62F8407C4C7E}" type="slidenum">
              <a:rPr lang="en-US" smtClean="0"/>
              <a:t>14</a:t>
            </a:fld>
            <a:endParaRPr lang="en-US" dirty="0"/>
          </a:p>
        </p:txBody>
      </p:sp>
    </p:spTree>
    <p:extLst>
      <p:ext uri="{BB962C8B-B14F-4D97-AF65-F5344CB8AC3E}">
        <p14:creationId xmlns:p14="http://schemas.microsoft.com/office/powerpoint/2010/main" val="747706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website&#10;&#10;Description automatically generated">
            <a:extLst>
              <a:ext uri="{FF2B5EF4-FFF2-40B4-BE49-F238E27FC236}">
                <a16:creationId xmlns:a16="http://schemas.microsoft.com/office/drawing/2014/main" id="{2BF9608F-006E-DF08-9DFB-2C7CB2DD59D2}"/>
              </a:ext>
            </a:extLst>
          </p:cNvPr>
          <p:cNvPicPr>
            <a:picLocks noChangeAspect="1"/>
          </p:cNvPicPr>
          <p:nvPr/>
        </p:nvPicPr>
        <p:blipFill rotWithShape="1">
          <a:blip r:embed="rId3">
            <a:duotone>
              <a:schemeClr val="accent2">
                <a:shade val="45000"/>
                <a:satMod val="135000"/>
              </a:schemeClr>
              <a:prstClr val="white"/>
            </a:duotone>
          </a:blip>
          <a:srcRect l="22827" t="19313" r="22911" b="9793"/>
          <a:stretch/>
        </p:blipFill>
        <p:spPr>
          <a:xfrm>
            <a:off x="636105" y="2541"/>
            <a:ext cx="10999304" cy="6855459"/>
          </a:xfrm>
          <a:prstGeom prst="rect">
            <a:avLst/>
          </a:prstGeom>
        </p:spPr>
      </p:pic>
      <p:sp>
        <p:nvSpPr>
          <p:cNvPr id="3" name="Slide Number Placeholder 2">
            <a:extLst>
              <a:ext uri="{FF2B5EF4-FFF2-40B4-BE49-F238E27FC236}">
                <a16:creationId xmlns:a16="http://schemas.microsoft.com/office/drawing/2014/main" id="{6D6C998B-5B8E-F713-6CA7-8A403DBE38CE}"/>
              </a:ext>
            </a:extLst>
          </p:cNvPr>
          <p:cNvSpPr>
            <a:spLocks noGrp="1"/>
          </p:cNvSpPr>
          <p:nvPr>
            <p:ph type="sldNum" sz="quarter" idx="12"/>
          </p:nvPr>
        </p:nvSpPr>
        <p:spPr/>
        <p:txBody>
          <a:bodyPr/>
          <a:lstStyle/>
          <a:p>
            <a:fld id="{6D486360-FF34-7B48-AD05-62F8407C4C7E}" type="slidenum">
              <a:rPr lang="en-US" smtClean="0"/>
              <a:t>15</a:t>
            </a:fld>
            <a:endParaRPr lang="en-US"/>
          </a:p>
        </p:txBody>
      </p:sp>
    </p:spTree>
    <p:extLst>
      <p:ext uri="{BB962C8B-B14F-4D97-AF65-F5344CB8AC3E}">
        <p14:creationId xmlns:p14="http://schemas.microsoft.com/office/powerpoint/2010/main" val="131705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6C3D2-1E9D-07CD-83C1-ABB8C15C6BB4}"/>
              </a:ext>
            </a:extLst>
          </p:cNvPr>
          <p:cNvSpPr>
            <a:spLocks noGrp="1"/>
          </p:cNvSpPr>
          <p:nvPr>
            <p:ph type="title"/>
          </p:nvPr>
        </p:nvSpPr>
        <p:spPr>
          <a:xfrm>
            <a:off x="900828" y="0"/>
            <a:ext cx="10091084" cy="709053"/>
          </a:xfrm>
        </p:spPr>
        <p:txBody>
          <a:bodyPr>
            <a:normAutofit fontScale="90000"/>
          </a:bodyPr>
          <a:lstStyle/>
          <a:p>
            <a:r>
              <a:rPr lang="en-US" dirty="0"/>
              <a:t>Adverse Childhood Experiences (ACE’s)</a:t>
            </a:r>
          </a:p>
        </p:txBody>
      </p:sp>
      <p:pic>
        <p:nvPicPr>
          <p:cNvPr id="4" name="Content Placeholder 3">
            <a:extLst>
              <a:ext uri="{FF2B5EF4-FFF2-40B4-BE49-F238E27FC236}">
                <a16:creationId xmlns:a16="http://schemas.microsoft.com/office/drawing/2014/main" id="{EAC89645-5F25-A63F-0AC6-FD8791CF47E3}"/>
              </a:ext>
            </a:extLst>
          </p:cNvPr>
          <p:cNvPicPr>
            <a:picLocks noGrp="1" noChangeAspect="1"/>
          </p:cNvPicPr>
          <p:nvPr>
            <p:ph idx="1"/>
          </p:nvPr>
        </p:nvPicPr>
        <p:blipFill>
          <a:blip r:embed="rId3"/>
          <a:stretch>
            <a:fillRect/>
          </a:stretch>
        </p:blipFill>
        <p:spPr>
          <a:xfrm>
            <a:off x="1166191" y="709053"/>
            <a:ext cx="10699132" cy="6148947"/>
          </a:xfrm>
          <a:prstGeom prst="rect">
            <a:avLst/>
          </a:prstGeom>
        </p:spPr>
      </p:pic>
      <p:sp>
        <p:nvSpPr>
          <p:cNvPr id="3" name="Slide Number Placeholder 2">
            <a:extLst>
              <a:ext uri="{FF2B5EF4-FFF2-40B4-BE49-F238E27FC236}">
                <a16:creationId xmlns:a16="http://schemas.microsoft.com/office/drawing/2014/main" id="{405AFD2B-8A3E-1B92-B8F5-B7E722BC1D61}"/>
              </a:ext>
            </a:extLst>
          </p:cNvPr>
          <p:cNvSpPr>
            <a:spLocks noGrp="1"/>
          </p:cNvSpPr>
          <p:nvPr>
            <p:ph type="sldNum" sz="quarter" idx="12"/>
          </p:nvPr>
        </p:nvSpPr>
        <p:spPr>
          <a:xfrm>
            <a:off x="8703366" y="6492875"/>
            <a:ext cx="2743200" cy="365125"/>
          </a:xfrm>
        </p:spPr>
        <p:txBody>
          <a:bodyPr/>
          <a:lstStyle/>
          <a:p>
            <a:fld id="{6D486360-FF34-7B48-AD05-62F8407C4C7E}" type="slidenum">
              <a:rPr lang="en-US" smtClean="0"/>
              <a:t>16</a:t>
            </a:fld>
            <a:endParaRPr lang="en-US"/>
          </a:p>
        </p:txBody>
      </p:sp>
    </p:spTree>
    <p:extLst>
      <p:ext uri="{BB962C8B-B14F-4D97-AF65-F5344CB8AC3E}">
        <p14:creationId xmlns:p14="http://schemas.microsoft.com/office/powerpoint/2010/main" val="381891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D486360-FF34-7B48-AD05-62F8407C4C7E}" type="slidenum">
              <a:rPr lang="en-US" smtClean="0"/>
              <a:t>17</a:t>
            </a:fld>
            <a:endParaRPr lang="en-US"/>
          </a:p>
        </p:txBody>
      </p:sp>
    </p:spTree>
    <p:extLst>
      <p:ext uri="{BB962C8B-B14F-4D97-AF65-F5344CB8AC3E}">
        <p14:creationId xmlns:p14="http://schemas.microsoft.com/office/powerpoint/2010/main" val="348908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885639" y="681318"/>
            <a:ext cx="4941420" cy="945478"/>
          </a:xfrm>
        </p:spPr>
        <p:txBody>
          <a:bodyPr vert="horz" lIns="91440" tIns="45720" rIns="91440" bIns="45720" rtlCol="0" anchor="ctr">
            <a:normAutofit/>
          </a:bodyPr>
          <a:lstStyle/>
          <a:p>
            <a:r>
              <a:rPr lang="en-US" sz="4800" dirty="0"/>
              <a:t>Trauma</a:t>
            </a:r>
          </a:p>
        </p:txBody>
      </p:sp>
      <p:sp>
        <p:nvSpPr>
          <p:cNvPr id="9" name="Rectangle 8">
            <a:extLst>
              <a:ext uri="{FF2B5EF4-FFF2-40B4-BE49-F238E27FC236}">
                <a16:creationId xmlns:a16="http://schemas.microsoft.com/office/drawing/2014/main" id="{A51A4175-77DE-3E19-6BBD-54E19CAB7B88}"/>
              </a:ext>
            </a:extLst>
          </p:cNvPr>
          <p:cNvSpPr/>
          <p:nvPr/>
        </p:nvSpPr>
        <p:spPr>
          <a:xfrm>
            <a:off x="885639" y="2451007"/>
            <a:ext cx="7124628" cy="3926541"/>
          </a:xfrm>
          <a:prstGeom prst="rect">
            <a:avLst/>
          </a:prstGeom>
        </p:spPr>
        <p:txBody>
          <a:bodyPr vert="horz" lIns="91440" tIns="45720" rIns="91440" bIns="45720" rtlCol="0" anchor="t">
            <a:normAutofit/>
          </a:bodyPr>
          <a:lstStyle/>
          <a:p>
            <a:pPr>
              <a:lnSpc>
                <a:spcPct val="90000"/>
              </a:lnSpc>
              <a:spcAft>
                <a:spcPts val="600"/>
              </a:spcAft>
            </a:pPr>
            <a:endParaRPr lang="en-US" dirty="0"/>
          </a:p>
          <a:p>
            <a:pPr marL="400050" indent="-342900">
              <a:lnSpc>
                <a:spcPct val="90000"/>
              </a:lnSpc>
              <a:spcAft>
                <a:spcPts val="600"/>
              </a:spcAft>
              <a:buFont typeface="Arial" panose="020B0604020202020204" pitchFamily="34" charset="0"/>
              <a:buChar char="•"/>
            </a:pPr>
            <a:r>
              <a:rPr lang="en-US" sz="3600" dirty="0">
                <a:solidFill>
                  <a:schemeClr val="tx1">
                    <a:lumMod val="50000"/>
                    <a:lumOff val="50000"/>
                  </a:schemeClr>
                </a:solidFill>
              </a:rPr>
              <a:t>Single event   </a:t>
            </a:r>
            <a:endParaRPr lang="en-US" sz="3600" dirty="0">
              <a:solidFill>
                <a:schemeClr val="tx1">
                  <a:lumMod val="50000"/>
                  <a:lumOff val="50000"/>
                </a:schemeClr>
              </a:solidFill>
              <a:cs typeface="Calibri"/>
            </a:endParaRPr>
          </a:p>
          <a:p>
            <a:pPr marL="400050" indent="-342900">
              <a:lnSpc>
                <a:spcPct val="90000"/>
              </a:lnSpc>
              <a:spcAft>
                <a:spcPts val="600"/>
              </a:spcAft>
              <a:buFont typeface="Arial" panose="020B0604020202020204" pitchFamily="34" charset="0"/>
              <a:buChar char="•"/>
            </a:pPr>
            <a:r>
              <a:rPr lang="en-US" sz="3600" dirty="0">
                <a:solidFill>
                  <a:schemeClr val="tx1">
                    <a:lumMod val="50000"/>
                    <a:lumOff val="50000"/>
                  </a:schemeClr>
                </a:solidFill>
              </a:rPr>
              <a:t>Reoccurring-strain trauma  </a:t>
            </a:r>
            <a:endParaRPr lang="en-US" sz="3600" dirty="0">
              <a:solidFill>
                <a:schemeClr val="tx1">
                  <a:lumMod val="50000"/>
                  <a:lumOff val="50000"/>
                </a:schemeClr>
              </a:solidFill>
              <a:cs typeface="Calibri"/>
            </a:endParaRPr>
          </a:p>
          <a:p>
            <a:pPr marL="400050" indent="-342900">
              <a:lnSpc>
                <a:spcPct val="90000"/>
              </a:lnSpc>
              <a:spcAft>
                <a:spcPts val="600"/>
              </a:spcAft>
              <a:buFont typeface="Arial" panose="020B0604020202020204" pitchFamily="34" charset="0"/>
              <a:buChar char="•"/>
            </a:pPr>
            <a:r>
              <a:rPr lang="en-US" sz="3600" dirty="0">
                <a:solidFill>
                  <a:schemeClr val="tx1">
                    <a:lumMod val="50000"/>
                    <a:lumOff val="50000"/>
                  </a:schemeClr>
                </a:solidFill>
              </a:rPr>
              <a:t>Complex trauma</a:t>
            </a:r>
            <a:endParaRPr lang="en-US" sz="3600" dirty="0">
              <a:solidFill>
                <a:schemeClr val="tx1">
                  <a:lumMod val="50000"/>
                  <a:lumOff val="50000"/>
                </a:schemeClr>
              </a:solidFill>
              <a:cs typeface="Calibri"/>
            </a:endParaRPr>
          </a:p>
          <a:p>
            <a:pPr marL="400050" indent="-342900">
              <a:lnSpc>
                <a:spcPct val="90000"/>
              </a:lnSpc>
              <a:spcAft>
                <a:spcPts val="600"/>
              </a:spcAft>
              <a:buFont typeface="Arial" panose="020B0604020202020204" pitchFamily="34" charset="0"/>
              <a:buChar char="•"/>
            </a:pPr>
            <a:r>
              <a:rPr lang="en-US" sz="3600" dirty="0">
                <a:solidFill>
                  <a:schemeClr val="tx1">
                    <a:lumMod val="50000"/>
                    <a:lumOff val="50000"/>
                  </a:schemeClr>
                </a:solidFill>
              </a:rPr>
              <a:t>Historical-Intergenerational trauma </a:t>
            </a:r>
          </a:p>
        </p:txBody>
      </p:sp>
      <p:sp>
        <p:nvSpPr>
          <p:cNvPr id="6" name="Text Placeholder 5">
            <a:extLst>
              <a:ext uri="{FF2B5EF4-FFF2-40B4-BE49-F238E27FC236}">
                <a16:creationId xmlns:a16="http://schemas.microsoft.com/office/drawing/2014/main" id="{BD0ADEE8-B134-8F4E-F6FE-F977682F2B85}"/>
              </a:ext>
            </a:extLst>
          </p:cNvPr>
          <p:cNvSpPr txBox="1">
            <a:spLocks/>
          </p:cNvSpPr>
          <p:nvPr/>
        </p:nvSpPr>
        <p:spPr>
          <a:xfrm>
            <a:off x="4636287" y="2266952"/>
            <a:ext cx="3161029" cy="2847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7" name="Text Placeholder 6">
            <a:extLst>
              <a:ext uri="{FF2B5EF4-FFF2-40B4-BE49-F238E27FC236}">
                <a16:creationId xmlns:a16="http://schemas.microsoft.com/office/drawing/2014/main" id="{D8963703-194B-7797-67A5-CD82D6B70EC8}"/>
              </a:ext>
            </a:extLst>
          </p:cNvPr>
          <p:cNvSpPr txBox="1">
            <a:spLocks/>
          </p:cNvSpPr>
          <p:nvPr/>
        </p:nvSpPr>
        <p:spPr>
          <a:xfrm>
            <a:off x="3838874" y="3889354"/>
            <a:ext cx="3161029" cy="58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dirty="0"/>
          </a:p>
        </p:txBody>
      </p:sp>
      <p:sp>
        <p:nvSpPr>
          <p:cNvPr id="8" name="Text Placeholder 7">
            <a:extLst>
              <a:ext uri="{FF2B5EF4-FFF2-40B4-BE49-F238E27FC236}">
                <a16:creationId xmlns:a16="http://schemas.microsoft.com/office/drawing/2014/main" id="{28DBD9D0-83C0-3F21-91CE-279BC5A075E3}"/>
              </a:ext>
            </a:extLst>
          </p:cNvPr>
          <p:cNvSpPr txBox="1">
            <a:spLocks/>
          </p:cNvSpPr>
          <p:nvPr/>
        </p:nvSpPr>
        <p:spPr>
          <a:xfrm>
            <a:off x="8010267" y="2266952"/>
            <a:ext cx="3161029" cy="2847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3" name="Slide Number Placeholder 2">
            <a:extLst>
              <a:ext uri="{FF2B5EF4-FFF2-40B4-BE49-F238E27FC236}">
                <a16:creationId xmlns:a16="http://schemas.microsoft.com/office/drawing/2014/main" id="{660F35E4-2031-A931-C47E-303B82BC65D6}"/>
              </a:ext>
            </a:extLst>
          </p:cNvPr>
          <p:cNvSpPr>
            <a:spLocks noGrp="1"/>
          </p:cNvSpPr>
          <p:nvPr>
            <p:ph type="sldNum" sz="quarter" idx="12"/>
          </p:nvPr>
        </p:nvSpPr>
        <p:spPr/>
        <p:txBody>
          <a:bodyPr/>
          <a:lstStyle/>
          <a:p>
            <a:fld id="{6D486360-FF34-7B48-AD05-62F8407C4C7E}" type="slidenum">
              <a:rPr lang="en-US" smtClean="0"/>
              <a:t>18</a:t>
            </a:fld>
            <a:endParaRPr lang="en-US"/>
          </a:p>
        </p:txBody>
      </p:sp>
      <p:sp>
        <p:nvSpPr>
          <p:cNvPr id="10" name="TextBox 9">
            <a:extLst>
              <a:ext uri="{FF2B5EF4-FFF2-40B4-BE49-F238E27FC236}">
                <a16:creationId xmlns:a16="http://schemas.microsoft.com/office/drawing/2014/main" id="{B85DDEF7-BD9C-05C9-5722-2421E52EE4B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5" name="Picture 15" descr="Brain Images | Free Photos, PNG Stickers, Wallpapers &amp; Backgrounds -  rawpixel">
            <a:extLst>
              <a:ext uri="{FF2B5EF4-FFF2-40B4-BE49-F238E27FC236}">
                <a16:creationId xmlns:a16="http://schemas.microsoft.com/office/drawing/2014/main" id="{0930EDD6-67B6-0B50-61B8-F131EE1EE523}"/>
              </a:ext>
            </a:extLst>
          </p:cNvPr>
          <p:cNvPicPr>
            <a:picLocks noChangeAspect="1"/>
          </p:cNvPicPr>
          <p:nvPr/>
        </p:nvPicPr>
        <p:blipFill>
          <a:blip r:embed="rId3"/>
          <a:stretch>
            <a:fillRect/>
          </a:stretch>
        </p:blipFill>
        <p:spPr>
          <a:xfrm>
            <a:off x="7371347" y="225926"/>
            <a:ext cx="4387515" cy="4394199"/>
          </a:xfrm>
          <a:prstGeom prst="ellipse">
            <a:avLst/>
          </a:prstGeom>
          <a:ln>
            <a:noFill/>
          </a:ln>
          <a:effectLst>
            <a:softEdge rad="112500"/>
          </a:effectLst>
        </p:spPr>
      </p:pic>
    </p:spTree>
    <p:extLst>
      <p:ext uri="{BB962C8B-B14F-4D97-AF65-F5344CB8AC3E}">
        <p14:creationId xmlns:p14="http://schemas.microsoft.com/office/powerpoint/2010/main" val="1048886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2758-F2AF-06F5-0661-24D6EE186801}"/>
              </a:ext>
            </a:extLst>
          </p:cNvPr>
          <p:cNvSpPr>
            <a:spLocks noGrp="1"/>
          </p:cNvSpPr>
          <p:nvPr>
            <p:ph type="title"/>
          </p:nvPr>
        </p:nvSpPr>
        <p:spPr>
          <a:xfrm>
            <a:off x="1004187" y="291531"/>
            <a:ext cx="10091084" cy="709053"/>
          </a:xfrm>
        </p:spPr>
        <p:txBody>
          <a:bodyPr>
            <a:normAutofit/>
          </a:bodyPr>
          <a:lstStyle/>
          <a:p>
            <a:pPr algn="ctr"/>
            <a:r>
              <a:rPr lang="en-US" dirty="0">
                <a:solidFill>
                  <a:srgbClr val="F58E3F"/>
                </a:solidFill>
              </a:rPr>
              <a:t>Common Responses to Trauma</a:t>
            </a:r>
          </a:p>
        </p:txBody>
      </p:sp>
      <p:sp>
        <p:nvSpPr>
          <p:cNvPr id="4" name="Slide Number Placeholder 3">
            <a:extLst>
              <a:ext uri="{FF2B5EF4-FFF2-40B4-BE49-F238E27FC236}">
                <a16:creationId xmlns:a16="http://schemas.microsoft.com/office/drawing/2014/main" id="{63CE3BEA-0CFE-C821-6141-D1B55E0D1C4B}"/>
              </a:ext>
            </a:extLst>
          </p:cNvPr>
          <p:cNvSpPr>
            <a:spLocks noGrp="1"/>
          </p:cNvSpPr>
          <p:nvPr>
            <p:ph type="sldNum" sz="quarter" idx="12"/>
          </p:nvPr>
        </p:nvSpPr>
        <p:spPr/>
        <p:txBody>
          <a:bodyPr/>
          <a:lstStyle/>
          <a:p>
            <a:fld id="{6D486360-FF34-7B48-AD05-62F8407C4C7E}" type="slidenum">
              <a:rPr lang="en-US" smtClean="0"/>
              <a:t>19</a:t>
            </a:fld>
            <a:endParaRPr lang="en-US"/>
          </a:p>
        </p:txBody>
      </p:sp>
      <p:graphicFrame>
        <p:nvGraphicFramePr>
          <p:cNvPr id="3" name="Table 3">
            <a:extLst>
              <a:ext uri="{FF2B5EF4-FFF2-40B4-BE49-F238E27FC236}">
                <a16:creationId xmlns:a16="http://schemas.microsoft.com/office/drawing/2014/main" id="{A8F0345F-2713-E801-85AA-08BCFCFBB4E4}"/>
              </a:ext>
            </a:extLst>
          </p:cNvPr>
          <p:cNvGraphicFramePr>
            <a:graphicFrameLocks noGrp="1"/>
          </p:cNvGraphicFramePr>
          <p:nvPr>
            <p:extLst>
              <p:ext uri="{D42A27DB-BD31-4B8C-83A1-F6EECF244321}">
                <p14:modId xmlns:p14="http://schemas.microsoft.com/office/powerpoint/2010/main" val="336123255"/>
              </p:ext>
            </p:extLst>
          </p:nvPr>
        </p:nvGraphicFramePr>
        <p:xfrm>
          <a:off x="-92541" y="1179181"/>
          <a:ext cx="12284541" cy="5678819"/>
        </p:xfrm>
        <a:graphic>
          <a:graphicData uri="http://schemas.openxmlformats.org/drawingml/2006/table">
            <a:tbl>
              <a:tblPr firstRow="1" bandRow="1">
                <a:tableStyleId>{5C22544A-7EE6-4342-B048-85BDC9FD1C3A}</a:tableStyleId>
              </a:tblPr>
              <a:tblGrid>
                <a:gridCol w="4094847">
                  <a:extLst>
                    <a:ext uri="{9D8B030D-6E8A-4147-A177-3AD203B41FA5}">
                      <a16:colId xmlns:a16="http://schemas.microsoft.com/office/drawing/2014/main" val="182725294"/>
                    </a:ext>
                  </a:extLst>
                </a:gridCol>
                <a:gridCol w="4094847">
                  <a:extLst>
                    <a:ext uri="{9D8B030D-6E8A-4147-A177-3AD203B41FA5}">
                      <a16:colId xmlns:a16="http://schemas.microsoft.com/office/drawing/2014/main" val="3594966784"/>
                    </a:ext>
                  </a:extLst>
                </a:gridCol>
                <a:gridCol w="4094847">
                  <a:extLst>
                    <a:ext uri="{9D8B030D-6E8A-4147-A177-3AD203B41FA5}">
                      <a16:colId xmlns:a16="http://schemas.microsoft.com/office/drawing/2014/main" val="2541235402"/>
                    </a:ext>
                  </a:extLst>
                </a:gridCol>
              </a:tblGrid>
              <a:tr h="458460">
                <a:tc>
                  <a:txBody>
                    <a:bodyPr/>
                    <a:lstStyle/>
                    <a:p>
                      <a:pPr algn="ctr"/>
                      <a:r>
                        <a:rPr lang="en-US" sz="2400" b="1" dirty="0"/>
                        <a:t>PHYSICAL</a:t>
                      </a:r>
                      <a:endParaRPr lang="en-US" sz="2400" dirty="0"/>
                    </a:p>
                  </a:txBody>
                  <a:tcPr>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mn-lt"/>
                          <a:ea typeface="+mn-ea"/>
                          <a:cs typeface="+mn-cs"/>
                        </a:rPr>
                        <a:t>EMOTIONAL</a:t>
                      </a:r>
                      <a:endParaRPr lang="en-US" dirty="0"/>
                    </a:p>
                  </a:txBody>
                  <a:tcPr>
                    <a:solidFill>
                      <a:schemeClr val="tx1">
                        <a:lumMod val="50000"/>
                        <a:lumOff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latin typeface="+mn-lt"/>
                          <a:ea typeface="+mn-ea"/>
                          <a:cs typeface="+mn-cs"/>
                        </a:rPr>
                        <a:t>COGNITIVE</a:t>
                      </a:r>
                      <a:endParaRPr lang="en-US" dirty="0"/>
                    </a:p>
                  </a:txBody>
                  <a:tcPr>
                    <a:solidFill>
                      <a:schemeClr val="tx1">
                        <a:lumMod val="50000"/>
                        <a:lumOff val="50000"/>
                      </a:schemeClr>
                    </a:solidFill>
                  </a:tcPr>
                </a:tc>
                <a:extLst>
                  <a:ext uri="{0D108BD9-81ED-4DB2-BD59-A6C34878D82A}">
                    <a16:rowId xmlns:a16="http://schemas.microsoft.com/office/drawing/2014/main" val="3143496407"/>
                  </a:ext>
                </a:extLst>
              </a:tr>
              <a:tr h="5220359">
                <a:tc>
                  <a:txBody>
                    <a:bodyPr/>
                    <a:lstStyle/>
                    <a:p>
                      <a:pPr marL="285750" indent="-168275">
                        <a:spcBef>
                          <a:spcPts val="600"/>
                        </a:spcBef>
                        <a:spcAft>
                          <a:spcPts val="600"/>
                        </a:spcAft>
                        <a:buFont typeface="Arial" panose="020B0604020202020204" pitchFamily="34" charset="0"/>
                        <a:buChar char="•"/>
                      </a:pPr>
                      <a:r>
                        <a:rPr lang="en-US" sz="2400" dirty="0">
                          <a:solidFill>
                            <a:schemeClr val="bg1"/>
                          </a:solidFill>
                        </a:rPr>
                        <a:t>Nausea and/or gastrointestinal distress</a:t>
                      </a:r>
                    </a:p>
                    <a:p>
                      <a:pPr marL="285750" indent="-168275">
                        <a:spcBef>
                          <a:spcPts val="600"/>
                        </a:spcBef>
                        <a:spcAft>
                          <a:spcPts val="600"/>
                        </a:spcAft>
                        <a:buFont typeface="Arial" panose="020B0604020202020204" pitchFamily="34" charset="0"/>
                        <a:buChar char="•"/>
                      </a:pPr>
                      <a:r>
                        <a:rPr lang="en-US" sz="2400" dirty="0">
                          <a:solidFill>
                            <a:schemeClr val="bg1"/>
                          </a:solidFill>
                        </a:rPr>
                        <a:t>Sweating or shivering</a:t>
                      </a:r>
                    </a:p>
                    <a:p>
                      <a:pPr marL="285750" indent="-168275">
                        <a:spcBef>
                          <a:spcPts val="600"/>
                        </a:spcBef>
                        <a:spcAft>
                          <a:spcPts val="600"/>
                        </a:spcAft>
                        <a:buFont typeface="Arial" panose="020B0604020202020204" pitchFamily="34" charset="0"/>
                        <a:buChar char="•"/>
                      </a:pPr>
                      <a:r>
                        <a:rPr lang="en-US" sz="2400" dirty="0">
                          <a:solidFill>
                            <a:schemeClr val="bg1"/>
                          </a:solidFill>
                        </a:rPr>
                        <a:t>Faintness</a:t>
                      </a:r>
                    </a:p>
                    <a:p>
                      <a:pPr marL="285750" indent="-168275">
                        <a:spcBef>
                          <a:spcPts val="600"/>
                        </a:spcBef>
                        <a:spcAft>
                          <a:spcPts val="600"/>
                        </a:spcAft>
                        <a:buFont typeface="Arial" panose="020B0604020202020204" pitchFamily="34" charset="0"/>
                        <a:buChar char="•"/>
                      </a:pPr>
                      <a:r>
                        <a:rPr lang="en-US" sz="2400" dirty="0">
                          <a:solidFill>
                            <a:schemeClr val="bg1"/>
                          </a:solidFill>
                        </a:rPr>
                        <a:t>Muscle tremors or uncontrollable shaking</a:t>
                      </a:r>
                    </a:p>
                    <a:p>
                      <a:pPr marL="285750" indent="-168275">
                        <a:spcBef>
                          <a:spcPts val="600"/>
                        </a:spcBef>
                        <a:spcAft>
                          <a:spcPts val="600"/>
                        </a:spcAft>
                        <a:buFont typeface="Arial" panose="020B0604020202020204" pitchFamily="34" charset="0"/>
                        <a:buChar char="•"/>
                      </a:pPr>
                      <a:r>
                        <a:rPr lang="en-US" sz="2400" dirty="0">
                          <a:solidFill>
                            <a:schemeClr val="bg1"/>
                          </a:solidFill>
                        </a:rPr>
                        <a:t>Elevated heartbeat, respiration, and blood pressure</a:t>
                      </a:r>
                      <a:endParaRPr lang="en-US" dirty="0">
                        <a:solidFill>
                          <a:schemeClr val="bg1"/>
                        </a:solidFill>
                      </a:endParaRPr>
                    </a:p>
                  </a:txBody>
                  <a:tcPr>
                    <a:solidFill>
                      <a:schemeClr val="tx1">
                        <a:lumMod val="50000"/>
                        <a:lumOff val="50000"/>
                      </a:schemeClr>
                    </a:solidFill>
                  </a:tcPr>
                </a:tc>
                <a:tc>
                  <a:txBody>
                    <a:bodyPr/>
                    <a:lstStyle/>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Numbness and detachment</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Anxiety or severe fear</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Guilt (includes survivor guilt)</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Exhilaration as a result of surviving</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Anger</a:t>
                      </a:r>
                      <a:endParaRPr lang="en-US" dirty="0">
                        <a:solidFill>
                          <a:schemeClr val="bg1"/>
                        </a:solidFill>
                      </a:endParaRPr>
                    </a:p>
                  </a:txBody>
                  <a:tcPr>
                    <a:solidFill>
                      <a:schemeClr val="tx1">
                        <a:lumMod val="50000"/>
                        <a:lumOff val="50000"/>
                      </a:schemeClr>
                    </a:solidFill>
                  </a:tcPr>
                </a:tc>
                <a:tc>
                  <a:txBody>
                    <a:bodyPr/>
                    <a:lstStyle/>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Difficulty concentrating</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Rumination or racing thoughts </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Distortion of time</a:t>
                      </a:r>
                      <a:r>
                        <a:rPr lang="en-US" sz="2400" kern="1200" baseline="0" dirty="0">
                          <a:solidFill>
                            <a:schemeClr val="bg1"/>
                          </a:solidFill>
                          <a:latin typeface="+mn-lt"/>
                          <a:ea typeface="+mn-ea"/>
                          <a:cs typeface="+mn-cs"/>
                        </a:rPr>
                        <a:t> and </a:t>
                      </a:r>
                      <a:r>
                        <a:rPr lang="en-US" sz="2400" kern="1200" dirty="0">
                          <a:solidFill>
                            <a:schemeClr val="bg1"/>
                          </a:solidFill>
                          <a:latin typeface="+mn-lt"/>
                          <a:ea typeface="+mn-ea"/>
                          <a:cs typeface="+mn-cs"/>
                        </a:rPr>
                        <a:t>space</a:t>
                      </a:r>
                    </a:p>
                    <a:p>
                      <a:pPr marL="285750" indent="-168275" algn="l" defTabSz="914400" rtl="0" eaLnBrk="1" latinLnBrk="0" hangingPunct="1">
                        <a:spcBef>
                          <a:spcPts val="600"/>
                        </a:spcBef>
                        <a:spcAft>
                          <a:spcPts val="600"/>
                        </a:spcAft>
                        <a:buFont typeface="Arial" panose="020B0604020202020204" pitchFamily="34" charset="0"/>
                        <a:buChar char="•"/>
                      </a:pPr>
                      <a:r>
                        <a:rPr lang="en-US" sz="2400" kern="1200" dirty="0">
                          <a:solidFill>
                            <a:schemeClr val="bg1"/>
                          </a:solidFill>
                          <a:latin typeface="+mn-lt"/>
                          <a:ea typeface="+mn-ea"/>
                          <a:cs typeface="+mn-cs"/>
                        </a:rPr>
                        <a:t>Memory problems</a:t>
                      </a:r>
                      <a:endParaRPr lang="en-US"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889862241"/>
                  </a:ext>
                </a:extLst>
              </a:tr>
            </a:tbl>
          </a:graphicData>
        </a:graphic>
      </p:graphicFrame>
    </p:spTree>
    <p:extLst>
      <p:ext uri="{BB962C8B-B14F-4D97-AF65-F5344CB8AC3E}">
        <p14:creationId xmlns:p14="http://schemas.microsoft.com/office/powerpoint/2010/main" val="2785935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1361-D8E8-49FE-BEE0-BC3D7135B565}"/>
              </a:ext>
            </a:extLst>
          </p:cNvPr>
          <p:cNvSpPr>
            <a:spLocks noGrp="1"/>
          </p:cNvSpPr>
          <p:nvPr>
            <p:ph type="title"/>
          </p:nvPr>
        </p:nvSpPr>
        <p:spPr/>
        <p:txBody>
          <a:bodyPr/>
          <a:lstStyle/>
          <a:p>
            <a:r>
              <a:rPr lang="en-US" dirty="0"/>
              <a:t>Curriculum Infusion Introduction</a:t>
            </a:r>
          </a:p>
        </p:txBody>
      </p:sp>
      <p:sp>
        <p:nvSpPr>
          <p:cNvPr id="4" name="Slide Number Placeholder 3">
            <a:extLst>
              <a:ext uri="{FF2B5EF4-FFF2-40B4-BE49-F238E27FC236}">
                <a16:creationId xmlns:a16="http://schemas.microsoft.com/office/drawing/2014/main" id="{0028D55C-797C-477D-8C28-CC2D3B367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017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A49B-6C93-A8A1-6EF4-E8E9C4F74748}"/>
              </a:ext>
            </a:extLst>
          </p:cNvPr>
          <p:cNvSpPr>
            <a:spLocks noGrp="1"/>
          </p:cNvSpPr>
          <p:nvPr>
            <p:ph type="title"/>
          </p:nvPr>
        </p:nvSpPr>
        <p:spPr>
          <a:xfrm>
            <a:off x="1262716" y="125972"/>
            <a:ext cx="10091084" cy="709053"/>
          </a:xfrm>
        </p:spPr>
        <p:txBody>
          <a:bodyPr>
            <a:normAutofit/>
          </a:bodyPr>
          <a:lstStyle/>
          <a:p>
            <a:r>
              <a:rPr lang="en-US" dirty="0">
                <a:solidFill>
                  <a:srgbClr val="F58E3F"/>
                </a:solidFill>
              </a:rPr>
              <a:t>Common Responses to Trauma</a:t>
            </a:r>
          </a:p>
        </p:txBody>
      </p:sp>
      <p:sp>
        <p:nvSpPr>
          <p:cNvPr id="4" name="Slide Number Placeholder 3">
            <a:extLst>
              <a:ext uri="{FF2B5EF4-FFF2-40B4-BE49-F238E27FC236}">
                <a16:creationId xmlns:a16="http://schemas.microsoft.com/office/drawing/2014/main" id="{E46AE8D0-EB62-5508-3D8E-381CB46C6299}"/>
              </a:ext>
            </a:extLst>
          </p:cNvPr>
          <p:cNvSpPr>
            <a:spLocks noGrp="1"/>
          </p:cNvSpPr>
          <p:nvPr>
            <p:ph type="sldNum" sz="quarter" idx="12"/>
          </p:nvPr>
        </p:nvSpPr>
        <p:spPr/>
        <p:txBody>
          <a:bodyPr/>
          <a:lstStyle/>
          <a:p>
            <a:fld id="{6D486360-FF34-7B48-AD05-62F8407C4C7E}" type="slidenum">
              <a:rPr lang="en-US" smtClean="0"/>
              <a:t>20</a:t>
            </a:fld>
            <a:endParaRPr lang="en-US"/>
          </a:p>
        </p:txBody>
      </p:sp>
      <p:graphicFrame>
        <p:nvGraphicFramePr>
          <p:cNvPr id="3" name="Table 3">
            <a:extLst>
              <a:ext uri="{FF2B5EF4-FFF2-40B4-BE49-F238E27FC236}">
                <a16:creationId xmlns:a16="http://schemas.microsoft.com/office/drawing/2014/main" id="{8406DB39-AE44-7417-E3F7-D08E38A99B41}"/>
              </a:ext>
            </a:extLst>
          </p:cNvPr>
          <p:cNvGraphicFramePr>
            <a:graphicFrameLocks noGrp="1"/>
          </p:cNvGraphicFramePr>
          <p:nvPr>
            <p:extLst>
              <p:ext uri="{D42A27DB-BD31-4B8C-83A1-F6EECF244321}">
                <p14:modId xmlns:p14="http://schemas.microsoft.com/office/powerpoint/2010/main" val="1315593581"/>
              </p:ext>
            </p:extLst>
          </p:nvPr>
        </p:nvGraphicFramePr>
        <p:xfrm>
          <a:off x="-109728" y="1132914"/>
          <a:ext cx="12301728" cy="5725086"/>
        </p:xfrm>
        <a:graphic>
          <a:graphicData uri="http://schemas.openxmlformats.org/drawingml/2006/table">
            <a:tbl>
              <a:tblPr firstRow="1" bandRow="1">
                <a:tableStyleId>{5C22544A-7EE6-4342-B048-85BDC9FD1C3A}</a:tableStyleId>
              </a:tblPr>
              <a:tblGrid>
                <a:gridCol w="5778871">
                  <a:extLst>
                    <a:ext uri="{9D8B030D-6E8A-4147-A177-3AD203B41FA5}">
                      <a16:colId xmlns:a16="http://schemas.microsoft.com/office/drawing/2014/main" val="220235342"/>
                    </a:ext>
                  </a:extLst>
                </a:gridCol>
                <a:gridCol w="6522857">
                  <a:extLst>
                    <a:ext uri="{9D8B030D-6E8A-4147-A177-3AD203B41FA5}">
                      <a16:colId xmlns:a16="http://schemas.microsoft.com/office/drawing/2014/main" val="3634428675"/>
                    </a:ext>
                  </a:extLst>
                </a:gridCol>
              </a:tblGrid>
              <a:tr h="458501">
                <a:tc>
                  <a:txBody>
                    <a:bodyPr/>
                    <a:lstStyle/>
                    <a:p>
                      <a:pPr algn="ctr"/>
                      <a:r>
                        <a:rPr lang="en-US" sz="2800" b="1" dirty="0">
                          <a:solidFill>
                            <a:schemeClr val="bg1"/>
                          </a:solidFill>
                        </a:rPr>
                        <a:t>BEHAVIORAL</a:t>
                      </a:r>
                      <a:endParaRPr lang="en-US" sz="2800" dirty="0">
                        <a:solidFill>
                          <a:schemeClr val="bg1"/>
                        </a:solidFill>
                      </a:endParaRPr>
                    </a:p>
                  </a:txBody>
                  <a:tcPr>
                    <a:solidFill>
                      <a:schemeClr val="tx1">
                        <a:lumMod val="50000"/>
                        <a:lumOff val="50000"/>
                      </a:schemeClr>
                    </a:solidFill>
                  </a:tcPr>
                </a:tc>
                <a:tc>
                  <a:txBody>
                    <a:bodyPr/>
                    <a:lstStyle/>
                    <a:p>
                      <a:pPr algn="ctr"/>
                      <a:r>
                        <a:rPr lang="en-US" sz="2800" b="1" dirty="0">
                          <a:solidFill>
                            <a:schemeClr val="bg1"/>
                          </a:solidFill>
                        </a:rPr>
                        <a:t>EXISTENTIAL</a:t>
                      </a:r>
                      <a:endParaRPr lang="en-US" sz="2800"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4286178744"/>
                  </a:ext>
                </a:extLst>
              </a:tr>
              <a:tr h="5206926">
                <a:tc>
                  <a:txBody>
                    <a:bodyPr/>
                    <a:lstStyle/>
                    <a:p>
                      <a:pPr marL="457200" indent="-223838" algn="l">
                        <a:lnSpc>
                          <a:spcPct val="100000"/>
                        </a:lnSpc>
                        <a:spcBef>
                          <a:spcPts val="600"/>
                        </a:spcBef>
                        <a:spcAft>
                          <a:spcPts val="600"/>
                        </a:spcAft>
                        <a:buFont typeface="Arial" panose="020B0604020202020204" pitchFamily="34" charset="0"/>
                        <a:buChar char="•"/>
                      </a:pPr>
                      <a:r>
                        <a:rPr lang="en-US" sz="2800" dirty="0">
                          <a:solidFill>
                            <a:schemeClr val="bg1"/>
                          </a:solidFill>
                        </a:rPr>
                        <a:t>Startled reaction</a:t>
                      </a:r>
                    </a:p>
                    <a:p>
                      <a:pPr marL="457200" indent="-223838" algn="l">
                        <a:lnSpc>
                          <a:spcPct val="100000"/>
                        </a:lnSpc>
                        <a:spcBef>
                          <a:spcPts val="600"/>
                        </a:spcBef>
                        <a:spcAft>
                          <a:spcPts val="600"/>
                        </a:spcAft>
                        <a:buFont typeface="Arial" panose="020B0604020202020204" pitchFamily="34" charset="0"/>
                        <a:buChar char="•"/>
                      </a:pPr>
                      <a:r>
                        <a:rPr lang="en-US" sz="2800" dirty="0">
                          <a:solidFill>
                            <a:schemeClr val="bg1"/>
                          </a:solidFill>
                        </a:rPr>
                        <a:t>Restlessness</a:t>
                      </a:r>
                    </a:p>
                    <a:p>
                      <a:pPr marL="457200" indent="-223838" algn="l">
                        <a:lnSpc>
                          <a:spcPct val="100000"/>
                        </a:lnSpc>
                        <a:spcBef>
                          <a:spcPts val="600"/>
                        </a:spcBef>
                        <a:spcAft>
                          <a:spcPts val="600"/>
                        </a:spcAft>
                        <a:buFont typeface="Arial" panose="020B0604020202020204" pitchFamily="34" charset="0"/>
                        <a:buChar char="•"/>
                      </a:pPr>
                      <a:r>
                        <a:rPr lang="en-US" sz="2800" dirty="0">
                          <a:solidFill>
                            <a:schemeClr val="bg1"/>
                          </a:solidFill>
                        </a:rPr>
                        <a:t>Difficulty expressing oneself</a:t>
                      </a:r>
                    </a:p>
                    <a:p>
                      <a:pPr marL="457200" indent="-223838" algn="l">
                        <a:lnSpc>
                          <a:spcPct val="100000"/>
                        </a:lnSpc>
                        <a:spcBef>
                          <a:spcPts val="600"/>
                        </a:spcBef>
                        <a:spcAft>
                          <a:spcPts val="600"/>
                        </a:spcAft>
                        <a:buFont typeface="Arial" panose="020B0604020202020204" pitchFamily="34" charset="0"/>
                        <a:buChar char="•"/>
                      </a:pPr>
                      <a:r>
                        <a:rPr lang="en-US" sz="2800" dirty="0">
                          <a:solidFill>
                            <a:schemeClr val="bg1"/>
                          </a:solidFill>
                        </a:rPr>
                        <a:t>Argumentative behavior</a:t>
                      </a:r>
                    </a:p>
                    <a:p>
                      <a:pPr marL="457200" indent="-223838" algn="l">
                        <a:lnSpc>
                          <a:spcPct val="100000"/>
                        </a:lnSpc>
                        <a:spcBef>
                          <a:spcPts val="600"/>
                        </a:spcBef>
                        <a:spcAft>
                          <a:spcPts val="600"/>
                        </a:spcAft>
                        <a:buFont typeface="Arial" panose="020B0604020202020204" pitchFamily="34" charset="0"/>
                        <a:buChar char="•"/>
                      </a:pPr>
                      <a:r>
                        <a:rPr lang="en-US" sz="2800" dirty="0">
                          <a:solidFill>
                            <a:schemeClr val="bg1"/>
                          </a:solidFill>
                        </a:rPr>
                        <a:t>Withdrawal and apathy</a:t>
                      </a:r>
                    </a:p>
                    <a:p>
                      <a:pPr marL="457200" marR="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800" dirty="0">
                          <a:solidFill>
                            <a:schemeClr val="bg1"/>
                          </a:solidFill>
                        </a:rPr>
                        <a:t>Avoidant behaviors</a:t>
                      </a:r>
                    </a:p>
                    <a:p>
                      <a:pPr marL="457200" marR="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800" dirty="0">
                          <a:solidFill>
                            <a:schemeClr val="bg1"/>
                          </a:solidFill>
                        </a:rPr>
                        <a:t>Sleep and appetite disturbances</a:t>
                      </a:r>
                    </a:p>
                    <a:p>
                      <a:pPr marL="457200" marR="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800" dirty="0">
                          <a:solidFill>
                            <a:schemeClr val="bg1"/>
                          </a:solidFill>
                        </a:rPr>
                        <a:t>Increased use of alcohol, drugs, &amp; tobacco</a:t>
                      </a:r>
                      <a:endParaRPr lang="en-US" dirty="0">
                        <a:solidFill>
                          <a:schemeClr val="bg1"/>
                        </a:solidFill>
                      </a:endParaRPr>
                    </a:p>
                  </a:txBody>
                  <a:tcPr>
                    <a:solidFill>
                      <a:schemeClr val="tx1">
                        <a:lumMod val="50000"/>
                        <a:lumOff val="50000"/>
                      </a:schemeClr>
                    </a:solidFill>
                  </a:tcPr>
                </a:tc>
                <a:tc>
                  <a:txBody>
                    <a:bodyPr/>
                    <a:lstStyle/>
                    <a:p>
                      <a:pPr marL="285750" indent="-173038" algn="l" defTabSz="914400" rtl="0" eaLnBrk="1" latinLnBrk="0" hangingPunct="1">
                        <a:lnSpc>
                          <a:spcPct val="100000"/>
                        </a:lnSpc>
                        <a:spcBef>
                          <a:spcPts val="600"/>
                        </a:spcBef>
                        <a:spcAft>
                          <a:spcPts val="600"/>
                        </a:spcAft>
                        <a:buFont typeface="Arial" panose="020B0604020202020204" pitchFamily="34" charset="0"/>
                        <a:buChar char="•"/>
                      </a:pPr>
                      <a:r>
                        <a:rPr lang="en-US" sz="2800" kern="1200" dirty="0">
                          <a:solidFill>
                            <a:schemeClr val="bg1"/>
                          </a:solidFill>
                          <a:latin typeface="+mn-lt"/>
                          <a:ea typeface="+mn-ea"/>
                          <a:cs typeface="+mn-cs"/>
                        </a:rPr>
                        <a:t>Intense use of prayer</a:t>
                      </a:r>
                    </a:p>
                    <a:p>
                      <a:pPr marL="285750" indent="-173038" algn="l" defTabSz="914400" rtl="0" eaLnBrk="1" latinLnBrk="0" hangingPunct="1">
                        <a:lnSpc>
                          <a:spcPct val="100000"/>
                        </a:lnSpc>
                        <a:spcBef>
                          <a:spcPts val="600"/>
                        </a:spcBef>
                        <a:spcAft>
                          <a:spcPts val="600"/>
                        </a:spcAft>
                        <a:buFont typeface="Arial" panose="020B0604020202020204" pitchFamily="34" charset="0"/>
                        <a:buChar char="•"/>
                      </a:pPr>
                      <a:r>
                        <a:rPr lang="en-US" sz="2800" kern="1200" dirty="0">
                          <a:solidFill>
                            <a:schemeClr val="bg1"/>
                          </a:solidFill>
                          <a:latin typeface="+mn-lt"/>
                          <a:ea typeface="+mn-ea"/>
                          <a:cs typeface="+mn-cs"/>
                        </a:rPr>
                        <a:t>Restoration of faith in the goodness of others (E.G., Receiving help from others)</a:t>
                      </a:r>
                    </a:p>
                    <a:p>
                      <a:pPr marL="285750" indent="-173038" algn="l" defTabSz="914400" rtl="0" eaLnBrk="1" latinLnBrk="0" hangingPunct="1">
                        <a:lnSpc>
                          <a:spcPct val="100000"/>
                        </a:lnSpc>
                        <a:spcBef>
                          <a:spcPts val="600"/>
                        </a:spcBef>
                        <a:spcAft>
                          <a:spcPts val="600"/>
                        </a:spcAft>
                        <a:buFont typeface="Arial" panose="020B0604020202020204" pitchFamily="34" charset="0"/>
                        <a:buChar char="•"/>
                      </a:pPr>
                      <a:r>
                        <a:rPr lang="en-US" sz="2800" kern="1200" dirty="0">
                          <a:solidFill>
                            <a:schemeClr val="bg1"/>
                          </a:solidFill>
                          <a:latin typeface="+mn-lt"/>
                          <a:ea typeface="+mn-ea"/>
                          <a:cs typeface="+mn-cs"/>
                        </a:rPr>
                        <a:t>Loss of self-efficacy</a:t>
                      </a:r>
                    </a:p>
                    <a:p>
                      <a:pPr marL="285750" indent="-173038" algn="l" defTabSz="914400" rtl="0" eaLnBrk="1" latinLnBrk="0" hangingPunct="1">
                        <a:lnSpc>
                          <a:spcPct val="100000"/>
                        </a:lnSpc>
                        <a:spcBef>
                          <a:spcPts val="600"/>
                        </a:spcBef>
                        <a:spcAft>
                          <a:spcPts val="600"/>
                        </a:spcAft>
                        <a:buFont typeface="Arial" panose="020B0604020202020204" pitchFamily="34" charset="0"/>
                        <a:buChar char="•"/>
                      </a:pPr>
                      <a:r>
                        <a:rPr lang="en-US" sz="2800" kern="1200" dirty="0">
                          <a:solidFill>
                            <a:schemeClr val="bg1"/>
                          </a:solidFill>
                          <a:latin typeface="+mn-lt"/>
                          <a:ea typeface="+mn-ea"/>
                          <a:cs typeface="+mn-cs"/>
                        </a:rPr>
                        <a:t>Despair about humanity, particularly if the event was intentional</a:t>
                      </a:r>
                    </a:p>
                    <a:p>
                      <a:pPr marL="285750" indent="-173038" algn="l" defTabSz="914400" rtl="0" eaLnBrk="1" latinLnBrk="0" hangingPunct="1">
                        <a:lnSpc>
                          <a:spcPct val="100000"/>
                        </a:lnSpc>
                        <a:spcBef>
                          <a:spcPts val="600"/>
                        </a:spcBef>
                        <a:spcAft>
                          <a:spcPts val="600"/>
                        </a:spcAft>
                        <a:buFont typeface="Arial" panose="020B0604020202020204" pitchFamily="34" charset="0"/>
                        <a:buChar char="•"/>
                      </a:pPr>
                      <a:r>
                        <a:rPr lang="en-US" sz="2800" kern="1200" dirty="0">
                          <a:solidFill>
                            <a:schemeClr val="bg1"/>
                          </a:solidFill>
                          <a:latin typeface="+mn-lt"/>
                          <a:ea typeface="+mn-ea"/>
                          <a:cs typeface="+mn-cs"/>
                        </a:rPr>
                        <a:t>Immediate disruption of life assumptions (E.G., Fairness, safety, goodness, predictability of life)</a:t>
                      </a:r>
                      <a:endParaRPr lang="en-US"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2395193165"/>
                  </a:ext>
                </a:extLst>
              </a:tr>
            </a:tbl>
          </a:graphicData>
        </a:graphic>
      </p:graphicFrame>
    </p:spTree>
    <p:extLst>
      <p:ext uri="{BB962C8B-B14F-4D97-AF65-F5344CB8AC3E}">
        <p14:creationId xmlns:p14="http://schemas.microsoft.com/office/powerpoint/2010/main" val="427541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6E7A-33C9-458A-285D-3C1C0C53F931}"/>
              </a:ext>
            </a:extLst>
          </p:cNvPr>
          <p:cNvSpPr>
            <a:spLocks noGrp="1"/>
          </p:cNvSpPr>
          <p:nvPr>
            <p:ph type="title"/>
          </p:nvPr>
        </p:nvSpPr>
        <p:spPr>
          <a:xfrm>
            <a:off x="818708" y="167780"/>
            <a:ext cx="11373292" cy="927715"/>
          </a:xfrm>
        </p:spPr>
        <p:txBody>
          <a:bodyPr>
            <a:noAutofit/>
          </a:bodyPr>
          <a:lstStyle/>
          <a:p>
            <a:pPr algn="ctr"/>
            <a:r>
              <a:rPr lang="en-US" sz="2800" dirty="0"/>
              <a:t>Gabor </a:t>
            </a:r>
            <a:r>
              <a:rPr lang="en-US" sz="2800" dirty="0" err="1"/>
              <a:t>Maté</a:t>
            </a:r>
            <a:r>
              <a:rPr lang="en-US" sz="2800" dirty="0"/>
              <a:t>: The Best Explanation of Addiction I’ve Ever Heard</a:t>
            </a:r>
          </a:p>
        </p:txBody>
      </p:sp>
      <p:sp>
        <p:nvSpPr>
          <p:cNvPr id="5" name="TextBox 4">
            <a:extLst>
              <a:ext uri="{FF2B5EF4-FFF2-40B4-BE49-F238E27FC236}">
                <a16:creationId xmlns:a16="http://schemas.microsoft.com/office/drawing/2014/main" id="{FFE20166-D7FB-5A9A-D7BB-0E5B755D0C44}"/>
              </a:ext>
            </a:extLst>
          </p:cNvPr>
          <p:cNvSpPr txBox="1"/>
          <p:nvPr/>
        </p:nvSpPr>
        <p:spPr>
          <a:xfrm>
            <a:off x="3032234" y="3373085"/>
            <a:ext cx="6106510" cy="369332"/>
          </a:xfrm>
          <a:prstGeom prst="rect">
            <a:avLst/>
          </a:prstGeom>
          <a:noFill/>
        </p:spPr>
        <p:txBody>
          <a:bodyPr wrap="square">
            <a:spAutoFit/>
          </a:bodyPr>
          <a:lstStyle/>
          <a:p>
            <a:r>
              <a:rPr lang="en-US" dirty="0"/>
              <a:t>https://</a:t>
            </a:r>
            <a:r>
              <a:rPr lang="en-US" dirty="0" err="1"/>
              <a:t>youtu.be</a:t>
            </a:r>
            <a:r>
              <a:rPr lang="en-US" dirty="0"/>
              <a:t>/ys6TCO_olOc</a:t>
            </a:r>
          </a:p>
        </p:txBody>
      </p:sp>
      <p:pic>
        <p:nvPicPr>
          <p:cNvPr id="4" name="Online Media 3" descr="The Best Explanation of Addiction I’ve Ever Heard – Dr. Gabor Maté">
            <a:hlinkClick r:id="" action="ppaction://media"/>
            <a:extLst>
              <a:ext uri="{FF2B5EF4-FFF2-40B4-BE49-F238E27FC236}">
                <a16:creationId xmlns:a16="http://schemas.microsoft.com/office/drawing/2014/main" id="{6221603A-5170-8E5E-E15F-8DF37C435FD5}"/>
              </a:ext>
            </a:extLst>
          </p:cNvPr>
          <p:cNvPicPr>
            <a:picLocks noRot="1" noChangeAspect="1"/>
          </p:cNvPicPr>
          <p:nvPr>
            <a:videoFile r:link="rId1"/>
          </p:nvPr>
        </p:nvPicPr>
        <p:blipFill>
          <a:blip r:embed="rId4"/>
          <a:stretch>
            <a:fillRect/>
          </a:stretch>
        </p:blipFill>
        <p:spPr>
          <a:xfrm>
            <a:off x="2142008" y="1095495"/>
            <a:ext cx="8715947" cy="4924511"/>
          </a:xfrm>
          <a:prstGeom prst="rect">
            <a:avLst/>
          </a:prstGeom>
        </p:spPr>
      </p:pic>
      <p:sp>
        <p:nvSpPr>
          <p:cNvPr id="3" name="Slide Number Placeholder 2">
            <a:extLst>
              <a:ext uri="{FF2B5EF4-FFF2-40B4-BE49-F238E27FC236}">
                <a16:creationId xmlns:a16="http://schemas.microsoft.com/office/drawing/2014/main" id="{BABE8ECE-331D-1562-8FC3-DB52CE68C2CE}"/>
              </a:ext>
            </a:extLst>
          </p:cNvPr>
          <p:cNvSpPr>
            <a:spLocks noGrp="1"/>
          </p:cNvSpPr>
          <p:nvPr>
            <p:ph type="sldNum" sz="quarter" idx="12"/>
          </p:nvPr>
        </p:nvSpPr>
        <p:spPr/>
        <p:txBody>
          <a:bodyPr/>
          <a:lstStyle/>
          <a:p>
            <a:fld id="{6D486360-FF34-7B48-AD05-62F8407C4C7E}" type="slidenum">
              <a:rPr lang="en-US" smtClean="0"/>
              <a:t>21</a:t>
            </a:fld>
            <a:endParaRPr lang="en-US"/>
          </a:p>
        </p:txBody>
      </p:sp>
    </p:spTree>
    <p:extLst>
      <p:ext uri="{BB962C8B-B14F-4D97-AF65-F5344CB8AC3E}">
        <p14:creationId xmlns:p14="http://schemas.microsoft.com/office/powerpoint/2010/main" val="306908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lture | A word cloud featuring &quot;Culture&quot;. This image is li… | Flickr">
            <a:extLst>
              <a:ext uri="{FF2B5EF4-FFF2-40B4-BE49-F238E27FC236}">
                <a16:creationId xmlns:a16="http://schemas.microsoft.com/office/drawing/2014/main" id="{19D3968C-B2B2-01BB-CF7E-74B82622770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18909" y="317119"/>
            <a:ext cx="10153247" cy="51070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F9F1EFF-555D-7764-453A-EB213A852595}"/>
              </a:ext>
            </a:extLst>
          </p:cNvPr>
          <p:cNvSpPr>
            <a:spLocks noGrp="1"/>
          </p:cNvSpPr>
          <p:nvPr>
            <p:ph type="sldNum" sz="quarter" idx="12"/>
          </p:nvPr>
        </p:nvSpPr>
        <p:spPr/>
        <p:txBody>
          <a:bodyPr/>
          <a:lstStyle/>
          <a:p>
            <a:fld id="{6D486360-FF34-7B48-AD05-62F8407C4C7E}" type="slidenum">
              <a:rPr lang="en-US" smtClean="0"/>
              <a:t>22</a:t>
            </a:fld>
            <a:endParaRPr lang="en-US"/>
          </a:p>
        </p:txBody>
      </p:sp>
    </p:spTree>
    <p:extLst>
      <p:ext uri="{BB962C8B-B14F-4D97-AF65-F5344CB8AC3E}">
        <p14:creationId xmlns:p14="http://schemas.microsoft.com/office/powerpoint/2010/main" val="386452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65B7-4F2D-EF39-CB9D-653E078A056F}"/>
              </a:ext>
            </a:extLst>
          </p:cNvPr>
          <p:cNvSpPr>
            <a:spLocks noGrp="1"/>
          </p:cNvSpPr>
          <p:nvPr>
            <p:ph type="title"/>
          </p:nvPr>
        </p:nvSpPr>
        <p:spPr>
          <a:xfrm>
            <a:off x="867578" y="0"/>
            <a:ext cx="10091084" cy="709053"/>
          </a:xfrm>
        </p:spPr>
        <p:txBody>
          <a:bodyPr>
            <a:normAutofit/>
          </a:bodyPr>
          <a:lstStyle/>
          <a:p>
            <a:r>
              <a:rPr lang="en-US" sz="4000" dirty="0"/>
              <a:t>Cultural Awareness</a:t>
            </a:r>
          </a:p>
        </p:txBody>
      </p:sp>
      <p:sp>
        <p:nvSpPr>
          <p:cNvPr id="3" name="TextBox 2">
            <a:extLst>
              <a:ext uri="{FF2B5EF4-FFF2-40B4-BE49-F238E27FC236}">
                <a16:creationId xmlns:a16="http://schemas.microsoft.com/office/drawing/2014/main" id="{4918F7AB-15D6-B935-721B-62C48ADF54EE}"/>
              </a:ext>
            </a:extLst>
          </p:cNvPr>
          <p:cNvSpPr txBox="1"/>
          <p:nvPr/>
        </p:nvSpPr>
        <p:spPr>
          <a:xfrm>
            <a:off x="838200" y="557195"/>
            <a:ext cx="11324422" cy="6092437"/>
          </a:xfrm>
          <a:prstGeom prst="rect">
            <a:avLst/>
          </a:prstGeom>
          <a:noFill/>
        </p:spPr>
        <p:txBody>
          <a:bodyPr wrap="square" rtlCol="0">
            <a:spAutoFit/>
          </a:bodyPr>
          <a:lstStyle/>
          <a:p>
            <a:pPr marL="342900" indent="-342900" algn="l">
              <a:spcBef>
                <a:spcPts val="600"/>
              </a:spcBef>
              <a:spcAft>
                <a:spcPts val="600"/>
              </a:spcAft>
              <a:buFont typeface="Arial" panose="020B0604020202020204" pitchFamily="34" charset="0"/>
              <a:buChar char="•"/>
            </a:pPr>
            <a:r>
              <a:rPr lang="en-US" sz="2800" b="0" i="0" dirty="0">
                <a:solidFill>
                  <a:schemeClr val="bg1">
                    <a:lumMod val="50000"/>
                  </a:schemeClr>
                </a:solidFill>
                <a:effectLst/>
              </a:rPr>
              <a:t>Having a </a:t>
            </a:r>
            <a:r>
              <a:rPr lang="en-US" sz="2800" b="0" i="0" dirty="0">
                <a:solidFill>
                  <a:srgbClr val="F58E3F"/>
                </a:solidFill>
                <a:effectLst/>
              </a:rPr>
              <a:t>firm grasp of what culture is </a:t>
            </a:r>
            <a:r>
              <a:rPr lang="en-US" sz="2800" b="0" i="0" dirty="0">
                <a:solidFill>
                  <a:schemeClr val="bg1">
                    <a:lumMod val="50000"/>
                  </a:schemeClr>
                </a:solidFill>
                <a:effectLst/>
              </a:rPr>
              <a:t>and what it is not</a:t>
            </a:r>
          </a:p>
          <a:p>
            <a:pPr marL="342900" indent="-342900" algn="l">
              <a:spcBef>
                <a:spcPts val="600"/>
              </a:spcBef>
              <a:spcAft>
                <a:spcPts val="600"/>
              </a:spcAft>
              <a:buFont typeface="Arial" panose="020B0604020202020204" pitchFamily="34" charset="0"/>
              <a:buChar char="•"/>
            </a:pPr>
            <a:r>
              <a:rPr lang="en-US" sz="2800" b="0" i="0" dirty="0">
                <a:solidFill>
                  <a:schemeClr val="bg1">
                    <a:lumMod val="50000"/>
                  </a:schemeClr>
                </a:solidFill>
                <a:effectLst/>
              </a:rPr>
              <a:t>Having </a:t>
            </a:r>
            <a:r>
              <a:rPr lang="en-US" sz="2800" b="0" i="0" dirty="0">
                <a:solidFill>
                  <a:srgbClr val="F58E3F"/>
                </a:solidFill>
                <a:effectLst/>
              </a:rPr>
              <a:t>insight into </a:t>
            </a:r>
            <a:r>
              <a:rPr lang="en-US" sz="2800" b="0" i="1" dirty="0">
                <a:solidFill>
                  <a:srgbClr val="F58E3F"/>
                </a:solidFill>
                <a:effectLst/>
              </a:rPr>
              <a:t>intracultural</a:t>
            </a:r>
            <a:r>
              <a:rPr lang="en-US" sz="2800" b="0" i="0" dirty="0">
                <a:solidFill>
                  <a:schemeClr val="bg1">
                    <a:lumMod val="50000"/>
                  </a:schemeClr>
                </a:solidFill>
                <a:effectLst/>
              </a:rPr>
              <a:t> variation</a:t>
            </a:r>
          </a:p>
          <a:p>
            <a:pPr marL="342900" indent="-342900" algn="l">
              <a:spcBef>
                <a:spcPts val="600"/>
              </a:spcBef>
              <a:spcAft>
                <a:spcPts val="600"/>
              </a:spcAft>
              <a:buClr>
                <a:srgbClr val="7F7F7F"/>
              </a:buClr>
              <a:buFont typeface="Arial" panose="020B0604020202020204" pitchFamily="34" charset="0"/>
              <a:buChar char="•"/>
            </a:pPr>
            <a:r>
              <a:rPr lang="en-US" sz="2800" b="0" i="0" dirty="0">
                <a:solidFill>
                  <a:srgbClr val="F58E3F"/>
                </a:solidFill>
                <a:effectLst/>
              </a:rPr>
              <a:t>Understanding how people acquire their cultures </a:t>
            </a:r>
            <a:r>
              <a:rPr lang="en-US" sz="2800" b="0" i="0" dirty="0">
                <a:solidFill>
                  <a:schemeClr val="bg1">
                    <a:lumMod val="50000"/>
                  </a:schemeClr>
                </a:solidFill>
                <a:effectLst/>
              </a:rPr>
              <a:t>and culture’s important role in personal identities, life ways, and mental and physical health of individuals and communities;</a:t>
            </a:r>
          </a:p>
          <a:p>
            <a:pPr marL="342900" indent="-342900" algn="l">
              <a:spcBef>
                <a:spcPts val="600"/>
              </a:spcBef>
              <a:spcAft>
                <a:spcPts val="600"/>
              </a:spcAft>
              <a:buFont typeface="Arial" panose="020B0604020202020204" pitchFamily="34" charset="0"/>
              <a:buChar char="•"/>
            </a:pPr>
            <a:r>
              <a:rPr lang="en-US" sz="2800" b="0" i="0" dirty="0">
                <a:solidFill>
                  <a:schemeClr val="bg1">
                    <a:lumMod val="50000"/>
                  </a:schemeClr>
                </a:solidFill>
                <a:effectLst/>
              </a:rPr>
              <a:t>Being </a:t>
            </a:r>
            <a:r>
              <a:rPr lang="en-US" sz="2800" b="0" i="0" dirty="0">
                <a:solidFill>
                  <a:srgbClr val="F58E3F"/>
                </a:solidFill>
                <a:effectLst/>
              </a:rPr>
              <a:t>conscious of one’s own culturally </a:t>
            </a:r>
            <a:r>
              <a:rPr lang="en-US" sz="2800" b="0" i="0" dirty="0">
                <a:solidFill>
                  <a:schemeClr val="bg1">
                    <a:lumMod val="50000"/>
                  </a:schemeClr>
                </a:solidFill>
                <a:effectLst/>
              </a:rPr>
              <a:t>shaped values, beliefs, perceptions, and biases</a:t>
            </a:r>
          </a:p>
          <a:p>
            <a:pPr marL="342900" indent="-342900" algn="l">
              <a:spcBef>
                <a:spcPts val="600"/>
              </a:spcBef>
              <a:spcAft>
                <a:spcPts val="600"/>
              </a:spcAft>
              <a:buClr>
                <a:srgbClr val="767171"/>
              </a:buClr>
              <a:buFont typeface="Arial" panose="020B0604020202020204" pitchFamily="34" charset="0"/>
              <a:buChar char="•"/>
            </a:pPr>
            <a:r>
              <a:rPr lang="en-US" sz="2800" b="0" i="0" dirty="0">
                <a:solidFill>
                  <a:srgbClr val="F58E3F"/>
                </a:solidFill>
                <a:effectLst/>
              </a:rPr>
              <a:t>Observing one’s reactions </a:t>
            </a:r>
            <a:r>
              <a:rPr lang="en-US" sz="2800" b="0" i="0" dirty="0">
                <a:solidFill>
                  <a:schemeClr val="bg1">
                    <a:lumMod val="50000"/>
                  </a:schemeClr>
                </a:solidFill>
                <a:effectLst/>
              </a:rPr>
              <a:t>to people whose cultures differ from one’s own and reflecting upon these responses</a:t>
            </a:r>
          </a:p>
          <a:p>
            <a:pPr marL="342900" indent="-342900" algn="l">
              <a:spcBef>
                <a:spcPts val="600"/>
              </a:spcBef>
              <a:spcAft>
                <a:spcPts val="600"/>
              </a:spcAft>
              <a:buClr>
                <a:srgbClr val="767171"/>
              </a:buClr>
              <a:buFont typeface="Arial" panose="020B0604020202020204" pitchFamily="34" charset="0"/>
              <a:buChar char="•"/>
            </a:pPr>
            <a:r>
              <a:rPr lang="en-US" sz="2800" b="0" i="0" dirty="0">
                <a:solidFill>
                  <a:srgbClr val="F58E3F"/>
                </a:solidFill>
                <a:effectLst/>
              </a:rPr>
              <a:t>Seeking</a:t>
            </a:r>
            <a:r>
              <a:rPr lang="en-US" sz="2800" b="0" i="0" dirty="0">
                <a:solidFill>
                  <a:schemeClr val="bg1">
                    <a:lumMod val="50000"/>
                  </a:schemeClr>
                </a:solidFill>
                <a:effectLst/>
              </a:rPr>
              <a:t> and </a:t>
            </a:r>
            <a:r>
              <a:rPr lang="en-US" sz="2800" b="0" i="0" dirty="0">
                <a:solidFill>
                  <a:srgbClr val="F58E3F"/>
                </a:solidFill>
                <a:effectLst/>
              </a:rPr>
              <a:t>participating</a:t>
            </a:r>
            <a:r>
              <a:rPr lang="en-US" sz="2800" b="0" i="0" dirty="0">
                <a:solidFill>
                  <a:schemeClr val="bg1">
                    <a:lumMod val="50000"/>
                  </a:schemeClr>
                </a:solidFill>
                <a:effectLst/>
              </a:rPr>
              <a:t> in </a:t>
            </a:r>
            <a:r>
              <a:rPr lang="en-US" sz="2800" b="0" i="0" dirty="0">
                <a:solidFill>
                  <a:srgbClr val="F58E3F"/>
                </a:solidFill>
                <a:effectLst/>
              </a:rPr>
              <a:t>meaningful interactions </a:t>
            </a:r>
            <a:r>
              <a:rPr lang="en-US" sz="2800" b="0" i="0" dirty="0">
                <a:solidFill>
                  <a:schemeClr val="bg1">
                    <a:lumMod val="50000"/>
                  </a:schemeClr>
                </a:solidFill>
                <a:effectLst/>
              </a:rPr>
              <a:t>with people of differing cultural backgrounds.</a:t>
            </a:r>
          </a:p>
          <a:p>
            <a:pPr marL="285750" indent="-285750">
              <a:lnSpc>
                <a:spcPct val="150000"/>
              </a:lnSpc>
              <a:buFont typeface="Wingdings" pitchFamily="2" charset="2"/>
              <a:buChar char="v"/>
            </a:pPr>
            <a:endParaRPr lang="en-US" sz="2000" dirty="0">
              <a:solidFill>
                <a:schemeClr val="bg1">
                  <a:lumMod val="50000"/>
                </a:schemeClr>
              </a:solidFill>
            </a:endParaRPr>
          </a:p>
        </p:txBody>
      </p:sp>
      <p:sp>
        <p:nvSpPr>
          <p:cNvPr id="4" name="Slide Number Placeholder 3">
            <a:extLst>
              <a:ext uri="{FF2B5EF4-FFF2-40B4-BE49-F238E27FC236}">
                <a16:creationId xmlns:a16="http://schemas.microsoft.com/office/drawing/2014/main" id="{CADEF2C0-6A0D-3163-8C03-5DE8942CB2CF}"/>
              </a:ext>
            </a:extLst>
          </p:cNvPr>
          <p:cNvSpPr>
            <a:spLocks noGrp="1"/>
          </p:cNvSpPr>
          <p:nvPr>
            <p:ph type="sldNum" sz="quarter" idx="12"/>
          </p:nvPr>
        </p:nvSpPr>
        <p:spPr/>
        <p:txBody>
          <a:bodyPr/>
          <a:lstStyle/>
          <a:p>
            <a:fld id="{6D486360-FF34-7B48-AD05-62F8407C4C7E}" type="slidenum">
              <a:rPr lang="en-US" smtClean="0"/>
              <a:t>23</a:t>
            </a:fld>
            <a:endParaRPr lang="en-US"/>
          </a:p>
        </p:txBody>
      </p:sp>
    </p:spTree>
    <p:extLst>
      <p:ext uri="{BB962C8B-B14F-4D97-AF65-F5344CB8AC3E}">
        <p14:creationId xmlns:p14="http://schemas.microsoft.com/office/powerpoint/2010/main" val="3953143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C40A-FA3A-6B8D-AE41-DA2C1696AFD5}"/>
              </a:ext>
            </a:extLst>
          </p:cNvPr>
          <p:cNvSpPr>
            <a:spLocks noGrp="1"/>
          </p:cNvSpPr>
          <p:nvPr>
            <p:ph type="title"/>
          </p:nvPr>
        </p:nvSpPr>
        <p:spPr>
          <a:xfrm>
            <a:off x="917454" y="85789"/>
            <a:ext cx="10091084" cy="709053"/>
          </a:xfrm>
        </p:spPr>
        <p:txBody>
          <a:bodyPr>
            <a:normAutofit/>
          </a:bodyPr>
          <a:lstStyle/>
          <a:p>
            <a:r>
              <a:rPr lang="en-US" sz="4000" dirty="0"/>
              <a:t>Importance of Cultural Awareness</a:t>
            </a:r>
          </a:p>
        </p:txBody>
      </p:sp>
      <p:sp>
        <p:nvSpPr>
          <p:cNvPr id="3" name="TextBox 2">
            <a:extLst>
              <a:ext uri="{FF2B5EF4-FFF2-40B4-BE49-F238E27FC236}">
                <a16:creationId xmlns:a16="http://schemas.microsoft.com/office/drawing/2014/main" id="{D361815A-2348-FC8A-C7EF-92D4374C9894}"/>
              </a:ext>
            </a:extLst>
          </p:cNvPr>
          <p:cNvSpPr txBox="1"/>
          <p:nvPr/>
        </p:nvSpPr>
        <p:spPr>
          <a:xfrm>
            <a:off x="1020725" y="1047423"/>
            <a:ext cx="6953694" cy="5147563"/>
          </a:xfrm>
          <a:prstGeom prst="rect">
            <a:avLst/>
          </a:prstGeom>
          <a:noFill/>
        </p:spPr>
        <p:txBody>
          <a:bodyPr wrap="square" rtlCol="0">
            <a:spAutoFit/>
          </a:bodyPr>
          <a:lstStyle/>
          <a:p>
            <a:pPr algn="l">
              <a:lnSpc>
                <a:spcPct val="150000"/>
              </a:lnSpc>
            </a:pPr>
            <a:r>
              <a:rPr lang="en-US" sz="2300" b="1" i="1" dirty="0">
                <a:solidFill>
                  <a:srgbClr val="F58E3F"/>
                </a:solidFill>
                <a:effectLst/>
              </a:rPr>
              <a:t>Cultural awareness </a:t>
            </a:r>
            <a:r>
              <a:rPr lang="en-US" sz="2300" b="1" i="1" dirty="0">
                <a:solidFill>
                  <a:schemeClr val="bg1">
                    <a:lumMod val="50000"/>
                  </a:schemeClr>
                </a:solidFill>
                <a:effectLst/>
              </a:rPr>
              <a:t>is a critical feature of effective health and mental health policy, planning, resource allocation, and service delivery across the entire spectrum of care, including health promotion and prevention.</a:t>
            </a:r>
            <a:endParaRPr lang="en-US" sz="2300" b="0" i="0" dirty="0">
              <a:solidFill>
                <a:schemeClr val="bg1">
                  <a:lumMod val="50000"/>
                </a:schemeClr>
              </a:solidFill>
              <a:effectLst/>
            </a:endParaRPr>
          </a:p>
          <a:p>
            <a:pPr algn="l">
              <a:lnSpc>
                <a:spcPct val="150000"/>
              </a:lnSpc>
            </a:pPr>
            <a:r>
              <a:rPr lang="en-US" sz="2300" b="0" i="0" dirty="0">
                <a:solidFill>
                  <a:schemeClr val="bg1">
                    <a:lumMod val="50000"/>
                  </a:schemeClr>
                </a:solidFill>
                <a:effectLst/>
              </a:rPr>
              <a:t>This is so because cultural perspectives inform people’s identification and interpretation of symptoms and define the diseases, illnesses, and disabilities they recognize. Culture also shapes their ideas of appropriate treatment.</a:t>
            </a:r>
          </a:p>
          <a:p>
            <a:endParaRPr lang="en-US" dirty="0"/>
          </a:p>
        </p:txBody>
      </p:sp>
      <p:pic>
        <p:nvPicPr>
          <p:cNvPr id="6146" name="Picture 2">
            <a:extLst>
              <a:ext uri="{FF2B5EF4-FFF2-40B4-BE49-F238E27FC236}">
                <a16:creationId xmlns:a16="http://schemas.microsoft.com/office/drawing/2014/main" id="{4011E96A-8527-1E9D-039C-F201E8847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366" y="1047423"/>
            <a:ext cx="4830634" cy="2717231"/>
          </a:xfrm>
          <a:prstGeom prst="rect">
            <a:avLst/>
          </a:prstGeom>
          <a:noFill/>
          <a:effectLst>
            <a:softEdge rad="367406"/>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D80F91-488B-484C-BB56-C6F6C1C73E0E}"/>
              </a:ext>
            </a:extLst>
          </p:cNvPr>
          <p:cNvSpPr>
            <a:spLocks noGrp="1"/>
          </p:cNvSpPr>
          <p:nvPr>
            <p:ph type="sldNum" sz="quarter" idx="12"/>
          </p:nvPr>
        </p:nvSpPr>
        <p:spPr/>
        <p:txBody>
          <a:bodyPr/>
          <a:lstStyle/>
          <a:p>
            <a:fld id="{6D486360-FF34-7B48-AD05-62F8407C4C7E}" type="slidenum">
              <a:rPr lang="en-US" smtClean="0"/>
              <a:t>24</a:t>
            </a:fld>
            <a:endParaRPr lang="en-US"/>
          </a:p>
        </p:txBody>
      </p:sp>
    </p:spTree>
    <p:extLst>
      <p:ext uri="{BB962C8B-B14F-4D97-AF65-F5344CB8AC3E}">
        <p14:creationId xmlns:p14="http://schemas.microsoft.com/office/powerpoint/2010/main" val="1655833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1219200" y="113347"/>
            <a:ext cx="6861544" cy="709053"/>
          </a:xfrm>
        </p:spPr>
        <p:txBody>
          <a:bodyPr>
            <a:normAutofit/>
          </a:bodyPr>
          <a:lstStyle/>
          <a:p>
            <a:r>
              <a:rPr lang="en-US" sz="4000" dirty="0"/>
              <a:t>Small Group Discussion</a:t>
            </a:r>
          </a:p>
        </p:txBody>
      </p:sp>
      <p:sp>
        <p:nvSpPr>
          <p:cNvPr id="3" name="TextBox 2">
            <a:extLst>
              <a:ext uri="{FF2B5EF4-FFF2-40B4-BE49-F238E27FC236}">
                <a16:creationId xmlns:a16="http://schemas.microsoft.com/office/drawing/2014/main" id="{3E88FBEA-1B08-9A0E-3497-F84E9A09C701}"/>
              </a:ext>
            </a:extLst>
          </p:cNvPr>
          <p:cNvSpPr txBox="1"/>
          <p:nvPr/>
        </p:nvSpPr>
        <p:spPr>
          <a:xfrm>
            <a:off x="1309731" y="1021116"/>
            <a:ext cx="5558902" cy="4524315"/>
          </a:xfrm>
          <a:prstGeom prst="rect">
            <a:avLst/>
          </a:prstGeom>
          <a:noFill/>
        </p:spPr>
        <p:txBody>
          <a:bodyPr wrap="square" rtlCol="0">
            <a:spAutoFit/>
          </a:bodyPr>
          <a:lstStyle/>
          <a:p>
            <a:r>
              <a:rPr lang="en-US" sz="4800" dirty="0">
                <a:solidFill>
                  <a:srgbClr val="767171"/>
                </a:solidFill>
              </a:rPr>
              <a:t>In your group, think about and discuss </a:t>
            </a:r>
            <a:r>
              <a:rPr lang="en-US" sz="4800" dirty="0">
                <a:solidFill>
                  <a:srgbClr val="7F7F7F"/>
                </a:solidFill>
              </a:rPr>
              <a:t>the</a:t>
            </a:r>
            <a:r>
              <a:rPr lang="en-US" sz="4800" dirty="0">
                <a:solidFill>
                  <a:srgbClr val="F58E3F"/>
                </a:solidFill>
              </a:rPr>
              <a:t> first time you were aware of being “different” </a:t>
            </a:r>
            <a:r>
              <a:rPr lang="en-US" sz="4800" dirty="0">
                <a:solidFill>
                  <a:srgbClr val="767171"/>
                </a:solidFill>
              </a:rPr>
              <a:t>and what that was like for you.</a:t>
            </a:r>
          </a:p>
        </p:txBody>
      </p:sp>
      <p:sp>
        <p:nvSpPr>
          <p:cNvPr id="5" name="Slide Number Placeholder 4">
            <a:extLst>
              <a:ext uri="{FF2B5EF4-FFF2-40B4-BE49-F238E27FC236}">
                <a16:creationId xmlns:a16="http://schemas.microsoft.com/office/drawing/2014/main" id="{9712B13C-A942-AC69-77D1-23E64B3A6266}"/>
              </a:ext>
            </a:extLst>
          </p:cNvPr>
          <p:cNvSpPr>
            <a:spLocks noGrp="1"/>
          </p:cNvSpPr>
          <p:nvPr>
            <p:ph type="sldNum" sz="quarter" idx="12"/>
          </p:nvPr>
        </p:nvSpPr>
        <p:spPr/>
        <p:txBody>
          <a:bodyPr/>
          <a:lstStyle/>
          <a:p>
            <a:fld id="{6D486360-FF34-7B48-AD05-62F8407C4C7E}" type="slidenum">
              <a:rPr lang="en-US" smtClean="0"/>
              <a:t>25</a:t>
            </a:fld>
            <a:endParaRPr lang="en-US"/>
          </a:p>
        </p:txBody>
      </p:sp>
      <p:pic>
        <p:nvPicPr>
          <p:cNvPr id="11" name="Picture 10" descr="Team-Based Learning: 2016 JGME-ALiEM Hot Topics in Medical Education"/>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6590462" y="2437421"/>
            <a:ext cx="5601538" cy="3306726"/>
          </a:xfrm>
          <a:prstGeom prst="rect">
            <a:avLst/>
          </a:prstGeom>
        </p:spPr>
      </p:pic>
    </p:spTree>
    <p:extLst>
      <p:ext uri="{BB962C8B-B14F-4D97-AF65-F5344CB8AC3E}">
        <p14:creationId xmlns:p14="http://schemas.microsoft.com/office/powerpoint/2010/main" val="419092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87A455-2DBA-AA7F-3474-5CE52E21F75C}"/>
              </a:ext>
            </a:extLst>
          </p:cNvPr>
          <p:cNvSpPr>
            <a:spLocks noGrp="1"/>
          </p:cNvSpPr>
          <p:nvPr>
            <p:ph type="title"/>
          </p:nvPr>
        </p:nvSpPr>
        <p:spPr>
          <a:xfrm>
            <a:off x="993595" y="357809"/>
            <a:ext cx="10091084" cy="709053"/>
          </a:xfrm>
        </p:spPr>
        <p:txBody>
          <a:bodyPr>
            <a:normAutofit/>
          </a:bodyPr>
          <a:lstStyle/>
          <a:p>
            <a:r>
              <a:rPr lang="en-US" sz="4000" dirty="0"/>
              <a:t>Latino Mental Health</a:t>
            </a:r>
          </a:p>
        </p:txBody>
      </p:sp>
      <p:sp>
        <p:nvSpPr>
          <p:cNvPr id="4" name="TextBox 3">
            <a:extLst>
              <a:ext uri="{FF2B5EF4-FFF2-40B4-BE49-F238E27FC236}">
                <a16:creationId xmlns:a16="http://schemas.microsoft.com/office/drawing/2014/main" id="{20451404-B8F0-7584-D3B3-DC4CB7AEDBC6}"/>
              </a:ext>
            </a:extLst>
          </p:cNvPr>
          <p:cNvSpPr txBox="1"/>
          <p:nvPr/>
        </p:nvSpPr>
        <p:spPr>
          <a:xfrm>
            <a:off x="993594" y="1358499"/>
            <a:ext cx="5234927" cy="4555093"/>
          </a:xfrm>
          <a:prstGeom prst="rect">
            <a:avLst/>
          </a:prstGeom>
          <a:noFill/>
        </p:spPr>
        <p:txBody>
          <a:bodyPr wrap="square" rtlCol="0">
            <a:spAutoFit/>
          </a:bodyPr>
          <a:lstStyle/>
          <a:p>
            <a:pPr>
              <a:spcBef>
                <a:spcPts val="600"/>
              </a:spcBef>
              <a:spcAft>
                <a:spcPts val="600"/>
              </a:spcAft>
            </a:pPr>
            <a:r>
              <a:rPr lang="en-US" sz="2800" b="0" i="0" dirty="0">
                <a:solidFill>
                  <a:schemeClr val="bg1">
                    <a:lumMod val="50000"/>
                  </a:schemeClr>
                </a:solidFill>
                <a:effectLst/>
              </a:rPr>
              <a:t>Latinos are a diverse community</a:t>
            </a:r>
            <a:r>
              <a:rPr lang="en-US" sz="2800" dirty="0">
                <a:solidFill>
                  <a:schemeClr val="bg1">
                    <a:lumMod val="50000"/>
                  </a:schemeClr>
                </a:solidFill>
              </a:rPr>
              <a:t>, including misconceptions and stereotypes regarding Latino history, presence of Latinos in the US, and the difference between Latinos and Hispanics.</a:t>
            </a:r>
          </a:p>
          <a:p>
            <a:pPr>
              <a:spcBef>
                <a:spcPts val="600"/>
              </a:spcBef>
              <a:spcAft>
                <a:spcPts val="600"/>
              </a:spcAft>
            </a:pPr>
            <a:r>
              <a:rPr lang="en-US" sz="2800" dirty="0">
                <a:solidFill>
                  <a:schemeClr val="bg1">
                    <a:lumMod val="50000"/>
                  </a:schemeClr>
                </a:solidFill>
              </a:rPr>
              <a:t>Hispanic refers to language whose ancestry comes from a country where Spanish is spoken, Latino refers to geography</a:t>
            </a:r>
            <a:endParaRPr lang="en-US" sz="2800" i="1" dirty="0">
              <a:solidFill>
                <a:srgbClr val="F58E3F"/>
              </a:solidFill>
            </a:endParaRPr>
          </a:p>
        </p:txBody>
      </p:sp>
      <p:sp>
        <p:nvSpPr>
          <p:cNvPr id="6" name="TextBox 5">
            <a:extLst>
              <a:ext uri="{FF2B5EF4-FFF2-40B4-BE49-F238E27FC236}">
                <a16:creationId xmlns:a16="http://schemas.microsoft.com/office/drawing/2014/main" id="{8B9249A4-741D-F272-B8DF-D6E5E650CB79}"/>
              </a:ext>
            </a:extLst>
          </p:cNvPr>
          <p:cNvSpPr txBox="1"/>
          <p:nvPr/>
        </p:nvSpPr>
        <p:spPr>
          <a:xfrm>
            <a:off x="10358581" y="5077461"/>
            <a:ext cx="1683026" cy="340734"/>
          </a:xfrm>
          <a:prstGeom prst="rect">
            <a:avLst/>
          </a:prstGeom>
          <a:noFill/>
        </p:spPr>
        <p:txBody>
          <a:bodyPr wrap="square">
            <a:spAutoFit/>
          </a:bodyPr>
          <a:lstStyle/>
          <a:p>
            <a:pPr algn="l">
              <a:lnSpc>
                <a:spcPct val="150000"/>
              </a:lnSpc>
            </a:pPr>
            <a:r>
              <a:rPr lang="en-US" sz="1200" b="0" i="1" dirty="0">
                <a:solidFill>
                  <a:schemeClr val="bg1">
                    <a:lumMod val="50000"/>
                  </a:schemeClr>
                </a:solidFill>
                <a:effectLst/>
              </a:rPr>
              <a:t>(Pew Research, 2021)</a:t>
            </a:r>
          </a:p>
        </p:txBody>
      </p:sp>
      <p:sp>
        <p:nvSpPr>
          <p:cNvPr id="2" name="Slide Number Placeholder 1">
            <a:extLst>
              <a:ext uri="{FF2B5EF4-FFF2-40B4-BE49-F238E27FC236}">
                <a16:creationId xmlns:a16="http://schemas.microsoft.com/office/drawing/2014/main" id="{70EAAB07-005F-CDF6-8E2E-10C8EF00A81F}"/>
              </a:ext>
            </a:extLst>
          </p:cNvPr>
          <p:cNvSpPr>
            <a:spLocks noGrp="1"/>
          </p:cNvSpPr>
          <p:nvPr>
            <p:ph type="sldNum" sz="quarter" idx="12"/>
          </p:nvPr>
        </p:nvSpPr>
        <p:spPr/>
        <p:txBody>
          <a:bodyPr/>
          <a:lstStyle/>
          <a:p>
            <a:fld id="{6D486360-FF34-7B48-AD05-62F8407C4C7E}" type="slidenum">
              <a:rPr lang="en-US" smtClean="0"/>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71409492"/>
              </p:ext>
            </p:extLst>
          </p:nvPr>
        </p:nvGraphicFramePr>
        <p:xfrm>
          <a:off x="6078129" y="1623453"/>
          <a:ext cx="5963478" cy="3058724"/>
        </p:xfrm>
        <a:graphic>
          <a:graphicData uri="http://schemas.openxmlformats.org/drawingml/2006/table">
            <a:tbl>
              <a:tblPr firstRow="1" bandRow="1">
                <a:tableStyleId>{21E4AEA4-8DFA-4A89-87EB-49C32662AFE0}</a:tableStyleId>
              </a:tblPr>
              <a:tblGrid>
                <a:gridCol w="343547">
                  <a:extLst>
                    <a:ext uri="{9D8B030D-6E8A-4147-A177-3AD203B41FA5}">
                      <a16:colId xmlns:a16="http://schemas.microsoft.com/office/drawing/2014/main" val="1906337688"/>
                    </a:ext>
                  </a:extLst>
                </a:gridCol>
                <a:gridCol w="2732181">
                  <a:extLst>
                    <a:ext uri="{9D8B030D-6E8A-4147-A177-3AD203B41FA5}">
                      <a16:colId xmlns:a16="http://schemas.microsoft.com/office/drawing/2014/main" val="1700485039"/>
                    </a:ext>
                  </a:extLst>
                </a:gridCol>
                <a:gridCol w="2887750">
                  <a:extLst>
                    <a:ext uri="{9D8B030D-6E8A-4147-A177-3AD203B41FA5}">
                      <a16:colId xmlns:a16="http://schemas.microsoft.com/office/drawing/2014/main" val="1351528842"/>
                    </a:ext>
                  </a:extLst>
                </a:gridCol>
              </a:tblGrid>
              <a:tr h="772724">
                <a:tc>
                  <a:txBody>
                    <a:bodyPr/>
                    <a:lstStyle/>
                    <a:p>
                      <a:endParaRPr lang="en-US" dirty="0"/>
                    </a:p>
                  </a:txBody>
                  <a:tcPr/>
                </a:tc>
                <a:tc gridSpan="2">
                  <a:txBody>
                    <a:bodyPr/>
                    <a:lstStyle/>
                    <a:p>
                      <a:r>
                        <a:rPr lang="en-US" sz="2800" dirty="0"/>
                        <a:t>U.S. Hispanic Origins Groups,</a:t>
                      </a:r>
                      <a:r>
                        <a:rPr lang="en-US" sz="2800" baseline="0" dirty="0"/>
                        <a:t> 2021</a:t>
                      </a:r>
                      <a:endParaRPr lang="en-US" sz="2800" dirty="0"/>
                    </a:p>
                  </a:txBody>
                  <a:tcPr/>
                </a:tc>
                <a:tc hMerge="1">
                  <a:txBody>
                    <a:bodyPr/>
                    <a:lstStyle/>
                    <a:p>
                      <a:endParaRPr lang="en-US" dirty="0"/>
                    </a:p>
                  </a:txBody>
                  <a:tcPr/>
                </a:tc>
                <a:extLst>
                  <a:ext uri="{0D108BD9-81ED-4DB2-BD59-A6C34878D82A}">
                    <a16:rowId xmlns:a16="http://schemas.microsoft.com/office/drawing/2014/main" val="1117533467"/>
                  </a:ext>
                </a:extLst>
              </a:tr>
              <a:tr h="370840">
                <a:tc>
                  <a:txBody>
                    <a:bodyPr/>
                    <a:lstStyle/>
                    <a:p>
                      <a:r>
                        <a:rPr lang="en-US" dirty="0">
                          <a:solidFill>
                            <a:schemeClr val="bg2">
                              <a:lumMod val="50000"/>
                            </a:schemeClr>
                          </a:solidFill>
                        </a:rPr>
                        <a:t>1</a:t>
                      </a:r>
                    </a:p>
                  </a:txBody>
                  <a:tcPr/>
                </a:tc>
                <a:tc>
                  <a:txBody>
                    <a:bodyPr/>
                    <a:lstStyle/>
                    <a:p>
                      <a:r>
                        <a:rPr lang="en-US" sz="2400" dirty="0">
                          <a:solidFill>
                            <a:schemeClr val="bg2">
                              <a:lumMod val="50000"/>
                            </a:schemeClr>
                          </a:solidFill>
                        </a:rPr>
                        <a:t>Mexican</a:t>
                      </a:r>
                    </a:p>
                  </a:txBody>
                  <a:tcPr/>
                </a:tc>
                <a:tc>
                  <a:txBody>
                    <a:bodyPr/>
                    <a:lstStyle/>
                    <a:p>
                      <a:r>
                        <a:rPr lang="en-US" sz="2400" dirty="0">
                          <a:solidFill>
                            <a:schemeClr val="bg2">
                              <a:lumMod val="50000"/>
                            </a:schemeClr>
                          </a:solidFill>
                        </a:rPr>
                        <a:t>59.9% of Hispanics</a:t>
                      </a:r>
                    </a:p>
                  </a:txBody>
                  <a:tcPr/>
                </a:tc>
                <a:extLst>
                  <a:ext uri="{0D108BD9-81ED-4DB2-BD59-A6C34878D82A}">
                    <a16:rowId xmlns:a16="http://schemas.microsoft.com/office/drawing/2014/main" val="3564686689"/>
                  </a:ext>
                </a:extLst>
              </a:tr>
              <a:tr h="370840">
                <a:tc>
                  <a:txBody>
                    <a:bodyPr/>
                    <a:lstStyle/>
                    <a:p>
                      <a:r>
                        <a:rPr lang="en-US" dirty="0">
                          <a:solidFill>
                            <a:schemeClr val="bg2">
                              <a:lumMod val="50000"/>
                            </a:schemeClr>
                          </a:solidFill>
                        </a:rPr>
                        <a:t>2</a:t>
                      </a:r>
                    </a:p>
                  </a:txBody>
                  <a:tcPr/>
                </a:tc>
                <a:tc>
                  <a:txBody>
                    <a:bodyPr/>
                    <a:lstStyle/>
                    <a:p>
                      <a:r>
                        <a:rPr lang="en-US" sz="2400" b="0" i="0" dirty="0">
                          <a:solidFill>
                            <a:schemeClr val="bg2">
                              <a:lumMod val="50000"/>
                            </a:schemeClr>
                          </a:solidFill>
                          <a:effectLst/>
                        </a:rPr>
                        <a:t>Puerto Ricans </a:t>
                      </a:r>
                      <a:endParaRPr lang="en-US" sz="2400" dirty="0">
                        <a:solidFill>
                          <a:schemeClr val="bg2">
                            <a:lumMod val="50000"/>
                          </a:schemeClr>
                        </a:solidFill>
                      </a:endParaRPr>
                    </a:p>
                  </a:txBody>
                  <a:tcPr/>
                </a:tc>
                <a:tc>
                  <a:txBody>
                    <a:bodyPr/>
                    <a:lstStyle/>
                    <a:p>
                      <a:r>
                        <a:rPr lang="en-US" sz="2400" b="0" i="0" dirty="0">
                          <a:solidFill>
                            <a:schemeClr val="bg2">
                              <a:lumMod val="50000"/>
                            </a:schemeClr>
                          </a:solidFill>
                          <a:effectLst/>
                        </a:rPr>
                        <a:t>9.3% of Hispanics</a:t>
                      </a:r>
                      <a:endParaRPr lang="en-US" sz="2400" dirty="0">
                        <a:solidFill>
                          <a:schemeClr val="bg2">
                            <a:lumMod val="50000"/>
                          </a:schemeClr>
                        </a:solidFill>
                      </a:endParaRPr>
                    </a:p>
                  </a:txBody>
                  <a:tcPr/>
                </a:tc>
                <a:extLst>
                  <a:ext uri="{0D108BD9-81ED-4DB2-BD59-A6C34878D82A}">
                    <a16:rowId xmlns:a16="http://schemas.microsoft.com/office/drawing/2014/main" val="150339004"/>
                  </a:ext>
                </a:extLst>
              </a:tr>
              <a:tr h="370840">
                <a:tc>
                  <a:txBody>
                    <a:bodyPr/>
                    <a:lstStyle/>
                    <a:p>
                      <a:r>
                        <a:rPr lang="en-US" dirty="0">
                          <a:solidFill>
                            <a:schemeClr val="bg2">
                              <a:lumMod val="50000"/>
                            </a:schemeClr>
                          </a:solidFill>
                        </a:rPr>
                        <a:t>3</a:t>
                      </a:r>
                    </a:p>
                  </a:txBody>
                  <a:tcPr/>
                </a:tc>
                <a:tc>
                  <a:txBody>
                    <a:bodyPr/>
                    <a:lstStyle/>
                    <a:p>
                      <a:r>
                        <a:rPr lang="en-US" sz="2400" b="0" i="0" dirty="0">
                          <a:solidFill>
                            <a:schemeClr val="bg2">
                              <a:lumMod val="50000"/>
                            </a:schemeClr>
                          </a:solidFill>
                          <a:effectLst/>
                        </a:rPr>
                        <a:t>Cubans</a:t>
                      </a:r>
                      <a:endParaRPr lang="en-US" sz="2400" dirty="0">
                        <a:solidFill>
                          <a:schemeClr val="bg2">
                            <a:lumMod val="50000"/>
                          </a:schemeClr>
                        </a:solidFill>
                      </a:endParaRPr>
                    </a:p>
                  </a:txBody>
                  <a:tcPr/>
                </a:tc>
                <a:tc>
                  <a:txBody>
                    <a:bodyPr/>
                    <a:lstStyle/>
                    <a:p>
                      <a:r>
                        <a:rPr lang="en-US" sz="2400" b="0" i="0" dirty="0">
                          <a:solidFill>
                            <a:schemeClr val="bg2">
                              <a:lumMod val="50000"/>
                            </a:schemeClr>
                          </a:solidFill>
                          <a:effectLst/>
                        </a:rPr>
                        <a:t>4.0% of Hispanics</a:t>
                      </a:r>
                      <a:endParaRPr lang="en-US" sz="2400" dirty="0">
                        <a:solidFill>
                          <a:schemeClr val="bg2">
                            <a:lumMod val="50000"/>
                          </a:schemeClr>
                        </a:solidFill>
                      </a:endParaRPr>
                    </a:p>
                  </a:txBody>
                  <a:tcPr/>
                </a:tc>
                <a:extLst>
                  <a:ext uri="{0D108BD9-81ED-4DB2-BD59-A6C34878D82A}">
                    <a16:rowId xmlns:a16="http://schemas.microsoft.com/office/drawing/2014/main" val="337894345"/>
                  </a:ext>
                </a:extLst>
              </a:tr>
              <a:tr h="370840">
                <a:tc>
                  <a:txBody>
                    <a:bodyPr/>
                    <a:lstStyle/>
                    <a:p>
                      <a:r>
                        <a:rPr lang="en-US" dirty="0">
                          <a:solidFill>
                            <a:schemeClr val="bg2">
                              <a:lumMod val="50000"/>
                            </a:schemeClr>
                          </a:solidFill>
                        </a:rPr>
                        <a:t>4</a:t>
                      </a:r>
                    </a:p>
                  </a:txBody>
                  <a:tcPr/>
                </a:tc>
                <a:tc>
                  <a:txBody>
                    <a:bodyPr/>
                    <a:lstStyle/>
                    <a:p>
                      <a:r>
                        <a:rPr lang="en-US" sz="2400" b="0" i="0" dirty="0">
                          <a:solidFill>
                            <a:schemeClr val="bg2">
                              <a:lumMod val="50000"/>
                            </a:schemeClr>
                          </a:solidFill>
                          <a:effectLst/>
                        </a:rPr>
                        <a:t>Salvadorans</a:t>
                      </a:r>
                      <a:endParaRPr lang="en-US" sz="2400" dirty="0">
                        <a:solidFill>
                          <a:schemeClr val="bg2">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dirty="0">
                          <a:solidFill>
                            <a:schemeClr val="bg2">
                              <a:lumMod val="50000"/>
                            </a:schemeClr>
                          </a:solidFill>
                          <a:effectLst/>
                        </a:rPr>
                        <a:t>3.8% of Hispanics</a:t>
                      </a:r>
                      <a:endParaRPr lang="en-US" sz="2400" dirty="0">
                        <a:solidFill>
                          <a:schemeClr val="bg2">
                            <a:lumMod val="50000"/>
                          </a:schemeClr>
                        </a:solidFill>
                      </a:endParaRPr>
                    </a:p>
                  </a:txBody>
                  <a:tcPr/>
                </a:tc>
                <a:extLst>
                  <a:ext uri="{0D108BD9-81ED-4DB2-BD59-A6C34878D82A}">
                    <a16:rowId xmlns:a16="http://schemas.microsoft.com/office/drawing/2014/main" val="2369275946"/>
                  </a:ext>
                </a:extLst>
              </a:tr>
              <a:tr h="370840">
                <a:tc>
                  <a:txBody>
                    <a:bodyPr/>
                    <a:lstStyle/>
                    <a:p>
                      <a:r>
                        <a:rPr lang="en-US" dirty="0">
                          <a:solidFill>
                            <a:schemeClr val="bg2">
                              <a:lumMod val="50000"/>
                            </a:schemeClr>
                          </a:solidFill>
                        </a:rPr>
                        <a:t>5</a:t>
                      </a:r>
                    </a:p>
                  </a:txBody>
                  <a:tcPr/>
                </a:tc>
                <a:tc>
                  <a:txBody>
                    <a:bodyPr/>
                    <a:lstStyle/>
                    <a:p>
                      <a:r>
                        <a:rPr lang="en-US" sz="2400" b="0" i="0" dirty="0">
                          <a:solidFill>
                            <a:schemeClr val="bg2">
                              <a:lumMod val="50000"/>
                            </a:schemeClr>
                          </a:solidFill>
                          <a:effectLst/>
                        </a:rPr>
                        <a:t>Dominicans</a:t>
                      </a:r>
                      <a:endParaRPr lang="en-US" sz="2400" dirty="0">
                        <a:solidFill>
                          <a:schemeClr val="bg2">
                            <a:lumMod val="50000"/>
                          </a:schemeClr>
                        </a:solidFill>
                      </a:endParaRPr>
                    </a:p>
                  </a:txBody>
                  <a:tcPr/>
                </a:tc>
                <a:tc>
                  <a:txBody>
                    <a:bodyPr/>
                    <a:lstStyle/>
                    <a:p>
                      <a:r>
                        <a:rPr lang="en-US" sz="2400" b="0" i="0" dirty="0">
                          <a:solidFill>
                            <a:schemeClr val="bg2">
                              <a:lumMod val="50000"/>
                            </a:schemeClr>
                          </a:solidFill>
                          <a:effectLst/>
                        </a:rPr>
                        <a:t>3.8% of Hispanics</a:t>
                      </a:r>
                      <a:endParaRPr lang="en-US" sz="2400" dirty="0">
                        <a:solidFill>
                          <a:schemeClr val="bg2">
                            <a:lumMod val="50000"/>
                          </a:schemeClr>
                        </a:solidFill>
                      </a:endParaRPr>
                    </a:p>
                  </a:txBody>
                  <a:tcPr/>
                </a:tc>
                <a:extLst>
                  <a:ext uri="{0D108BD9-81ED-4DB2-BD59-A6C34878D82A}">
                    <a16:rowId xmlns:a16="http://schemas.microsoft.com/office/drawing/2014/main" val="3048139833"/>
                  </a:ext>
                </a:extLst>
              </a:tr>
            </a:tbl>
          </a:graphicData>
        </a:graphic>
      </p:graphicFrame>
    </p:spTree>
    <p:extLst>
      <p:ext uri="{BB962C8B-B14F-4D97-AF65-F5344CB8AC3E}">
        <p14:creationId xmlns:p14="http://schemas.microsoft.com/office/powerpoint/2010/main" val="4112057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308FEF2F-16EF-18E6-6537-F6D6AC9704C4}"/>
              </a:ext>
            </a:extLst>
          </p:cNvPr>
          <p:cNvPicPr>
            <a:picLocks noChangeAspect="1"/>
          </p:cNvPicPr>
          <p:nvPr/>
        </p:nvPicPr>
        <p:blipFill rotWithShape="1">
          <a:blip r:embed="rId3">
            <a:duotone>
              <a:schemeClr val="accent2">
                <a:shade val="45000"/>
                <a:satMod val="135000"/>
              </a:schemeClr>
              <a:prstClr val="white"/>
            </a:duotone>
          </a:blip>
          <a:srcRect l="33104" t="32513" r="34963" b="8083"/>
          <a:stretch/>
        </p:blipFill>
        <p:spPr>
          <a:xfrm>
            <a:off x="-64654" y="734623"/>
            <a:ext cx="5978982" cy="6106867"/>
          </a:xfrm>
          <a:prstGeom prst="rect">
            <a:avLst/>
          </a:prstGeom>
        </p:spPr>
      </p:pic>
      <p:sp>
        <p:nvSpPr>
          <p:cNvPr id="6" name="Title 5"/>
          <p:cNvSpPr>
            <a:spLocks noGrp="1"/>
          </p:cNvSpPr>
          <p:nvPr>
            <p:ph type="title"/>
          </p:nvPr>
        </p:nvSpPr>
        <p:spPr>
          <a:xfrm>
            <a:off x="-64654" y="25570"/>
            <a:ext cx="5606472" cy="709053"/>
          </a:xfrm>
        </p:spPr>
        <p:txBody>
          <a:bodyPr/>
          <a:lstStyle/>
          <a:p>
            <a:r>
              <a:rPr lang="en-US" dirty="0"/>
              <a:t>Cultural Differences</a:t>
            </a:r>
          </a:p>
        </p:txBody>
      </p:sp>
      <p:sp>
        <p:nvSpPr>
          <p:cNvPr id="2" name="Slide Number Placeholder 1">
            <a:extLst>
              <a:ext uri="{FF2B5EF4-FFF2-40B4-BE49-F238E27FC236}">
                <a16:creationId xmlns:a16="http://schemas.microsoft.com/office/drawing/2014/main" id="{5611A089-5371-855C-B61D-B7F7491C0554}"/>
              </a:ext>
            </a:extLst>
          </p:cNvPr>
          <p:cNvSpPr>
            <a:spLocks noGrp="1"/>
          </p:cNvSpPr>
          <p:nvPr>
            <p:ph type="sldNum" sz="quarter" idx="12"/>
          </p:nvPr>
        </p:nvSpPr>
        <p:spPr/>
        <p:txBody>
          <a:bodyPr/>
          <a:lstStyle/>
          <a:p>
            <a:fld id="{6D486360-FF34-7B48-AD05-62F8407C4C7E}" type="slidenum">
              <a:rPr lang="en-US" smtClean="0"/>
              <a:t>27</a:t>
            </a:fld>
            <a:endParaRPr lang="en-US"/>
          </a:p>
        </p:txBody>
      </p:sp>
      <p:sp>
        <p:nvSpPr>
          <p:cNvPr id="8" name="TextBox 7"/>
          <p:cNvSpPr txBox="1"/>
          <p:nvPr/>
        </p:nvSpPr>
        <p:spPr>
          <a:xfrm>
            <a:off x="-76945" y="6681462"/>
            <a:ext cx="5618763" cy="215444"/>
          </a:xfrm>
          <a:prstGeom prst="rect">
            <a:avLst/>
          </a:prstGeom>
          <a:noFill/>
        </p:spPr>
        <p:txBody>
          <a:bodyPr wrap="square" rtlCol="0">
            <a:spAutoFit/>
          </a:bodyPr>
          <a:lstStyle/>
          <a:p>
            <a:r>
              <a:rPr lang="en-US" sz="800" dirty="0"/>
              <a:t>(</a:t>
            </a:r>
            <a:r>
              <a:rPr lang="en-US" sz="800" dirty="0">
                <a:solidFill>
                  <a:schemeClr val="bg2">
                    <a:lumMod val="50000"/>
                  </a:schemeClr>
                </a:solidFill>
              </a:rPr>
              <a:t>Derived from The Massachusetts General Hospital Textbook on Diversity and Cultural Sensitivity in Mental Health)</a:t>
            </a:r>
          </a:p>
        </p:txBody>
      </p:sp>
      <p:pic>
        <p:nvPicPr>
          <p:cNvPr id="3" name="Picture 2"/>
          <p:cNvPicPr>
            <a:picLocks noChangeAspect="1"/>
          </p:cNvPicPr>
          <p:nvPr/>
        </p:nvPicPr>
        <p:blipFill>
          <a:blip r:embed="rId4">
            <a:duotone>
              <a:schemeClr val="accent3">
                <a:shade val="45000"/>
                <a:satMod val="135000"/>
              </a:schemeClr>
              <a:prstClr val="white"/>
            </a:duotone>
          </a:blip>
          <a:stretch>
            <a:fillRect/>
          </a:stretch>
        </p:blipFill>
        <p:spPr>
          <a:xfrm>
            <a:off x="6348748" y="195335"/>
            <a:ext cx="5438103" cy="6364776"/>
          </a:xfrm>
          <a:prstGeom prst="rect">
            <a:avLst/>
          </a:prstGeom>
        </p:spPr>
      </p:pic>
    </p:spTree>
    <p:extLst>
      <p:ext uri="{BB962C8B-B14F-4D97-AF65-F5344CB8AC3E}">
        <p14:creationId xmlns:p14="http://schemas.microsoft.com/office/powerpoint/2010/main" val="215920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assion-by-susan von struensee | Susan von Struensee | Flickr">
            <a:extLst>
              <a:ext uri="{FF2B5EF4-FFF2-40B4-BE49-F238E27FC236}">
                <a16:creationId xmlns:a16="http://schemas.microsoft.com/office/drawing/2014/main" id="{FDCBF1D1-7797-FCF5-6BE9-348FFC0B5102}"/>
              </a:ext>
            </a:extLst>
          </p:cNvPr>
          <p:cNvPicPr>
            <a:picLocks noGrp="1" noChangeAspect="1" noChangeArrowheads="1"/>
          </p:cNvPicPr>
          <p:nvPr>
            <p:ph idx="1"/>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924567" y="1351722"/>
            <a:ext cx="11287197" cy="32732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EA4E8CC-16EA-879F-4A9D-98CC6D9862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370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5C7-1982-EA6E-DAC2-9708C2138819}"/>
              </a:ext>
            </a:extLst>
          </p:cNvPr>
          <p:cNvSpPr>
            <a:spLocks noGrp="1"/>
          </p:cNvSpPr>
          <p:nvPr>
            <p:ph type="title"/>
          </p:nvPr>
        </p:nvSpPr>
        <p:spPr>
          <a:xfrm>
            <a:off x="901238" y="0"/>
            <a:ext cx="11174384" cy="964450"/>
          </a:xfrm>
        </p:spPr>
        <p:txBody>
          <a:bodyPr>
            <a:normAutofit/>
          </a:bodyPr>
          <a:lstStyle/>
          <a:p>
            <a:r>
              <a:rPr lang="en-US" sz="4000" dirty="0"/>
              <a:t>Self Care – Powerful Study Motivation (2020)</a:t>
            </a:r>
          </a:p>
        </p:txBody>
      </p:sp>
      <p:pic>
        <p:nvPicPr>
          <p:cNvPr id="4" name="Online Media 3" descr="SELF CARE - Powerful Study Motivation [2020]">
            <a:hlinkClick r:id="" action="ppaction://media"/>
            <a:extLst>
              <a:ext uri="{FF2B5EF4-FFF2-40B4-BE49-F238E27FC236}">
                <a16:creationId xmlns:a16="http://schemas.microsoft.com/office/drawing/2014/main" id="{9126F47F-B30C-0AD5-614F-C4414E3B9F13}"/>
              </a:ext>
            </a:extLst>
          </p:cNvPr>
          <p:cNvPicPr>
            <a:picLocks noGrp="1" noRot="1" noChangeAspect="1"/>
          </p:cNvPicPr>
          <p:nvPr>
            <p:ph idx="1"/>
            <a:videoFile r:link="rId1"/>
          </p:nvPr>
        </p:nvPicPr>
        <p:blipFill>
          <a:blip r:embed="rId4"/>
          <a:stretch>
            <a:fillRect/>
          </a:stretch>
        </p:blipFill>
        <p:spPr>
          <a:xfrm>
            <a:off x="1864750" y="964450"/>
            <a:ext cx="8822300" cy="4985077"/>
          </a:xfrm>
          <a:prstGeom prst="rect">
            <a:avLst/>
          </a:prstGeom>
        </p:spPr>
      </p:pic>
      <p:sp>
        <p:nvSpPr>
          <p:cNvPr id="3" name="Slide Number Placeholder 2">
            <a:extLst>
              <a:ext uri="{FF2B5EF4-FFF2-40B4-BE49-F238E27FC236}">
                <a16:creationId xmlns:a16="http://schemas.microsoft.com/office/drawing/2014/main" id="{4EC7A54E-B3BE-9080-3123-6C2C1B3A1571}"/>
              </a:ext>
            </a:extLst>
          </p:cNvPr>
          <p:cNvSpPr>
            <a:spLocks noGrp="1"/>
          </p:cNvSpPr>
          <p:nvPr>
            <p:ph type="sldNum" sz="quarter" idx="12"/>
          </p:nvPr>
        </p:nvSpPr>
        <p:spPr/>
        <p:txBody>
          <a:bodyPr/>
          <a:lstStyle/>
          <a:p>
            <a:fld id="{6D486360-FF34-7B48-AD05-62F8407C4C7E}" type="slidenum">
              <a:rPr lang="en-US" smtClean="0"/>
              <a:t>29</a:t>
            </a:fld>
            <a:endParaRPr lang="en-US"/>
          </a:p>
        </p:txBody>
      </p:sp>
    </p:spTree>
    <p:extLst>
      <p:ext uri="{BB962C8B-B14F-4D97-AF65-F5344CB8AC3E}">
        <p14:creationId xmlns:p14="http://schemas.microsoft.com/office/powerpoint/2010/main" val="31001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D6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336400-C8BB-B7F0-23A4-96ACDEAEE36E}"/>
              </a:ext>
            </a:extLst>
          </p:cNvPr>
          <p:cNvSpPr>
            <a:spLocks noGrp="1"/>
          </p:cNvSpPr>
          <p:nvPr>
            <p:ph type="title"/>
          </p:nvPr>
        </p:nvSpPr>
        <p:spPr>
          <a:xfrm>
            <a:off x="524256" y="491260"/>
            <a:ext cx="6594189" cy="1625210"/>
          </a:xfrm>
        </p:spPr>
        <p:txBody>
          <a:bodyPr>
            <a:normAutofit/>
          </a:bodyPr>
          <a:lstStyle/>
          <a:p>
            <a:r>
              <a:rPr lang="en-US" dirty="0">
                <a:solidFill>
                  <a:srgbClr val="FFFFFF"/>
                </a:solidFill>
                <a:latin typeface="Arial"/>
                <a:cs typeface="Arial"/>
              </a:rPr>
              <a:t>Topics</a:t>
            </a:r>
            <a:endParaRPr lang="en-US" dirty="0">
              <a:solidFill>
                <a:srgbClr val="FFFFFF"/>
              </a:solidFill>
            </a:endParaRPr>
          </a:p>
        </p:txBody>
      </p:sp>
      <p:pic>
        <p:nvPicPr>
          <p:cNvPr id="1032" name="Picture 8">
            <a:extLst>
              <a:ext uri="{FF2B5EF4-FFF2-40B4-BE49-F238E27FC236}">
                <a16:creationId xmlns:a16="http://schemas.microsoft.com/office/drawing/2014/main" id="{95532CD9-8600-42BD-4E4D-46AA4535F101}"/>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40083" r="3805" b="-2"/>
          <a:stretch/>
        </p:blipFill>
        <p:spPr bwMode="auto">
          <a:xfrm>
            <a:off x="327549" y="2454903"/>
            <a:ext cx="34428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nd, man, hair, alone, heart, sadness, human, ear, skull, hairstyle, mouth, close up, human body, sad, face, loneliness, psychology, eye, head, skin, crisis, expression, emotional, dramatic, pain, organ, psyche, emotions, soul, closure, leave, emotion, depression, feelings, unhappy, despair, ego, therapy, psychiatry, ernst, interaction, disease, problems, being alone, psychotherapy, headaches, headache, burnout, frustration, exhausted, sense, emotionally, kummer, psychiatric, mentally, facial hair, psycholgie, archetype, archetypes">
            <a:extLst>
              <a:ext uri="{FF2B5EF4-FFF2-40B4-BE49-F238E27FC236}">
                <a16:creationId xmlns:a16="http://schemas.microsoft.com/office/drawing/2014/main" id="{1ABB74C4-D4C1-D507-A300-3E4157E5D8A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9619" b="1510"/>
          <a:stretch/>
        </p:blipFill>
        <p:spPr bwMode="auto">
          <a:xfrm>
            <a:off x="3942260" y="2454902"/>
            <a:ext cx="3442803" cy="1958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ergency - Free of Charge Creative Commons Highway Sign image">
            <a:extLst>
              <a:ext uri="{FF2B5EF4-FFF2-40B4-BE49-F238E27FC236}">
                <a16:creationId xmlns:a16="http://schemas.microsoft.com/office/drawing/2014/main" id="{D2CE8353-F10E-7BDB-36FE-30C449930841}"/>
              </a:ext>
            </a:extLst>
          </p:cNvPr>
          <p:cNvPicPr>
            <a:picLocks noChangeAspect="1"/>
          </p:cNvPicPr>
          <p:nvPr/>
        </p:nvPicPr>
        <p:blipFill rotWithShape="1">
          <a:blip r:embed="rId5">
            <a:grayscl/>
          </a:blip>
          <a:srcRect t="10500" r="-3" b="4139"/>
          <a:stretch/>
        </p:blipFill>
        <p:spPr>
          <a:xfrm>
            <a:off x="3941061" y="4572285"/>
            <a:ext cx="3447288" cy="1956816"/>
          </a:xfrm>
          <a:prstGeom prst="rect">
            <a:avLst/>
          </a:prstGeom>
        </p:spPr>
      </p:pic>
      <p:sp>
        <p:nvSpPr>
          <p:cNvPr id="1039" name="Rectangle 10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66BE61-6386-A144-24BE-5A65D8DE98E5}"/>
              </a:ext>
            </a:extLst>
          </p:cNvPr>
          <p:cNvSpPr>
            <a:spLocks noGrp="1"/>
          </p:cNvSpPr>
          <p:nvPr>
            <p:ph idx="1"/>
          </p:nvPr>
        </p:nvSpPr>
        <p:spPr>
          <a:xfrm>
            <a:off x="7957973" y="763523"/>
            <a:ext cx="3511296" cy="5330952"/>
          </a:xfrm>
        </p:spPr>
        <p:txBody>
          <a:bodyPr vert="horz" lIns="91440" tIns="45720" rIns="91440" bIns="45720" rtlCol="0" anchor="ctr">
            <a:normAutofit/>
          </a:bodyPr>
          <a:lstStyle/>
          <a:p>
            <a:r>
              <a:rPr lang="en-US" sz="2400" dirty="0">
                <a:solidFill>
                  <a:srgbClr val="FFFFFF"/>
                </a:solidFill>
                <a:ea typeface="+mn-lt"/>
                <a:cs typeface="+mn-lt"/>
              </a:rPr>
              <a:t>Crisis Response System</a:t>
            </a:r>
            <a:endParaRPr lang="en-US" sz="2400" dirty="0">
              <a:solidFill>
                <a:srgbClr val="FFFFFF"/>
              </a:solidFill>
              <a:cs typeface="Calibri" panose="020F0502020204030204"/>
            </a:endParaRPr>
          </a:p>
          <a:p>
            <a:r>
              <a:rPr lang="en-US" sz="2400" dirty="0">
                <a:solidFill>
                  <a:srgbClr val="FFFFFF"/>
                </a:solidFill>
                <a:ea typeface="+mn-lt"/>
                <a:cs typeface="+mn-lt"/>
              </a:rPr>
              <a:t>Suicide Prevention</a:t>
            </a:r>
            <a:endParaRPr lang="en-US" sz="2400" dirty="0">
              <a:solidFill>
                <a:srgbClr val="FFFFFF"/>
              </a:solidFill>
              <a:cs typeface="Calibri" panose="020F0502020204030204"/>
            </a:endParaRPr>
          </a:p>
          <a:p>
            <a:r>
              <a:rPr lang="en-US" sz="2400" dirty="0">
                <a:solidFill>
                  <a:srgbClr val="FFFFFF"/>
                </a:solidFill>
                <a:ea typeface="+mn-lt"/>
                <a:cs typeface="+mn-lt"/>
              </a:rPr>
              <a:t>Trauma</a:t>
            </a:r>
            <a:endParaRPr lang="en-US" sz="2400" dirty="0">
              <a:solidFill>
                <a:srgbClr val="FFFFFF"/>
              </a:solidFill>
              <a:cs typeface="Calibri"/>
            </a:endParaRPr>
          </a:p>
          <a:p>
            <a:r>
              <a:rPr lang="en-US" sz="2400" dirty="0">
                <a:solidFill>
                  <a:srgbClr val="FFFFFF"/>
                </a:solidFill>
                <a:ea typeface="+mn-lt"/>
                <a:cs typeface="+mn-lt"/>
              </a:rPr>
              <a:t>Cultural Considerations </a:t>
            </a:r>
            <a:endParaRPr lang="en-US" sz="2400" dirty="0">
              <a:solidFill>
                <a:srgbClr val="FFFFFF"/>
              </a:solidFill>
            </a:endParaRPr>
          </a:p>
          <a:p>
            <a:r>
              <a:rPr lang="en-US" sz="2400" dirty="0">
                <a:solidFill>
                  <a:srgbClr val="FFFFFF"/>
                </a:solidFill>
                <a:cs typeface="Calibri"/>
              </a:rPr>
              <a:t>Compassion Fatigue</a:t>
            </a:r>
          </a:p>
          <a:p>
            <a:endParaRPr lang="en-US" sz="2200" dirty="0">
              <a:solidFill>
                <a:srgbClr val="FFFFFF"/>
              </a:solidFill>
              <a:cs typeface="Calibri"/>
            </a:endParaRPr>
          </a:p>
        </p:txBody>
      </p:sp>
      <p:sp>
        <p:nvSpPr>
          <p:cNvPr id="4" name="Slide Number Placeholder 3">
            <a:extLst>
              <a:ext uri="{FF2B5EF4-FFF2-40B4-BE49-F238E27FC236}">
                <a16:creationId xmlns:a16="http://schemas.microsoft.com/office/drawing/2014/main" id="{716DBB52-850D-C0E7-DE13-0155B09F13BC}"/>
              </a:ext>
            </a:extLst>
          </p:cNvPr>
          <p:cNvSpPr>
            <a:spLocks noGrp="1"/>
          </p:cNvSpPr>
          <p:nvPr>
            <p:ph type="sldNum" sz="quarter" idx="12"/>
          </p:nvPr>
        </p:nvSpPr>
        <p:spPr>
          <a:xfrm>
            <a:off x="10621992" y="6535157"/>
            <a:ext cx="847277" cy="274320"/>
          </a:xfrm>
        </p:spPr>
        <p:txBody>
          <a:bodyPr>
            <a:normAutofit/>
          </a:bodyPr>
          <a:lstStyle/>
          <a:p>
            <a:pPr>
              <a:spcAft>
                <a:spcPts val="600"/>
              </a:spcAft>
            </a:pPr>
            <a:fld id="{6D486360-FF34-7B48-AD05-62F8407C4C7E}" type="slidenum">
              <a:rPr lang="en-US" sz="1050">
                <a:solidFill>
                  <a:schemeClr val="tx1">
                    <a:lumMod val="50000"/>
                    <a:lumOff val="50000"/>
                  </a:schemeClr>
                </a:solidFill>
              </a:rPr>
              <a:pPr>
                <a:spcAft>
                  <a:spcPts val="600"/>
                </a:spcAft>
              </a:pPr>
              <a:t>3</a:t>
            </a:fld>
            <a:endParaRPr lang="en-US" sz="1050">
              <a:solidFill>
                <a:schemeClr val="tx1">
                  <a:lumMod val="50000"/>
                  <a:lumOff val="50000"/>
                </a:schemeClr>
              </a:solidFill>
            </a:endParaRPr>
          </a:p>
        </p:txBody>
      </p:sp>
    </p:spTree>
    <p:extLst>
      <p:ext uri="{BB962C8B-B14F-4D97-AF65-F5344CB8AC3E}">
        <p14:creationId xmlns:p14="http://schemas.microsoft.com/office/powerpoint/2010/main" val="17615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anger sign">
            <a:extLst>
              <a:ext uri="{FF2B5EF4-FFF2-40B4-BE49-F238E27FC236}">
                <a16:creationId xmlns:a16="http://schemas.microsoft.com/office/drawing/2014/main" id="{66894503-DF52-4B49-8776-3C7BBFA81576}"/>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401763" y="-107409"/>
            <a:ext cx="8961437" cy="7050088"/>
          </a:xfrm>
        </p:spPr>
      </p:pic>
      <p:sp>
        <p:nvSpPr>
          <p:cNvPr id="2" name="Title 1"/>
          <p:cNvSpPr>
            <a:spLocks noGrp="1"/>
          </p:cNvSpPr>
          <p:nvPr>
            <p:ph type="title"/>
          </p:nvPr>
        </p:nvSpPr>
        <p:spPr>
          <a:xfrm>
            <a:off x="342901" y="2308050"/>
            <a:ext cx="11401424" cy="2748840"/>
          </a:xfrm>
        </p:spPr>
        <p:txBody>
          <a:bodyPr>
            <a:noAutofit/>
          </a:bodyPr>
          <a:lstStyle/>
          <a:p>
            <a:pPr algn="ctr"/>
            <a:r>
              <a:rPr lang="en-US" sz="4000" b="1" dirty="0">
                <a:solidFill>
                  <a:schemeClr val="tx1">
                    <a:lumMod val="50000"/>
                    <a:lumOff val="50000"/>
                  </a:schemeClr>
                </a:solidFill>
                <a:latin typeface="+mn-lt"/>
              </a:rPr>
              <a:t>It is </a:t>
            </a:r>
            <a:r>
              <a:rPr lang="en-US" sz="4000" b="1" dirty="0">
                <a:solidFill>
                  <a:srgbClr val="F58E3F"/>
                </a:solidFill>
                <a:latin typeface="+mn-lt"/>
              </a:rPr>
              <a:t>essential</a:t>
            </a:r>
            <a:r>
              <a:rPr lang="en-US" sz="4000" b="1" dirty="0">
                <a:solidFill>
                  <a:schemeClr val="tx1">
                    <a:lumMod val="50000"/>
                    <a:lumOff val="50000"/>
                  </a:schemeClr>
                </a:solidFill>
                <a:latin typeface="+mn-lt"/>
              </a:rPr>
              <a:t> that students as part of their training learn how </a:t>
            </a:r>
            <a:r>
              <a:rPr lang="en-US" sz="4000" b="1" dirty="0">
                <a:solidFill>
                  <a:srgbClr val="F58E3F"/>
                </a:solidFill>
                <a:latin typeface="+mn-lt"/>
              </a:rPr>
              <a:t>to prevent </a:t>
            </a:r>
            <a:r>
              <a:rPr lang="en-US" sz="4000" b="1" dirty="0">
                <a:solidFill>
                  <a:schemeClr val="tx1">
                    <a:lumMod val="50000"/>
                    <a:lumOff val="50000"/>
                  </a:schemeClr>
                </a:solidFill>
                <a:latin typeface="+mn-lt"/>
              </a:rPr>
              <a:t>and manage </a:t>
            </a:r>
            <a:r>
              <a:rPr lang="en-US" sz="4000" b="1" dirty="0">
                <a:solidFill>
                  <a:srgbClr val="F58E3F"/>
                </a:solidFill>
                <a:latin typeface="+mn-lt"/>
              </a:rPr>
              <a:t>workplace</a:t>
            </a:r>
            <a:r>
              <a:rPr lang="en-US" sz="4000" b="1" dirty="0">
                <a:solidFill>
                  <a:schemeClr val="tx1">
                    <a:lumMod val="50000"/>
                    <a:lumOff val="50000"/>
                  </a:schemeClr>
                </a:solidFill>
                <a:latin typeface="+mn-lt"/>
              </a:rPr>
              <a:t> </a:t>
            </a:r>
            <a:r>
              <a:rPr lang="en-US" sz="4000" b="1" dirty="0">
                <a:solidFill>
                  <a:srgbClr val="F58E3F"/>
                </a:solidFill>
                <a:latin typeface="+mn-lt"/>
              </a:rPr>
              <a:t>stress</a:t>
            </a:r>
            <a:r>
              <a:rPr lang="en-US" sz="4000" b="1" dirty="0">
                <a:solidFill>
                  <a:schemeClr val="tx1">
                    <a:lumMod val="50000"/>
                    <a:lumOff val="50000"/>
                  </a:schemeClr>
                </a:solidFill>
                <a:latin typeface="+mn-lt"/>
              </a:rPr>
              <a:t> and </a:t>
            </a:r>
            <a:r>
              <a:rPr lang="en-US" sz="4000" b="1" dirty="0">
                <a:solidFill>
                  <a:srgbClr val="F58E3F"/>
                </a:solidFill>
                <a:latin typeface="+mn-lt"/>
              </a:rPr>
              <a:t>compassion fatigue</a:t>
            </a:r>
          </a:p>
        </p:txBody>
      </p:sp>
      <p:sp>
        <p:nvSpPr>
          <p:cNvPr id="4" name="Slide Number Placeholder 3">
            <a:extLst>
              <a:ext uri="{FF2B5EF4-FFF2-40B4-BE49-F238E27FC236}">
                <a16:creationId xmlns:a16="http://schemas.microsoft.com/office/drawing/2014/main" id="{0E14E94A-0066-C3C2-4D48-8E6B89B97014}"/>
              </a:ext>
            </a:extLst>
          </p:cNvPr>
          <p:cNvSpPr>
            <a:spLocks noGrp="1"/>
          </p:cNvSpPr>
          <p:nvPr>
            <p:ph type="sldNum" sz="quarter" idx="12"/>
          </p:nvPr>
        </p:nvSpPr>
        <p:spPr/>
        <p:txBody>
          <a:bodyPr/>
          <a:lstStyle/>
          <a:p>
            <a:fld id="{6D486360-FF34-7B48-AD05-62F8407C4C7E}" type="slidenum">
              <a:rPr lang="en-US" smtClean="0"/>
              <a:t>30</a:t>
            </a:fld>
            <a:endParaRPr lang="en-US" dirty="0"/>
          </a:p>
        </p:txBody>
      </p:sp>
      <p:sp>
        <p:nvSpPr>
          <p:cNvPr id="3" name="Content Placeholder 2"/>
          <p:cNvSpPr>
            <a:spLocks noGrp="1"/>
          </p:cNvSpPr>
          <p:nvPr>
            <p:ph sz="half" idx="4294967295"/>
          </p:nvPr>
        </p:nvSpPr>
        <p:spPr>
          <a:xfrm>
            <a:off x="570154" y="4881401"/>
            <a:ext cx="11306287" cy="1489075"/>
          </a:xfrm>
        </p:spPr>
        <p:txBody>
          <a:bodyPr>
            <a:normAutofit/>
          </a:bodyPr>
          <a:lstStyle/>
          <a:p>
            <a:pPr marL="0" indent="0" algn="ctr">
              <a:buNone/>
            </a:pPr>
            <a:r>
              <a:rPr lang="en-US" b="1" i="1" dirty="0">
                <a:solidFill>
                  <a:schemeClr val="tx1">
                    <a:lumMod val="50000"/>
                    <a:lumOff val="50000"/>
                  </a:schemeClr>
                </a:solidFill>
              </a:rPr>
              <a:t>‘Students unprepared to address the emotional challenges of social work practice may be at risk of experiencing occupational stress conditions….’</a:t>
            </a:r>
          </a:p>
          <a:p>
            <a:pPr marL="0" indent="0" algn="r">
              <a:buNone/>
            </a:pPr>
            <a:r>
              <a:rPr lang="en-US" sz="1400" b="1" dirty="0">
                <a:solidFill>
                  <a:schemeClr val="tx1">
                    <a:lumMod val="50000"/>
                    <a:lumOff val="50000"/>
                  </a:schemeClr>
                </a:solidFill>
              </a:rPr>
              <a:t>Courtois, 2002; Dunkley &amp; Whelan, 2006; Figley, 2002, p.428</a:t>
            </a:r>
          </a:p>
        </p:txBody>
      </p:sp>
    </p:spTree>
    <p:extLst>
      <p:ext uri="{BB962C8B-B14F-4D97-AF65-F5344CB8AC3E}">
        <p14:creationId xmlns:p14="http://schemas.microsoft.com/office/powerpoint/2010/main" val="3707929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erson laying head down on the desk">
            <a:extLst>
              <a:ext uri="{FF2B5EF4-FFF2-40B4-BE49-F238E27FC236}">
                <a16:creationId xmlns:a16="http://schemas.microsoft.com/office/drawing/2014/main" id="{A5D5BA06-F1D3-4429-BAF3-A7134E393F1A}"/>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t="13598" b="12687"/>
          <a:stretch/>
        </p:blipFill>
        <p:spPr>
          <a:xfrm>
            <a:off x="9854662" y="5003092"/>
            <a:ext cx="2168525" cy="1681162"/>
          </a:xfrm>
        </p:spPr>
      </p:pic>
      <p:sp>
        <p:nvSpPr>
          <p:cNvPr id="2" name="Title 1"/>
          <p:cNvSpPr>
            <a:spLocks noGrp="1"/>
          </p:cNvSpPr>
          <p:nvPr>
            <p:ph type="title"/>
          </p:nvPr>
        </p:nvSpPr>
        <p:spPr>
          <a:xfrm>
            <a:off x="179502" y="112543"/>
            <a:ext cx="12012497" cy="1997612"/>
          </a:xfrm>
        </p:spPr>
        <p:txBody>
          <a:bodyPr>
            <a:normAutofit/>
          </a:bodyPr>
          <a:lstStyle/>
          <a:p>
            <a:pPr>
              <a:lnSpc>
                <a:spcPct val="100000"/>
              </a:lnSpc>
            </a:pPr>
            <a:r>
              <a:rPr lang="en-US" b="1" dirty="0">
                <a:solidFill>
                  <a:schemeClr val="tx1">
                    <a:lumMod val="50000"/>
                    <a:lumOff val="50000"/>
                  </a:schemeClr>
                </a:solidFill>
              </a:rPr>
              <a:t>When talking about self-care as an ethical issue, let’s review these important terms -</a:t>
            </a:r>
            <a:br>
              <a:rPr lang="en-US" sz="3600" b="1" dirty="0">
                <a:solidFill>
                  <a:schemeClr val="tx1">
                    <a:lumMod val="50000"/>
                    <a:lumOff val="50000"/>
                  </a:schemeClr>
                </a:solidFill>
              </a:rPr>
            </a:br>
            <a:r>
              <a:rPr lang="en-US" sz="3100" b="1" dirty="0">
                <a:solidFill>
                  <a:schemeClr val="accent2"/>
                </a:solidFill>
              </a:rPr>
              <a:t>Compassion Fatigue &amp; Compassion Satisfaction:</a:t>
            </a:r>
          </a:p>
        </p:txBody>
      </p:sp>
      <p:sp>
        <p:nvSpPr>
          <p:cNvPr id="4" name="Slide Number Placeholder 3">
            <a:extLst>
              <a:ext uri="{FF2B5EF4-FFF2-40B4-BE49-F238E27FC236}">
                <a16:creationId xmlns:a16="http://schemas.microsoft.com/office/drawing/2014/main" id="{F132F4ED-1BBB-F701-F2B0-2567004A2A92}"/>
              </a:ext>
            </a:extLst>
          </p:cNvPr>
          <p:cNvSpPr>
            <a:spLocks noGrp="1"/>
          </p:cNvSpPr>
          <p:nvPr>
            <p:ph type="sldNum" sz="quarter" idx="12"/>
          </p:nvPr>
        </p:nvSpPr>
        <p:spPr/>
        <p:txBody>
          <a:bodyPr/>
          <a:lstStyle/>
          <a:p>
            <a:fld id="{6D486360-FF34-7B48-AD05-62F8407C4C7E}" type="slidenum">
              <a:rPr lang="en-US" smtClean="0"/>
              <a:t>31</a:t>
            </a:fld>
            <a:endParaRPr lang="en-US"/>
          </a:p>
        </p:txBody>
      </p:sp>
      <p:sp>
        <p:nvSpPr>
          <p:cNvPr id="3" name="Content Placeholder 2"/>
          <p:cNvSpPr>
            <a:spLocks noGrp="1"/>
          </p:cNvSpPr>
          <p:nvPr>
            <p:ph sz="half" idx="4294967295"/>
          </p:nvPr>
        </p:nvSpPr>
        <p:spPr>
          <a:xfrm>
            <a:off x="-182879" y="2293034"/>
            <a:ext cx="10466362" cy="4564966"/>
          </a:xfrm>
        </p:spPr>
        <p:txBody>
          <a:bodyPr>
            <a:normAutofit/>
          </a:bodyPr>
          <a:lstStyle/>
          <a:p>
            <a:pPr marL="690563" lvl="1" indent="-233363">
              <a:lnSpc>
                <a:spcPct val="100000"/>
              </a:lnSpc>
              <a:spcBef>
                <a:spcPts val="0"/>
              </a:spcBef>
              <a:spcAft>
                <a:spcPts val="600"/>
              </a:spcAft>
              <a:buClr>
                <a:schemeClr val="tx1">
                  <a:lumMod val="50000"/>
                  <a:lumOff val="50000"/>
                </a:schemeClr>
              </a:buClr>
              <a:buSzPct val="80000"/>
            </a:pPr>
            <a:r>
              <a:rPr lang="en-US" b="1" dirty="0">
                <a:solidFill>
                  <a:schemeClr val="tx1">
                    <a:lumMod val="50000"/>
                    <a:lumOff val="50000"/>
                  </a:schemeClr>
                </a:solidFill>
              </a:rPr>
              <a:t>Compassion Fatigue </a:t>
            </a:r>
            <a:r>
              <a:rPr lang="en-US" dirty="0">
                <a:solidFill>
                  <a:schemeClr val="tx1">
                    <a:lumMod val="50000"/>
                    <a:lumOff val="50000"/>
                  </a:schemeClr>
                </a:solidFill>
              </a:rPr>
              <a:t>is the emotional and physical fatigue experienced by professionals due to their chronic use of empathy in helping others in distress. </a:t>
            </a:r>
            <a:r>
              <a:rPr lang="en-US" sz="1000" b="1" dirty="0" err="1">
                <a:solidFill>
                  <a:schemeClr val="tx1">
                    <a:lumMod val="50000"/>
                    <a:lumOff val="50000"/>
                  </a:schemeClr>
                </a:solidFill>
              </a:rPr>
              <a:t>Figley</a:t>
            </a:r>
            <a:r>
              <a:rPr lang="en-US" sz="1000" b="1" dirty="0">
                <a:solidFill>
                  <a:schemeClr val="tx1">
                    <a:lumMod val="50000"/>
                    <a:lumOff val="50000"/>
                  </a:schemeClr>
                </a:solidFill>
              </a:rPr>
              <a:t>, 1995; Newell et al., 2016; </a:t>
            </a:r>
            <a:r>
              <a:rPr lang="en-US" sz="1000" b="1" dirty="0" err="1">
                <a:solidFill>
                  <a:schemeClr val="tx1">
                    <a:lumMod val="50000"/>
                    <a:lumOff val="50000"/>
                  </a:schemeClr>
                </a:solidFill>
              </a:rPr>
              <a:t>Stamm</a:t>
            </a:r>
            <a:r>
              <a:rPr lang="en-US" sz="1000" b="1" dirty="0">
                <a:solidFill>
                  <a:schemeClr val="tx1">
                    <a:lumMod val="50000"/>
                    <a:lumOff val="50000"/>
                  </a:schemeClr>
                </a:solidFill>
              </a:rPr>
              <a:t>, 2010; Turgoose &amp; Maddox, 2017)</a:t>
            </a:r>
          </a:p>
          <a:p>
            <a:pPr marL="690563" lvl="1" indent="-233363">
              <a:lnSpc>
                <a:spcPct val="110000"/>
              </a:lnSpc>
              <a:spcBef>
                <a:spcPts val="0"/>
              </a:spcBef>
              <a:buClr>
                <a:schemeClr val="tx1">
                  <a:lumMod val="50000"/>
                  <a:lumOff val="50000"/>
                </a:schemeClr>
              </a:buClr>
              <a:buSzPct val="80000"/>
            </a:pPr>
            <a:r>
              <a:rPr lang="en-US" b="1" dirty="0">
                <a:solidFill>
                  <a:schemeClr val="tx1">
                    <a:lumMod val="50000"/>
                    <a:lumOff val="50000"/>
                  </a:schemeClr>
                </a:solidFill>
              </a:rPr>
              <a:t>Compassion Satisfaction </a:t>
            </a:r>
            <a:r>
              <a:rPr lang="en-US" dirty="0">
                <a:solidFill>
                  <a:schemeClr val="tx1">
                    <a:lumMod val="50000"/>
                    <a:lumOff val="50000"/>
                  </a:schemeClr>
                </a:solidFill>
              </a:rPr>
              <a:t>refers to those aspects of work that are rewarding and fulfilling to the human service professional. </a:t>
            </a:r>
            <a:r>
              <a:rPr lang="en-US" sz="1000" b="1" dirty="0">
                <a:solidFill>
                  <a:schemeClr val="tx1">
                    <a:lumMod val="50000"/>
                    <a:lumOff val="50000"/>
                  </a:schemeClr>
                </a:solidFill>
              </a:rPr>
              <a:t>(Conrad &amp; Keller-Guenther, 2006; </a:t>
            </a:r>
            <a:r>
              <a:rPr lang="en-US" sz="1000" b="1" dirty="0" err="1">
                <a:solidFill>
                  <a:schemeClr val="tx1">
                    <a:lumMod val="50000"/>
                    <a:lumOff val="50000"/>
                  </a:schemeClr>
                </a:solidFill>
              </a:rPr>
              <a:t>Stamm</a:t>
            </a:r>
            <a:r>
              <a:rPr lang="en-US" sz="1000" b="1" dirty="0">
                <a:solidFill>
                  <a:schemeClr val="tx1">
                    <a:lumMod val="50000"/>
                    <a:lumOff val="50000"/>
                  </a:schemeClr>
                </a:solidFill>
              </a:rPr>
              <a:t>, 2005)</a:t>
            </a:r>
          </a:p>
          <a:p>
            <a:pPr marL="690563" lvl="1" indent="-233363">
              <a:lnSpc>
                <a:spcPct val="110000"/>
              </a:lnSpc>
              <a:spcBef>
                <a:spcPts val="0"/>
              </a:spcBef>
              <a:buClr>
                <a:schemeClr val="tx1">
                  <a:lumMod val="50000"/>
                  <a:lumOff val="50000"/>
                </a:schemeClr>
              </a:buClr>
              <a:buSzPct val="80000"/>
            </a:pPr>
            <a:endParaRPr lang="en-US" sz="1000" b="1" dirty="0">
              <a:solidFill>
                <a:schemeClr val="tx1">
                  <a:lumMod val="50000"/>
                  <a:lumOff val="50000"/>
                </a:schemeClr>
              </a:solidFill>
            </a:endParaRPr>
          </a:p>
          <a:p>
            <a:pPr marL="690563" lvl="1" indent="-233363">
              <a:lnSpc>
                <a:spcPct val="110000"/>
              </a:lnSpc>
              <a:spcBef>
                <a:spcPts val="0"/>
              </a:spcBef>
              <a:buClr>
                <a:schemeClr val="tx1">
                  <a:lumMod val="50000"/>
                  <a:lumOff val="50000"/>
                </a:schemeClr>
              </a:buClr>
              <a:buSzPct val="80000"/>
            </a:pPr>
            <a:endParaRPr lang="en-US" sz="1000" b="1" dirty="0">
              <a:solidFill>
                <a:schemeClr val="tx1">
                  <a:lumMod val="50000"/>
                  <a:lumOff val="50000"/>
                </a:schemeClr>
              </a:solidFill>
            </a:endParaRPr>
          </a:p>
          <a:p>
            <a:pPr marL="690563" lvl="1" indent="-233363">
              <a:lnSpc>
                <a:spcPct val="110000"/>
              </a:lnSpc>
              <a:spcBef>
                <a:spcPts val="0"/>
              </a:spcBef>
              <a:buClr>
                <a:schemeClr val="tx1">
                  <a:lumMod val="50000"/>
                  <a:lumOff val="50000"/>
                </a:schemeClr>
              </a:buClr>
              <a:buSzPct val="80000"/>
            </a:pPr>
            <a:endParaRPr lang="en-US" sz="1000" b="1" dirty="0">
              <a:solidFill>
                <a:schemeClr val="tx1">
                  <a:lumMod val="50000"/>
                  <a:lumOff val="50000"/>
                </a:schemeClr>
              </a:solidFill>
            </a:endParaRPr>
          </a:p>
          <a:p>
            <a:pPr marL="0" indent="0" algn="ctr">
              <a:lnSpc>
                <a:spcPct val="100000"/>
              </a:lnSpc>
              <a:spcBef>
                <a:spcPts val="0"/>
              </a:spcBef>
              <a:spcAft>
                <a:spcPts val="600"/>
              </a:spcAft>
              <a:buClr>
                <a:schemeClr val="tx1">
                  <a:lumMod val="50000"/>
                  <a:lumOff val="50000"/>
                </a:schemeClr>
              </a:buClr>
              <a:buSzPct val="80000"/>
              <a:buNone/>
            </a:pPr>
            <a:r>
              <a:rPr lang="en-US" b="1" dirty="0">
                <a:solidFill>
                  <a:schemeClr val="tx1">
                    <a:lumMod val="50000"/>
                    <a:lumOff val="50000"/>
                  </a:schemeClr>
                </a:solidFill>
              </a:rPr>
              <a:t>Providing </a:t>
            </a:r>
            <a:r>
              <a:rPr lang="en-US" b="1" dirty="0">
                <a:solidFill>
                  <a:schemeClr val="accent2"/>
                </a:solidFill>
              </a:rPr>
              <a:t>help</a:t>
            </a:r>
            <a:r>
              <a:rPr lang="en-US" b="1" dirty="0">
                <a:solidFill>
                  <a:schemeClr val="tx1">
                    <a:lumMod val="50000"/>
                    <a:lumOff val="50000"/>
                  </a:schemeClr>
                </a:solidFill>
              </a:rPr>
              <a:t>, </a:t>
            </a:r>
            <a:r>
              <a:rPr lang="en-US" b="1" dirty="0">
                <a:solidFill>
                  <a:schemeClr val="accent2"/>
                </a:solidFill>
              </a:rPr>
              <a:t>kindness</a:t>
            </a:r>
            <a:r>
              <a:rPr lang="en-US" b="1" dirty="0">
                <a:solidFill>
                  <a:schemeClr val="tx1">
                    <a:lumMod val="50000"/>
                    <a:lumOff val="50000"/>
                  </a:schemeClr>
                </a:solidFill>
              </a:rPr>
              <a:t>, </a:t>
            </a:r>
            <a:r>
              <a:rPr lang="en-US" b="1" dirty="0">
                <a:solidFill>
                  <a:schemeClr val="accent2"/>
                </a:solidFill>
              </a:rPr>
              <a:t>empathy</a:t>
            </a:r>
            <a:r>
              <a:rPr lang="en-US" b="1" dirty="0">
                <a:solidFill>
                  <a:schemeClr val="tx1">
                    <a:lumMod val="50000"/>
                    <a:lumOff val="50000"/>
                  </a:schemeClr>
                </a:solidFill>
              </a:rPr>
              <a:t>, and </a:t>
            </a:r>
            <a:r>
              <a:rPr lang="en-US" b="1" dirty="0">
                <a:solidFill>
                  <a:schemeClr val="accent2"/>
                </a:solidFill>
              </a:rPr>
              <a:t>support</a:t>
            </a:r>
            <a:r>
              <a:rPr lang="en-US" b="1" dirty="0">
                <a:solidFill>
                  <a:schemeClr val="tx1">
                    <a:lumMod val="50000"/>
                    <a:lumOff val="50000"/>
                  </a:schemeClr>
                </a:solidFill>
              </a:rPr>
              <a:t> can lead to compassion fatigue unless self-care plans, self compassion, and self-awareness activities are put in place.</a:t>
            </a:r>
          </a:p>
        </p:txBody>
      </p:sp>
    </p:spTree>
    <p:extLst>
      <p:ext uri="{BB962C8B-B14F-4D97-AF65-F5344CB8AC3E}">
        <p14:creationId xmlns:p14="http://schemas.microsoft.com/office/powerpoint/2010/main" val="244199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049" y="3132223"/>
            <a:ext cx="10621595" cy="1075911"/>
          </a:xfrm>
        </p:spPr>
        <p:txBody>
          <a:bodyPr vert="horz" lIns="91440" tIns="45720" rIns="91440" bIns="45720" rtlCol="0" anchor="ctr">
            <a:noAutofit/>
          </a:bodyPr>
          <a:lstStyle/>
          <a:p>
            <a:r>
              <a:rPr lang="en-US" sz="4000" b="1" dirty="0">
                <a:solidFill>
                  <a:schemeClr val="tx1">
                    <a:lumMod val="50000"/>
                    <a:lumOff val="50000"/>
                  </a:schemeClr>
                </a:solidFill>
              </a:rPr>
              <a:t>Ethics, Compassion Fatigue, and Self Care</a:t>
            </a:r>
          </a:p>
        </p:txBody>
      </p:sp>
      <p:pic>
        <p:nvPicPr>
          <p:cNvPr id="4" name="Content Placeholder 3" descr="Ethics book"/>
          <p:cNvPicPr>
            <a:picLocks noGrp="1" noChangeAspect="1"/>
          </p:cNvPicPr>
          <p:nvPr>
            <p:ph sz="half" idx="1"/>
          </p:nvPr>
        </p:nvPicPr>
        <p:blipFill rotWithShape="1">
          <a:blip r:embed="rId3" cstate="print">
            <a:grayscl/>
            <a:extLst>
              <a:ext uri="{28A0092B-C50C-407E-A947-70E740481C1C}">
                <a14:useLocalDpi xmlns:a14="http://schemas.microsoft.com/office/drawing/2010/main" val="0"/>
              </a:ext>
            </a:extLst>
          </a:blip>
          <a:srcRect t="30033" b="24372"/>
          <a:stretch/>
        </p:blipFill>
        <p:spPr>
          <a:xfrm>
            <a:off x="20" y="11"/>
            <a:ext cx="12191980" cy="34289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Content Placeholder 5">
            <a:extLst>
              <a:ext uri="{FF2B5EF4-FFF2-40B4-BE49-F238E27FC236}">
                <a16:creationId xmlns:a16="http://schemas.microsoft.com/office/drawing/2014/main" id="{ADC3BD5A-DA27-4A4F-8DE9-184E1CF98A14}"/>
              </a:ext>
            </a:extLst>
          </p:cNvPr>
          <p:cNvSpPr>
            <a:spLocks noGrp="1"/>
          </p:cNvSpPr>
          <p:nvPr>
            <p:ph sz="half" idx="2"/>
          </p:nvPr>
        </p:nvSpPr>
        <p:spPr>
          <a:xfrm>
            <a:off x="1432874" y="4164779"/>
            <a:ext cx="9671902" cy="2351977"/>
          </a:xfrm>
        </p:spPr>
        <p:txBody>
          <a:bodyPr vert="horz" lIns="91440" tIns="45720" rIns="91440" bIns="45720" rtlCol="0" anchor="ctr">
            <a:normAutofit/>
          </a:bodyPr>
          <a:lstStyle/>
          <a:p>
            <a:pPr marL="0" indent="0" algn="ctr">
              <a:spcBef>
                <a:spcPts val="0"/>
              </a:spcBef>
              <a:spcAft>
                <a:spcPts val="600"/>
              </a:spcAft>
              <a:buNone/>
            </a:pPr>
            <a:r>
              <a:rPr lang="en-US" sz="2400" dirty="0">
                <a:solidFill>
                  <a:schemeClr val="tx1">
                    <a:lumMod val="50000"/>
                    <a:lumOff val="50000"/>
                  </a:schemeClr>
                </a:solidFill>
              </a:rPr>
              <a:t>Ethical principles state: </a:t>
            </a:r>
            <a:r>
              <a:rPr lang="en-US" sz="2400" dirty="0">
                <a:solidFill>
                  <a:srgbClr val="F58E3F"/>
                </a:solidFill>
              </a:rPr>
              <a:t>“First, do no harm” </a:t>
            </a:r>
            <a:r>
              <a:rPr lang="en-US" sz="2400" dirty="0">
                <a:solidFill>
                  <a:schemeClr val="tx1">
                    <a:lumMod val="50000"/>
                    <a:lumOff val="50000"/>
                  </a:schemeClr>
                </a:solidFill>
              </a:rPr>
              <a:t>and </a:t>
            </a:r>
            <a:r>
              <a:rPr lang="en-US" sz="2400" dirty="0">
                <a:solidFill>
                  <a:srgbClr val="F58E3F"/>
                </a:solidFill>
              </a:rPr>
              <a:t>“Do Good”. </a:t>
            </a:r>
          </a:p>
          <a:p>
            <a:pPr marL="0" indent="0" algn="ctr">
              <a:spcBef>
                <a:spcPts val="0"/>
              </a:spcBef>
              <a:spcAft>
                <a:spcPts val="600"/>
              </a:spcAft>
              <a:buNone/>
            </a:pPr>
            <a:r>
              <a:rPr lang="en-US" sz="2400" dirty="0">
                <a:solidFill>
                  <a:schemeClr val="tx1">
                    <a:lumMod val="50000"/>
                    <a:lumOff val="50000"/>
                  </a:schemeClr>
                </a:solidFill>
              </a:rPr>
              <a:t>In order to do no harm and to provide effective services behavioral health professionals should care for themselves to ensure quality, ethical services. </a:t>
            </a:r>
            <a:r>
              <a:rPr lang="en-US" sz="1000" dirty="0">
                <a:solidFill>
                  <a:schemeClr val="tx1">
                    <a:lumMod val="50000"/>
                    <a:lumOff val="50000"/>
                  </a:schemeClr>
                </a:solidFill>
              </a:rPr>
              <a:t>(Figley, </a:t>
            </a:r>
            <a:r>
              <a:rPr lang="en-US" sz="1000" dirty="0" err="1">
                <a:solidFill>
                  <a:schemeClr val="tx1">
                    <a:lumMod val="50000"/>
                    <a:lumOff val="50000"/>
                  </a:schemeClr>
                </a:solidFill>
              </a:rPr>
              <a:t>Huggard</a:t>
            </a:r>
            <a:r>
              <a:rPr lang="en-US" sz="1000" dirty="0">
                <a:solidFill>
                  <a:schemeClr val="tx1">
                    <a:lumMod val="50000"/>
                    <a:lumOff val="50000"/>
                  </a:schemeClr>
                </a:solidFill>
              </a:rPr>
              <a:t>, &amp; Rees, 2013)</a:t>
            </a:r>
          </a:p>
          <a:p>
            <a:pPr marL="0"/>
            <a:endParaRPr lang="en-US" sz="1800" b="1" dirty="0">
              <a:solidFill>
                <a:schemeClr val="tx1"/>
              </a:solidFill>
            </a:endParaRPr>
          </a:p>
        </p:txBody>
      </p:sp>
      <p:sp>
        <p:nvSpPr>
          <p:cNvPr id="3" name="Slide Number Placeholder 2">
            <a:extLst>
              <a:ext uri="{FF2B5EF4-FFF2-40B4-BE49-F238E27FC236}">
                <a16:creationId xmlns:a16="http://schemas.microsoft.com/office/drawing/2014/main" id="{EB63E304-DAA5-D849-B544-30DB854B34EA}"/>
              </a:ext>
            </a:extLst>
          </p:cNvPr>
          <p:cNvSpPr>
            <a:spLocks noGrp="1"/>
          </p:cNvSpPr>
          <p:nvPr>
            <p:ph type="sldNum" sz="quarter" idx="12"/>
          </p:nvPr>
        </p:nvSpPr>
        <p:spPr/>
        <p:txBody>
          <a:bodyPr/>
          <a:lstStyle/>
          <a:p>
            <a:fld id="{6D486360-FF34-7B48-AD05-62F8407C4C7E}" type="slidenum">
              <a:rPr lang="en-US" smtClean="0"/>
              <a:t>32</a:t>
            </a:fld>
            <a:endParaRPr lang="en-US"/>
          </a:p>
        </p:txBody>
      </p:sp>
    </p:spTree>
    <p:extLst>
      <p:ext uri="{BB962C8B-B14F-4D97-AF65-F5344CB8AC3E}">
        <p14:creationId xmlns:p14="http://schemas.microsoft.com/office/powerpoint/2010/main" val="1931956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469" y="0"/>
            <a:ext cx="10515600" cy="921415"/>
          </a:xfrm>
        </p:spPr>
        <p:txBody>
          <a:bodyPr>
            <a:normAutofit/>
          </a:bodyPr>
          <a:lstStyle/>
          <a:p>
            <a:pPr algn="ctr"/>
            <a:r>
              <a:rPr lang="en-US" sz="4000" b="1" dirty="0">
                <a:solidFill>
                  <a:schemeClr val="tx1">
                    <a:lumMod val="50000"/>
                    <a:lumOff val="50000"/>
                  </a:schemeClr>
                </a:solidFill>
              </a:rPr>
              <a:t>Self-Care as an Ethical Issue</a:t>
            </a:r>
          </a:p>
        </p:txBody>
      </p:sp>
      <p:sp>
        <p:nvSpPr>
          <p:cNvPr id="3" name="Content Placeholder 2"/>
          <p:cNvSpPr>
            <a:spLocks noGrp="1"/>
          </p:cNvSpPr>
          <p:nvPr>
            <p:ph sz="half" idx="1"/>
          </p:nvPr>
        </p:nvSpPr>
        <p:spPr>
          <a:xfrm>
            <a:off x="861392" y="921414"/>
            <a:ext cx="11330608" cy="5936585"/>
          </a:xfrm>
        </p:spPr>
        <p:txBody>
          <a:bodyPr>
            <a:normAutofit/>
          </a:bodyPr>
          <a:lstStyle/>
          <a:p>
            <a:pPr marL="0" indent="0">
              <a:lnSpc>
                <a:spcPct val="100000"/>
              </a:lnSpc>
              <a:spcBef>
                <a:spcPts val="0"/>
              </a:spcBef>
              <a:spcAft>
                <a:spcPts val="600"/>
              </a:spcAft>
              <a:buClr>
                <a:schemeClr val="tx1">
                  <a:lumMod val="50000"/>
                  <a:lumOff val="50000"/>
                </a:schemeClr>
              </a:buClr>
              <a:buSzPct val="80000"/>
              <a:buNone/>
            </a:pPr>
            <a:r>
              <a:rPr lang="en-US" sz="3600" dirty="0">
                <a:solidFill>
                  <a:schemeClr val="tx1">
                    <a:lumMod val="50000"/>
                    <a:lumOff val="50000"/>
                  </a:schemeClr>
                </a:solidFill>
              </a:rPr>
              <a:t>Two terms that reinforce self-care as an ethical issue </a:t>
            </a:r>
            <a:endParaRPr lang="en-US" sz="3600" dirty="0">
              <a:solidFill>
                <a:schemeClr val="accent2"/>
              </a:solidFill>
            </a:endParaRPr>
          </a:p>
          <a:p>
            <a:pPr marL="509588" indent="-274638">
              <a:lnSpc>
                <a:spcPct val="100000"/>
              </a:lnSpc>
              <a:spcBef>
                <a:spcPts val="0"/>
              </a:spcBef>
              <a:spcAft>
                <a:spcPts val="600"/>
              </a:spcAft>
              <a:buClr>
                <a:schemeClr val="tx1">
                  <a:lumMod val="50000"/>
                  <a:lumOff val="50000"/>
                </a:schemeClr>
              </a:buClr>
              <a:buSzPct val="80000"/>
            </a:pPr>
            <a:r>
              <a:rPr lang="en-US" i="1" dirty="0">
                <a:solidFill>
                  <a:schemeClr val="accent2"/>
                </a:solidFill>
              </a:rPr>
              <a:t>Equal regard</a:t>
            </a:r>
            <a:r>
              <a:rPr lang="en-US" i="1" dirty="0">
                <a:solidFill>
                  <a:schemeClr val="tx1">
                    <a:lumMod val="50000"/>
                    <a:lumOff val="50000"/>
                  </a:schemeClr>
                </a:solidFill>
              </a:rPr>
              <a:t>—</a:t>
            </a:r>
            <a:r>
              <a:rPr lang="en-US" dirty="0">
                <a:solidFill>
                  <a:schemeClr val="tx1">
                    <a:lumMod val="50000"/>
                    <a:lumOff val="50000"/>
                  </a:schemeClr>
                </a:solidFill>
              </a:rPr>
              <a:t>a</a:t>
            </a:r>
            <a:r>
              <a:rPr lang="en-US" b="1" i="1" dirty="0">
                <a:solidFill>
                  <a:schemeClr val="tx1">
                    <a:lumMod val="50000"/>
                    <a:lumOff val="50000"/>
                  </a:schemeClr>
                </a:solidFill>
              </a:rPr>
              <a:t> </a:t>
            </a:r>
            <a:r>
              <a:rPr lang="en-US" dirty="0">
                <a:solidFill>
                  <a:schemeClr val="tx1">
                    <a:lumMod val="50000"/>
                    <a:lumOff val="50000"/>
                  </a:schemeClr>
                </a:solidFill>
              </a:rPr>
              <a:t>‘notion that agape (disinterested universal love) requires people to love others neither more nor less than they love themselves. If the nurse operates from the ethical principle of </a:t>
            </a:r>
            <a:r>
              <a:rPr lang="en-US" i="1" dirty="0">
                <a:solidFill>
                  <a:schemeClr val="tx1">
                    <a:lumMod val="50000"/>
                    <a:lumOff val="50000"/>
                  </a:schemeClr>
                </a:solidFill>
              </a:rPr>
              <a:t>self-sacrifice</a:t>
            </a:r>
            <a:r>
              <a:rPr lang="en-US" dirty="0">
                <a:solidFill>
                  <a:schemeClr val="tx1">
                    <a:lumMod val="50000"/>
                    <a:lumOff val="50000"/>
                  </a:schemeClr>
                </a:solidFill>
              </a:rPr>
              <a:t>, self-care is much less likely to be a personal priority.’ </a:t>
            </a:r>
          </a:p>
          <a:p>
            <a:pPr marL="8229600" indent="0">
              <a:lnSpc>
                <a:spcPct val="100000"/>
              </a:lnSpc>
              <a:spcBef>
                <a:spcPts val="0"/>
              </a:spcBef>
              <a:spcAft>
                <a:spcPts val="600"/>
              </a:spcAft>
              <a:buClr>
                <a:schemeClr val="tx1">
                  <a:lumMod val="50000"/>
                  <a:lumOff val="50000"/>
                </a:schemeClr>
              </a:buClr>
              <a:buSzPct val="80000"/>
              <a:buNone/>
            </a:pPr>
            <a:r>
              <a:rPr lang="en-US" sz="1400" b="1" dirty="0">
                <a:solidFill>
                  <a:schemeClr val="tx1">
                    <a:lumMod val="50000"/>
                    <a:lumOff val="50000"/>
                  </a:schemeClr>
                </a:solidFill>
              </a:rPr>
              <a:t>(p. 276: a Christian term)</a:t>
            </a:r>
          </a:p>
          <a:p>
            <a:pPr marL="509588" indent="-274638">
              <a:lnSpc>
                <a:spcPct val="100000"/>
              </a:lnSpc>
              <a:spcBef>
                <a:spcPts val="0"/>
              </a:spcBef>
              <a:buClr>
                <a:schemeClr val="tx1">
                  <a:lumMod val="50000"/>
                  <a:lumOff val="50000"/>
                </a:schemeClr>
              </a:buClr>
              <a:buSzPct val="80000"/>
            </a:pPr>
            <a:r>
              <a:rPr lang="en-US" i="1" dirty="0">
                <a:solidFill>
                  <a:schemeClr val="accent2"/>
                </a:solidFill>
              </a:rPr>
              <a:t>Equanimity</a:t>
            </a:r>
            <a:r>
              <a:rPr lang="en-US" i="1" dirty="0">
                <a:solidFill>
                  <a:schemeClr val="tx1">
                    <a:lumMod val="50000"/>
                    <a:lumOff val="50000"/>
                  </a:schemeClr>
                </a:solidFill>
              </a:rPr>
              <a:t>—</a:t>
            </a:r>
            <a:r>
              <a:rPr lang="en-US" dirty="0">
                <a:solidFill>
                  <a:schemeClr val="tx1">
                    <a:lumMod val="50000"/>
                    <a:lumOff val="50000"/>
                  </a:schemeClr>
                </a:solidFill>
              </a:rPr>
              <a:t>extending compassion to all sentient beings without being overwhelmed by emotional turmoil. (p. 276: a Buddhist term)</a:t>
            </a:r>
          </a:p>
          <a:p>
            <a:pPr marL="0" indent="0">
              <a:lnSpc>
                <a:spcPct val="100000"/>
              </a:lnSpc>
              <a:spcBef>
                <a:spcPts val="0"/>
              </a:spcBef>
              <a:buClr>
                <a:schemeClr val="tx1">
                  <a:lumMod val="50000"/>
                  <a:lumOff val="50000"/>
                </a:schemeClr>
              </a:buClr>
              <a:buSzPct val="80000"/>
              <a:buNone/>
            </a:pPr>
            <a:r>
              <a:rPr lang="en-US" dirty="0">
                <a:solidFill>
                  <a:schemeClr val="tx1">
                    <a:lumMod val="50000"/>
                    <a:lumOff val="50000"/>
                  </a:schemeClr>
                </a:solidFill>
              </a:rPr>
              <a:t>									</a:t>
            </a:r>
            <a:r>
              <a:rPr lang="en-US" sz="1400" b="1" dirty="0">
                <a:solidFill>
                  <a:schemeClr val="tx1">
                    <a:lumMod val="50000"/>
                    <a:lumOff val="50000"/>
                  </a:schemeClr>
                </a:solidFill>
              </a:rPr>
              <a:t>Lachman, 2016; Pembroke, 2016</a:t>
            </a:r>
          </a:p>
          <a:p>
            <a:pPr marL="0" indent="0">
              <a:lnSpc>
                <a:spcPct val="100000"/>
              </a:lnSpc>
              <a:spcBef>
                <a:spcPts val="0"/>
              </a:spcBef>
              <a:buClr>
                <a:schemeClr val="tx1">
                  <a:lumMod val="50000"/>
                  <a:lumOff val="50000"/>
                </a:schemeClr>
              </a:buClr>
              <a:buSzPct val="80000"/>
              <a:buNone/>
            </a:pPr>
            <a:endParaRPr lang="en-US" dirty="0">
              <a:solidFill>
                <a:schemeClr val="tx1">
                  <a:lumMod val="50000"/>
                  <a:lumOff val="50000"/>
                </a:schemeClr>
              </a:solidFill>
            </a:endParaRPr>
          </a:p>
        </p:txBody>
      </p:sp>
      <p:pic>
        <p:nvPicPr>
          <p:cNvPr id="7" name="Content Placeholder 6" descr="multi-color work self-care">
            <a:extLst>
              <a:ext uri="{FF2B5EF4-FFF2-40B4-BE49-F238E27FC236}">
                <a16:creationId xmlns:a16="http://schemas.microsoft.com/office/drawing/2014/main" id="{1EEB9428-5BA8-4CF6-B80A-A78CEF7731AF}"/>
              </a:ext>
            </a:extLst>
          </p:cNvPr>
          <p:cNvPicPr>
            <a:picLocks noGrp="1" noChangeAspect="1"/>
          </p:cNvPicPr>
          <p:nvPr>
            <p:ph sz="half" idx="2"/>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54157" y="4901502"/>
            <a:ext cx="6526696" cy="1956498"/>
          </a:xfrm>
        </p:spPr>
      </p:pic>
      <p:sp>
        <p:nvSpPr>
          <p:cNvPr id="4" name="Slide Number Placeholder 3">
            <a:extLst>
              <a:ext uri="{FF2B5EF4-FFF2-40B4-BE49-F238E27FC236}">
                <a16:creationId xmlns:a16="http://schemas.microsoft.com/office/drawing/2014/main" id="{C84BC09F-594F-B3E3-77E3-5F1338105DD3}"/>
              </a:ext>
            </a:extLst>
          </p:cNvPr>
          <p:cNvSpPr>
            <a:spLocks noGrp="1"/>
          </p:cNvSpPr>
          <p:nvPr>
            <p:ph type="sldNum" sz="quarter" idx="12"/>
          </p:nvPr>
        </p:nvSpPr>
        <p:spPr/>
        <p:txBody>
          <a:bodyPr/>
          <a:lstStyle/>
          <a:p>
            <a:fld id="{6D486360-FF34-7B48-AD05-62F8407C4C7E}" type="slidenum">
              <a:rPr lang="en-US" smtClean="0"/>
              <a:t>33</a:t>
            </a:fld>
            <a:endParaRPr lang="en-US"/>
          </a:p>
        </p:txBody>
      </p:sp>
    </p:spTree>
    <p:extLst>
      <p:ext uri="{BB962C8B-B14F-4D97-AF65-F5344CB8AC3E}">
        <p14:creationId xmlns:p14="http://schemas.microsoft.com/office/powerpoint/2010/main" val="5556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mirror image of silhouette">
            <a:extLst>
              <a:ext uri="{FF2B5EF4-FFF2-40B4-BE49-F238E27FC236}">
                <a16:creationId xmlns:a16="http://schemas.microsoft.com/office/drawing/2014/main" id="{4A549C5E-5F9E-4DE2-9430-FB4CFC36E77D}"/>
              </a:ext>
            </a:extLst>
          </p:cNvPr>
          <p:cNvPicPr>
            <a:picLocks noGrp="1" noChangeAspect="1"/>
          </p:cNvPicPr>
          <p:nvPr>
            <p:ph sz="half" idx="4294967295"/>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863496" y="0"/>
            <a:ext cx="1685234" cy="1225496"/>
          </a:xfrm>
        </p:spPr>
      </p:pic>
      <p:sp>
        <p:nvSpPr>
          <p:cNvPr id="2" name="Title 1"/>
          <p:cNvSpPr>
            <a:spLocks noGrp="1"/>
          </p:cNvSpPr>
          <p:nvPr>
            <p:ph type="title"/>
          </p:nvPr>
        </p:nvSpPr>
        <p:spPr>
          <a:xfrm>
            <a:off x="1010925" y="199756"/>
            <a:ext cx="10091084" cy="709053"/>
          </a:xfrm>
        </p:spPr>
        <p:txBody>
          <a:bodyPr>
            <a:noAutofit/>
          </a:bodyPr>
          <a:lstStyle/>
          <a:p>
            <a:pPr>
              <a:lnSpc>
                <a:spcPct val="100000"/>
              </a:lnSpc>
            </a:pPr>
            <a:r>
              <a:rPr lang="en-US" sz="4000" b="1" dirty="0">
                <a:solidFill>
                  <a:schemeClr val="tx1">
                    <a:lumMod val="50000"/>
                    <a:lumOff val="50000"/>
                  </a:schemeClr>
                </a:solidFill>
              </a:rPr>
              <a:t>Ask Yourself, have I been …</a:t>
            </a:r>
            <a:endParaRPr lang="en-US" sz="4000" dirty="0">
              <a:solidFill>
                <a:schemeClr val="tx1">
                  <a:lumMod val="50000"/>
                  <a:lumOff val="50000"/>
                </a:schemeClr>
              </a:solidFill>
            </a:endParaRPr>
          </a:p>
        </p:txBody>
      </p:sp>
      <p:sp>
        <p:nvSpPr>
          <p:cNvPr id="3" name="Content Placeholder 2"/>
          <p:cNvSpPr>
            <a:spLocks noGrp="1"/>
          </p:cNvSpPr>
          <p:nvPr>
            <p:ph idx="1"/>
          </p:nvPr>
        </p:nvSpPr>
        <p:spPr>
          <a:xfrm>
            <a:off x="901148" y="1108565"/>
            <a:ext cx="11290852" cy="4975786"/>
          </a:xfrm>
        </p:spPr>
        <p:txBody>
          <a:bodyPr>
            <a:normAutofit/>
          </a:bodyPr>
          <a:lstStyle/>
          <a:p>
            <a:pPr marL="336550" lvl="0" indent="-336550">
              <a:lnSpc>
                <a:spcPct val="100000"/>
              </a:lnSpc>
              <a:spcBef>
                <a:spcPts val="0"/>
              </a:spcBef>
              <a:spcAft>
                <a:spcPts val="1200"/>
              </a:spcAft>
              <a:buClr>
                <a:schemeClr val="tx1">
                  <a:lumMod val="50000"/>
                  <a:lumOff val="50000"/>
                </a:schemeClr>
              </a:buClr>
              <a:buSzPct val="80000"/>
            </a:pPr>
            <a:r>
              <a:rPr lang="en-US" b="1" dirty="0">
                <a:solidFill>
                  <a:srgbClr val="7F7F7F"/>
                </a:solidFill>
              </a:rPr>
              <a:t>maintaining</a:t>
            </a:r>
            <a:r>
              <a:rPr lang="en-US" b="1" dirty="0">
                <a:solidFill>
                  <a:schemeClr val="tx1">
                    <a:lumMod val="50000"/>
                    <a:lumOff val="50000"/>
                  </a:schemeClr>
                </a:solidFill>
              </a:rPr>
              <a:t> a professional appearance, including how I dress and groom myself?</a:t>
            </a:r>
          </a:p>
          <a:p>
            <a:pPr marL="336550" lvl="0" indent="-336550">
              <a:lnSpc>
                <a:spcPct val="100000"/>
              </a:lnSpc>
              <a:spcBef>
                <a:spcPts val="0"/>
              </a:spcBef>
              <a:spcAft>
                <a:spcPts val="1200"/>
              </a:spcAft>
              <a:buClr>
                <a:schemeClr val="tx1">
                  <a:lumMod val="50000"/>
                  <a:lumOff val="50000"/>
                </a:schemeClr>
              </a:buClr>
              <a:buSzPct val="80000"/>
            </a:pPr>
            <a:r>
              <a:rPr lang="en-US" b="1" dirty="0">
                <a:solidFill>
                  <a:srgbClr val="7F7F7F"/>
                </a:solidFill>
              </a:rPr>
              <a:t>adhering</a:t>
            </a:r>
            <a:r>
              <a:rPr lang="en-US" b="1" dirty="0">
                <a:solidFill>
                  <a:schemeClr val="tx1">
                    <a:lumMod val="50000"/>
                    <a:lumOff val="50000"/>
                  </a:schemeClr>
                </a:solidFill>
              </a:rPr>
              <a:t> to the highest principles of ethical practice (including maintaining client confidentiality, demonstrating respect for clients, and avoiding boundary violations)?</a:t>
            </a:r>
          </a:p>
          <a:p>
            <a:pPr marL="336550" lvl="0" indent="-336550">
              <a:lnSpc>
                <a:spcPct val="100000"/>
              </a:lnSpc>
              <a:spcBef>
                <a:spcPts val="0"/>
              </a:spcBef>
              <a:spcAft>
                <a:spcPts val="1200"/>
              </a:spcAft>
              <a:buClr>
                <a:schemeClr val="tx1">
                  <a:lumMod val="50000"/>
                  <a:lumOff val="50000"/>
                </a:schemeClr>
              </a:buClr>
              <a:buSzPct val="80000"/>
            </a:pPr>
            <a:r>
              <a:rPr lang="en-US" b="1" dirty="0">
                <a:solidFill>
                  <a:srgbClr val="7F7F7F"/>
                </a:solidFill>
              </a:rPr>
              <a:t>following</a:t>
            </a:r>
            <a:r>
              <a:rPr lang="en-US" b="1" dirty="0">
                <a:solidFill>
                  <a:schemeClr val="tx1">
                    <a:lumMod val="50000"/>
                    <a:lumOff val="50000"/>
                  </a:schemeClr>
                </a:solidFill>
              </a:rPr>
              <a:t> best practices and evidence-based interventions with clients?</a:t>
            </a:r>
          </a:p>
          <a:p>
            <a:pPr marL="336550" lvl="0" indent="-336550">
              <a:lnSpc>
                <a:spcPct val="100000"/>
              </a:lnSpc>
              <a:spcBef>
                <a:spcPts val="0"/>
              </a:spcBef>
              <a:spcAft>
                <a:spcPts val="1200"/>
              </a:spcAft>
              <a:buClr>
                <a:schemeClr val="tx1">
                  <a:lumMod val="50000"/>
                  <a:lumOff val="50000"/>
                </a:schemeClr>
              </a:buClr>
              <a:buSzPct val="80000"/>
            </a:pPr>
            <a:r>
              <a:rPr lang="en-US" b="1" dirty="0">
                <a:solidFill>
                  <a:srgbClr val="7F7F7F"/>
                </a:solidFill>
              </a:rPr>
              <a:t>acting</a:t>
            </a:r>
            <a:r>
              <a:rPr lang="en-US" b="1" dirty="0">
                <a:solidFill>
                  <a:schemeClr val="tx1">
                    <a:lumMod val="50000"/>
                    <a:lumOff val="50000"/>
                  </a:schemeClr>
                </a:solidFill>
              </a:rPr>
              <a:t> in a way that clients and co-workers can trust me as a reliable social worker?</a:t>
            </a:r>
          </a:p>
          <a:p>
            <a:pPr marL="336550" indent="-336550">
              <a:lnSpc>
                <a:spcPct val="100000"/>
              </a:lnSpc>
              <a:spcBef>
                <a:spcPts val="0"/>
              </a:spcBef>
              <a:spcAft>
                <a:spcPts val="1200"/>
              </a:spcAft>
              <a:buClr>
                <a:schemeClr val="tx1">
                  <a:lumMod val="50000"/>
                  <a:lumOff val="50000"/>
                </a:schemeClr>
              </a:buClr>
              <a:buSzPct val="80000"/>
            </a:pPr>
            <a:r>
              <a:rPr lang="en-US" b="1" dirty="0">
                <a:solidFill>
                  <a:srgbClr val="7F7F7F"/>
                </a:solidFill>
              </a:rPr>
              <a:t>taking steps to continuously improve my competence and the effectiveness of my practice?	</a:t>
            </a:r>
            <a:r>
              <a:rPr lang="en-US" sz="1400" b="1" dirty="0" err="1">
                <a:solidFill>
                  <a:srgbClr val="7F7F7F"/>
                </a:solidFill>
              </a:rPr>
              <a:t>Barsky</a:t>
            </a:r>
            <a:r>
              <a:rPr lang="en-US" sz="1400" b="1" dirty="0">
                <a:solidFill>
                  <a:srgbClr val="7F7F7F"/>
                </a:solidFill>
              </a:rPr>
              <a:t>, 2015</a:t>
            </a:r>
          </a:p>
        </p:txBody>
      </p:sp>
      <p:sp>
        <p:nvSpPr>
          <p:cNvPr id="4" name="Slide Number Placeholder 3">
            <a:extLst>
              <a:ext uri="{FF2B5EF4-FFF2-40B4-BE49-F238E27FC236}">
                <a16:creationId xmlns:a16="http://schemas.microsoft.com/office/drawing/2014/main" id="{ACC7C82C-792B-4A5B-EA7E-4D3BFA92253F}"/>
              </a:ext>
            </a:extLst>
          </p:cNvPr>
          <p:cNvSpPr>
            <a:spLocks noGrp="1"/>
          </p:cNvSpPr>
          <p:nvPr>
            <p:ph type="sldNum" sz="quarter" idx="12"/>
          </p:nvPr>
        </p:nvSpPr>
        <p:spPr/>
        <p:txBody>
          <a:bodyPr/>
          <a:lstStyle/>
          <a:p>
            <a:fld id="{6D486360-FF34-7B48-AD05-62F8407C4C7E}" type="slidenum">
              <a:rPr lang="en-US" smtClean="0"/>
              <a:t>34</a:t>
            </a:fld>
            <a:endParaRPr lang="en-US"/>
          </a:p>
        </p:txBody>
      </p:sp>
    </p:spTree>
    <p:extLst>
      <p:ext uri="{BB962C8B-B14F-4D97-AF65-F5344CB8AC3E}">
        <p14:creationId xmlns:p14="http://schemas.microsoft.com/office/powerpoint/2010/main" val="2612799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516775"/>
            <a:ext cx="10091084" cy="709053"/>
          </a:xfrm>
        </p:spPr>
        <p:txBody>
          <a:bodyPr/>
          <a:lstStyle/>
          <a:p>
            <a:r>
              <a:rPr lang="en-US" dirty="0"/>
              <a:t>Resources</a:t>
            </a:r>
          </a:p>
        </p:txBody>
      </p:sp>
      <p:sp>
        <p:nvSpPr>
          <p:cNvPr id="3" name="Content Placeholder 2"/>
          <p:cNvSpPr>
            <a:spLocks noGrp="1"/>
          </p:cNvSpPr>
          <p:nvPr>
            <p:ph idx="1"/>
          </p:nvPr>
        </p:nvSpPr>
        <p:spPr>
          <a:xfrm>
            <a:off x="1262716" y="1520590"/>
            <a:ext cx="6396338" cy="4379633"/>
          </a:xfrm>
        </p:spPr>
        <p:txBody>
          <a:bodyPr>
            <a:normAutofit fontScale="92500" lnSpcReduction="20000"/>
          </a:bodyPr>
          <a:lstStyle/>
          <a:p>
            <a:pPr marL="0" indent="0">
              <a:buNone/>
            </a:pPr>
            <a:r>
              <a:rPr lang="en-US" b="1" dirty="0">
                <a:solidFill>
                  <a:srgbClr val="ED7D31"/>
                </a:solidFill>
              </a:rPr>
              <a:t>Suicide Prevention: </a:t>
            </a:r>
          </a:p>
          <a:p>
            <a:pPr marL="457200">
              <a:lnSpc>
                <a:spcPct val="150000"/>
              </a:lnSpc>
            </a:pPr>
            <a:r>
              <a:rPr lang="en-US" dirty="0"/>
              <a:t>Zero Suicide Institute</a:t>
            </a:r>
          </a:p>
          <a:p>
            <a:pPr marL="457200">
              <a:lnSpc>
                <a:spcPct val="150000"/>
              </a:lnSpc>
            </a:pPr>
            <a:r>
              <a:rPr lang="en-US" dirty="0"/>
              <a:t>Zero Suicide Listserv</a:t>
            </a:r>
          </a:p>
          <a:p>
            <a:pPr marL="457200">
              <a:lnSpc>
                <a:spcPct val="150000"/>
              </a:lnSpc>
            </a:pPr>
            <a:r>
              <a:rPr lang="en-US" dirty="0"/>
              <a:t>NV Office for Suicide Prevention</a:t>
            </a:r>
          </a:p>
          <a:p>
            <a:pPr marL="457200">
              <a:lnSpc>
                <a:spcPct val="150000"/>
              </a:lnSpc>
            </a:pPr>
            <a:r>
              <a:rPr lang="en-US" dirty="0"/>
              <a:t>NV Zero Suicide Initiative</a:t>
            </a:r>
          </a:p>
          <a:p>
            <a:pPr marL="457200">
              <a:lnSpc>
                <a:spcPct val="150000"/>
              </a:lnSpc>
            </a:pPr>
            <a:r>
              <a:rPr lang="en-US" dirty="0"/>
              <a:t>The Lifeline and 988</a:t>
            </a:r>
          </a:p>
          <a:p>
            <a:pPr marL="457200">
              <a:lnSpc>
                <a:spcPct val="150000"/>
              </a:lnSpc>
            </a:pPr>
            <a:r>
              <a:rPr lang="en-US" dirty="0"/>
              <a:t>UNR </a:t>
            </a:r>
            <a:r>
              <a:rPr lang="en-US" dirty="0" err="1"/>
              <a:t>LiveWell</a:t>
            </a:r>
            <a:r>
              <a:rPr lang="en-US" dirty="0"/>
              <a:t> Resource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61961" y="516775"/>
            <a:ext cx="2888932" cy="5340147"/>
          </a:xfrm>
          <a:prstGeom prst="rect">
            <a:avLst/>
          </a:prstGeom>
        </p:spPr>
      </p:pic>
    </p:spTree>
    <p:extLst>
      <p:ext uri="{BB962C8B-B14F-4D97-AF65-F5344CB8AC3E}">
        <p14:creationId xmlns:p14="http://schemas.microsoft.com/office/powerpoint/2010/main" val="399376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615874"/>
            <a:ext cx="10091084" cy="709053"/>
          </a:xfrm>
        </p:spPr>
        <p:txBody>
          <a:bodyPr/>
          <a:lstStyle/>
          <a:p>
            <a:r>
              <a:rPr lang="en-US" dirty="0"/>
              <a:t>Resources </a:t>
            </a:r>
          </a:p>
        </p:txBody>
      </p:sp>
      <p:sp>
        <p:nvSpPr>
          <p:cNvPr id="3" name="Content Placeholder 2"/>
          <p:cNvSpPr>
            <a:spLocks noGrp="1"/>
          </p:cNvSpPr>
          <p:nvPr>
            <p:ph idx="1"/>
          </p:nvPr>
        </p:nvSpPr>
        <p:spPr>
          <a:xfrm>
            <a:off x="993913" y="1450228"/>
            <a:ext cx="11198087" cy="4744758"/>
          </a:xfrm>
        </p:spPr>
        <p:txBody>
          <a:bodyPr>
            <a:normAutofit/>
          </a:bodyPr>
          <a:lstStyle/>
          <a:p>
            <a:pPr marL="344487" indent="0">
              <a:buNone/>
            </a:pPr>
            <a:r>
              <a:rPr lang="en-US" sz="2400" b="1" dirty="0">
                <a:solidFill>
                  <a:srgbClr val="ED7D31"/>
                </a:solidFill>
              </a:rPr>
              <a:t>Community Resources:</a:t>
            </a:r>
          </a:p>
          <a:p>
            <a:pPr marL="688975" indent="-344488"/>
            <a:r>
              <a:rPr lang="en-US" dirty="0">
                <a:solidFill>
                  <a:schemeClr val="tx1">
                    <a:lumMod val="50000"/>
                    <a:lumOff val="50000"/>
                  </a:schemeClr>
                </a:solidFill>
              </a:rPr>
              <a:t>UNR Disabilities Resource Center</a:t>
            </a:r>
          </a:p>
          <a:p>
            <a:pPr marL="688975" indent="-344488"/>
            <a:r>
              <a:rPr lang="en-US" dirty="0">
                <a:solidFill>
                  <a:schemeClr val="tx1">
                    <a:lumMod val="50000"/>
                    <a:lumOff val="50000"/>
                  </a:schemeClr>
                </a:solidFill>
              </a:rPr>
              <a:t>Nevada Center for Excellence in Disabilities Directory</a:t>
            </a:r>
          </a:p>
          <a:p>
            <a:pPr marL="688975" indent="-344488"/>
            <a:r>
              <a:rPr lang="en-US" dirty="0">
                <a:solidFill>
                  <a:schemeClr val="tx1">
                    <a:lumMod val="50000"/>
                    <a:lumOff val="50000"/>
                  </a:schemeClr>
                </a:solidFill>
              </a:rPr>
              <a:t>CASAT on Demand Resources &amp; Downloads</a:t>
            </a:r>
          </a:p>
          <a:p>
            <a:pPr marL="688975" indent="-344488"/>
            <a:r>
              <a:rPr lang="en-US" dirty="0">
                <a:solidFill>
                  <a:schemeClr val="tx1">
                    <a:lumMod val="50000"/>
                    <a:lumOff val="50000"/>
                  </a:schemeClr>
                </a:solidFill>
              </a:rPr>
              <a:t>Pacific Southwest Addiction Technology Transfer Center (PSATTC)</a:t>
            </a:r>
          </a:p>
          <a:p>
            <a:pPr marL="688975" indent="-344488"/>
            <a:r>
              <a:rPr lang="en-US" dirty="0">
                <a:solidFill>
                  <a:schemeClr val="tx1">
                    <a:lumMod val="50000"/>
                    <a:lumOff val="50000"/>
                  </a:schemeClr>
                </a:solidFill>
              </a:rPr>
              <a:t>The Mental Health Technology Transfer Center Network</a:t>
            </a:r>
          </a:p>
          <a:p>
            <a:pPr marL="688975" indent="-344488"/>
            <a:r>
              <a:rPr lang="en-US" dirty="0"/>
              <a:t>The Prevention Technology Transfer Center Network</a:t>
            </a:r>
          </a:p>
          <a:p>
            <a:pPr marL="688975" indent="-344488"/>
            <a:r>
              <a:rPr lang="en-US" dirty="0"/>
              <a:t>Dep. of Health &amp; Human Services Aging and Disability Services Division</a:t>
            </a:r>
          </a:p>
          <a:p>
            <a:pPr marL="688975" indent="-344488"/>
            <a:r>
              <a:rPr lang="en-US" dirty="0"/>
              <a:t>SAMHSA’s Technology Transfer Center (TTC)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544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20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F302-9111-E8DA-9263-44FB5D73B1DF}"/>
              </a:ext>
            </a:extLst>
          </p:cNvPr>
          <p:cNvSpPr>
            <a:spLocks noGrp="1"/>
          </p:cNvSpPr>
          <p:nvPr>
            <p:ph type="title"/>
          </p:nvPr>
        </p:nvSpPr>
        <p:spPr>
          <a:xfrm>
            <a:off x="1262716" y="531520"/>
            <a:ext cx="10091084" cy="709053"/>
          </a:xfrm>
        </p:spPr>
        <p:txBody>
          <a:bodyPr vert="horz" lIns="91440" tIns="45720" rIns="91440" bIns="45720" rtlCol="0" anchor="ctr">
            <a:normAutofit/>
          </a:bodyPr>
          <a:lstStyle/>
          <a:p>
            <a:r>
              <a:rPr lang="en-US" dirty="0">
                <a:latin typeface="Arial"/>
                <a:cs typeface="Arial"/>
              </a:rPr>
              <a:t>Disclaimer</a:t>
            </a:r>
            <a:endParaRPr lang="en-US" dirty="0"/>
          </a:p>
        </p:txBody>
      </p:sp>
      <p:sp>
        <p:nvSpPr>
          <p:cNvPr id="3" name="Content Placeholder 2">
            <a:extLst>
              <a:ext uri="{FF2B5EF4-FFF2-40B4-BE49-F238E27FC236}">
                <a16:creationId xmlns:a16="http://schemas.microsoft.com/office/drawing/2014/main" id="{3E337E44-92A8-6717-F67C-1B9A6F2DCC67}"/>
              </a:ext>
            </a:extLst>
          </p:cNvPr>
          <p:cNvSpPr>
            <a:spLocks noGrp="1"/>
          </p:cNvSpPr>
          <p:nvPr>
            <p:ph idx="1"/>
          </p:nvPr>
        </p:nvSpPr>
        <p:spPr>
          <a:xfrm>
            <a:off x="838018" y="1281530"/>
            <a:ext cx="11353982" cy="5278581"/>
          </a:xfrm>
        </p:spPr>
        <p:txBody>
          <a:bodyPr vert="horz" lIns="91440" tIns="45720" rIns="91440" bIns="45720" rtlCol="0" anchor="t">
            <a:noAutofit/>
          </a:bodyPr>
          <a:lstStyle/>
          <a:p>
            <a:pPr marL="0" indent="0" algn="ctr">
              <a:lnSpc>
                <a:spcPct val="100000"/>
              </a:lnSpc>
              <a:buNone/>
            </a:pPr>
            <a:r>
              <a:rPr lang="en-US" sz="4800" dirty="0">
                <a:ea typeface="+mn-lt"/>
                <a:cs typeface="+mn-lt"/>
              </a:rPr>
              <a:t>This presentation may include readings, media, and discussion around topics such as suicide, trauma, and crisis intervention and may be difficult. </a:t>
            </a:r>
          </a:p>
          <a:p>
            <a:pPr marL="0" indent="0" algn="ctr">
              <a:lnSpc>
                <a:spcPct val="100000"/>
              </a:lnSpc>
              <a:buNone/>
            </a:pPr>
            <a:r>
              <a:rPr lang="en-US" sz="4800" dirty="0">
                <a:ea typeface="+mn-lt"/>
                <a:cs typeface="+mn-lt"/>
              </a:rPr>
              <a:t>Please listen to yourself and reach out if you are having difficulty with these topics.</a:t>
            </a:r>
            <a:endParaRPr lang="en-US" sz="4800" dirty="0">
              <a:cs typeface="Calibri"/>
            </a:endParaRPr>
          </a:p>
        </p:txBody>
      </p:sp>
      <p:sp>
        <p:nvSpPr>
          <p:cNvPr id="4" name="Slide Number Placeholder 3">
            <a:extLst>
              <a:ext uri="{FF2B5EF4-FFF2-40B4-BE49-F238E27FC236}">
                <a16:creationId xmlns:a16="http://schemas.microsoft.com/office/drawing/2014/main" id="{7D138B9D-F6DC-6A3B-C57A-1B0A90704012}"/>
              </a:ext>
            </a:extLst>
          </p:cNvPr>
          <p:cNvSpPr>
            <a:spLocks noGrp="1"/>
          </p:cNvSpPr>
          <p:nvPr>
            <p:ph type="sldNum" sz="quarter" idx="12"/>
          </p:nvPr>
        </p:nvSpPr>
        <p:spPr/>
        <p:txBody>
          <a:bodyPr/>
          <a:lstStyle/>
          <a:p>
            <a:fld id="{6D486360-FF34-7B48-AD05-62F8407C4C7E}" type="slidenum">
              <a:rPr lang="en-US" smtClean="0"/>
              <a:t>4</a:t>
            </a:fld>
            <a:endParaRPr lang="en-US"/>
          </a:p>
        </p:txBody>
      </p:sp>
    </p:spTree>
    <p:extLst>
      <p:ext uri="{BB962C8B-B14F-4D97-AF65-F5344CB8AC3E}">
        <p14:creationId xmlns:p14="http://schemas.microsoft.com/office/powerpoint/2010/main" val="169321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risis Intervention - Free of Charge Creative Commons Highway Sign image">
            <a:extLst>
              <a:ext uri="{FF2B5EF4-FFF2-40B4-BE49-F238E27FC236}">
                <a16:creationId xmlns:a16="http://schemas.microsoft.com/office/drawing/2014/main" id="{C3D63F74-A376-3896-C3D4-4C40DDEECA9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8CD180E-10E6-9272-6B8C-38916B517C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44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1262716" y="314534"/>
            <a:ext cx="10091084" cy="709053"/>
          </a:xfrm>
        </p:spPr>
        <p:txBody>
          <a:bodyPr>
            <a:normAutofit fontScale="90000"/>
          </a:bodyPr>
          <a:lstStyle/>
          <a:p>
            <a:r>
              <a:rPr lang="en-US" dirty="0"/>
              <a:t>National Guidelines for </a:t>
            </a:r>
            <a:br>
              <a:rPr lang="en-US" dirty="0"/>
            </a:br>
            <a:r>
              <a:rPr lang="en-US" dirty="0"/>
              <a:t>Behavioral Health Crisis Services</a:t>
            </a:r>
          </a:p>
        </p:txBody>
      </p:sp>
      <p:sp>
        <p:nvSpPr>
          <p:cNvPr id="4" name="Content Placeholder 3"/>
          <p:cNvSpPr>
            <a:spLocks noGrp="1"/>
          </p:cNvSpPr>
          <p:nvPr>
            <p:ph sz="half" idx="1"/>
          </p:nvPr>
        </p:nvSpPr>
        <p:spPr>
          <a:xfrm>
            <a:off x="1262716" y="1924976"/>
            <a:ext cx="4757084" cy="3870914"/>
          </a:xfrm>
        </p:spPr>
        <p:txBody>
          <a:bodyPr>
            <a:normAutofit fontScale="92500"/>
          </a:bodyPr>
          <a:lstStyle/>
          <a:p>
            <a:pPr>
              <a:lnSpc>
                <a:spcPct val="120000"/>
              </a:lnSpc>
            </a:pPr>
            <a:r>
              <a:rPr lang="en-US" dirty="0">
                <a:solidFill>
                  <a:schemeClr val="tx1">
                    <a:lumMod val="50000"/>
                    <a:lumOff val="50000"/>
                  </a:schemeClr>
                </a:solidFill>
              </a:rPr>
              <a:t>Effective strategy for suicide prevention</a:t>
            </a:r>
            <a:endParaRPr lang="en-US" dirty="0">
              <a:solidFill>
                <a:schemeClr val="tx1">
                  <a:lumMod val="50000"/>
                  <a:lumOff val="50000"/>
                </a:schemeClr>
              </a:solidFill>
              <a:cs typeface="Calibri"/>
            </a:endParaRPr>
          </a:p>
          <a:p>
            <a:pPr marL="342900" indent="-342900">
              <a:lnSpc>
                <a:spcPct val="120000"/>
              </a:lnSpc>
            </a:pPr>
            <a:r>
              <a:rPr lang="en-US" dirty="0">
                <a:solidFill>
                  <a:schemeClr val="tx1">
                    <a:lumMod val="50000"/>
                    <a:lumOff val="50000"/>
                  </a:schemeClr>
                </a:solidFill>
              </a:rPr>
              <a:t>Approach aligns care to the unique needs of the individual</a:t>
            </a:r>
            <a:endParaRPr lang="en-US" dirty="0">
              <a:solidFill>
                <a:schemeClr val="tx1">
                  <a:lumMod val="50000"/>
                  <a:lumOff val="50000"/>
                </a:schemeClr>
              </a:solidFill>
              <a:cs typeface="Calibri"/>
            </a:endParaRPr>
          </a:p>
          <a:p>
            <a:pPr>
              <a:lnSpc>
                <a:spcPct val="120000"/>
              </a:lnSpc>
            </a:pPr>
            <a:r>
              <a:rPr lang="en-US" dirty="0">
                <a:solidFill>
                  <a:schemeClr val="tx1">
                    <a:lumMod val="50000"/>
                    <a:lumOff val="50000"/>
                  </a:schemeClr>
                </a:solidFill>
              </a:rPr>
              <a:t>Strategy that offers services focused on resolving mental health/substance use crisis</a:t>
            </a:r>
            <a:endParaRPr lang="en-US" dirty="0">
              <a:solidFill>
                <a:schemeClr val="tx1">
                  <a:lumMod val="50000"/>
                  <a:lumOff val="50000"/>
                </a:schemeClr>
              </a:solidFill>
              <a:cs typeface="Calibri"/>
            </a:endParaRPr>
          </a:p>
        </p:txBody>
      </p:sp>
      <p:sp>
        <p:nvSpPr>
          <p:cNvPr id="7" name="Content Placeholder 6"/>
          <p:cNvSpPr>
            <a:spLocks noGrp="1"/>
          </p:cNvSpPr>
          <p:nvPr>
            <p:ph sz="half" idx="2"/>
          </p:nvPr>
        </p:nvSpPr>
        <p:spPr>
          <a:xfrm>
            <a:off x="6596716" y="2031581"/>
            <a:ext cx="4757084" cy="4351338"/>
          </a:xfrm>
        </p:spPr>
        <p:txBody>
          <a:bodyPr>
            <a:normAutofit fontScale="92500"/>
          </a:bodyPr>
          <a:lstStyle/>
          <a:p>
            <a:pPr>
              <a:lnSpc>
                <a:spcPct val="120000"/>
              </a:lnSpc>
            </a:pPr>
            <a:r>
              <a:rPr lang="en-US" dirty="0"/>
              <a:t>Key element to reduce psychiatric hospital bed overuse</a:t>
            </a:r>
          </a:p>
          <a:p>
            <a:pPr>
              <a:lnSpc>
                <a:spcPct val="120000"/>
              </a:lnSpc>
            </a:pPr>
            <a:r>
              <a:rPr lang="en-US" dirty="0"/>
              <a:t>Essential resource to eliminate psychiatric boarding in ER</a:t>
            </a:r>
          </a:p>
          <a:p>
            <a:pPr>
              <a:lnSpc>
                <a:spcPct val="120000"/>
              </a:lnSpc>
            </a:pPr>
            <a:r>
              <a:rPr lang="en-US" dirty="0"/>
              <a:t>Solution to the drains on law enforcement resources </a:t>
            </a:r>
          </a:p>
          <a:p>
            <a:pPr>
              <a:lnSpc>
                <a:spcPct val="120000"/>
              </a:lnSpc>
            </a:pPr>
            <a:r>
              <a:rPr lang="en-US" dirty="0"/>
              <a:t>Reduce the fragmentation of mental health care </a:t>
            </a:r>
          </a:p>
        </p:txBody>
      </p:sp>
      <p:sp>
        <p:nvSpPr>
          <p:cNvPr id="3" name="Slide Number Placeholder 2">
            <a:extLst>
              <a:ext uri="{FF2B5EF4-FFF2-40B4-BE49-F238E27FC236}">
                <a16:creationId xmlns:a16="http://schemas.microsoft.com/office/drawing/2014/main" id="{E860C889-AC15-475B-CDC4-7983BC213461}"/>
              </a:ext>
            </a:extLst>
          </p:cNvPr>
          <p:cNvSpPr>
            <a:spLocks noGrp="1"/>
          </p:cNvSpPr>
          <p:nvPr>
            <p:ph type="sldNum" sz="quarter" idx="12"/>
          </p:nvPr>
        </p:nvSpPr>
        <p:spPr/>
        <p:txBody>
          <a:bodyPr/>
          <a:lstStyle/>
          <a:p>
            <a:fld id="{6D486360-FF34-7B48-AD05-62F8407C4C7E}" type="slidenum">
              <a:rPr lang="en-US" smtClean="0"/>
              <a:t>6</a:t>
            </a:fld>
            <a:endParaRPr lang="en-US"/>
          </a:p>
        </p:txBody>
      </p:sp>
      <p:sp>
        <p:nvSpPr>
          <p:cNvPr id="5" name="TextBox 4">
            <a:extLst>
              <a:ext uri="{FF2B5EF4-FFF2-40B4-BE49-F238E27FC236}">
                <a16:creationId xmlns:a16="http://schemas.microsoft.com/office/drawing/2014/main" id="{2C47820F-87A9-C18B-C215-D06700AE649F}"/>
              </a:ext>
            </a:extLst>
          </p:cNvPr>
          <p:cNvSpPr txBox="1"/>
          <p:nvPr/>
        </p:nvSpPr>
        <p:spPr>
          <a:xfrm>
            <a:off x="3715466" y="1217090"/>
            <a:ext cx="7638334" cy="707886"/>
          </a:xfrm>
          <a:prstGeom prst="rect">
            <a:avLst/>
          </a:prstGeom>
          <a:noFill/>
        </p:spPr>
        <p:txBody>
          <a:bodyPr wrap="square" rtlCol="0">
            <a:spAutoFit/>
          </a:bodyPr>
          <a:lstStyle/>
          <a:p>
            <a:r>
              <a:rPr lang="en-US" sz="4000" b="1" i="1" dirty="0">
                <a:solidFill>
                  <a:srgbClr val="F58E3F"/>
                </a:solidFill>
              </a:rPr>
              <a:t>ANYONE, ANYWHERE, ANYTIME</a:t>
            </a:r>
          </a:p>
        </p:txBody>
      </p:sp>
    </p:spTree>
    <p:extLst>
      <p:ext uri="{BB962C8B-B14F-4D97-AF65-F5344CB8AC3E}">
        <p14:creationId xmlns:p14="http://schemas.microsoft.com/office/powerpoint/2010/main" val="211242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F5D0-F642-5305-3BA3-9A45863C5FE9}"/>
              </a:ext>
            </a:extLst>
          </p:cNvPr>
          <p:cNvSpPr>
            <a:spLocks noGrp="1"/>
          </p:cNvSpPr>
          <p:nvPr>
            <p:ph type="title"/>
          </p:nvPr>
        </p:nvSpPr>
        <p:spPr>
          <a:xfrm>
            <a:off x="1069907" y="167090"/>
            <a:ext cx="10091084" cy="709053"/>
          </a:xfrm>
        </p:spPr>
        <p:txBody>
          <a:bodyPr>
            <a:normAutofit/>
          </a:bodyPr>
          <a:lstStyle/>
          <a:p>
            <a:r>
              <a:rPr lang="en-US" sz="4000" dirty="0"/>
              <a:t>Crisis Services in Alignment</a:t>
            </a:r>
          </a:p>
        </p:txBody>
      </p:sp>
      <p:pic>
        <p:nvPicPr>
          <p:cNvPr id="5" name="Picture 4">
            <a:extLst>
              <a:ext uri="{FF2B5EF4-FFF2-40B4-BE49-F238E27FC236}">
                <a16:creationId xmlns:a16="http://schemas.microsoft.com/office/drawing/2014/main" id="{0D66B8D2-32D6-AE92-F9EB-ED246A2E1DF3}"/>
              </a:ext>
            </a:extLst>
          </p:cNvPr>
          <p:cNvPicPr>
            <a:picLocks noChangeAspect="1"/>
          </p:cNvPicPr>
          <p:nvPr/>
        </p:nvPicPr>
        <p:blipFill>
          <a:blip r:embed="rId3">
            <a:duotone>
              <a:schemeClr val="accent2">
                <a:shade val="45000"/>
                <a:satMod val="135000"/>
              </a:schemeClr>
              <a:prstClr val="white"/>
            </a:duotone>
          </a:blip>
          <a:stretch>
            <a:fillRect/>
          </a:stretch>
        </p:blipFill>
        <p:spPr>
          <a:xfrm>
            <a:off x="1069907" y="876143"/>
            <a:ext cx="11021891" cy="5981857"/>
          </a:xfrm>
          <a:prstGeom prst="rect">
            <a:avLst/>
          </a:prstGeom>
        </p:spPr>
      </p:pic>
      <p:sp>
        <p:nvSpPr>
          <p:cNvPr id="3" name="Slide Number Placeholder 2">
            <a:extLst>
              <a:ext uri="{FF2B5EF4-FFF2-40B4-BE49-F238E27FC236}">
                <a16:creationId xmlns:a16="http://schemas.microsoft.com/office/drawing/2014/main" id="{EC26FFBE-D169-F86D-DA81-1E41C9601CAE}"/>
              </a:ext>
            </a:extLst>
          </p:cNvPr>
          <p:cNvSpPr>
            <a:spLocks noGrp="1"/>
          </p:cNvSpPr>
          <p:nvPr>
            <p:ph type="sldNum" sz="quarter" idx="12"/>
          </p:nvPr>
        </p:nvSpPr>
        <p:spPr/>
        <p:txBody>
          <a:bodyPr/>
          <a:lstStyle/>
          <a:p>
            <a:fld id="{6D486360-FF34-7B48-AD05-62F8407C4C7E}" type="slidenum">
              <a:rPr lang="en-US" smtClean="0"/>
              <a:t>7</a:t>
            </a:fld>
            <a:endParaRPr lang="en-US"/>
          </a:p>
        </p:txBody>
      </p:sp>
    </p:spTree>
    <p:extLst>
      <p:ext uri="{BB962C8B-B14F-4D97-AF65-F5344CB8AC3E}">
        <p14:creationId xmlns:p14="http://schemas.microsoft.com/office/powerpoint/2010/main" val="168486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386505-498D-58BF-4C8D-D0786592EF7A}"/>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645" b="80000"/>
          <a:stretch/>
        </p:blipFill>
        <p:spPr bwMode="auto">
          <a:xfrm>
            <a:off x="808360" y="1652337"/>
            <a:ext cx="11383640" cy="20694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D980921-A6FC-5186-7578-CA9348E3E389}"/>
              </a:ext>
            </a:extLst>
          </p:cNvPr>
          <p:cNvSpPr>
            <a:spLocks noGrp="1"/>
          </p:cNvSpPr>
          <p:nvPr>
            <p:ph type="sldNum" sz="quarter" idx="12"/>
          </p:nvPr>
        </p:nvSpPr>
        <p:spPr/>
        <p:txBody>
          <a:bodyPr/>
          <a:lstStyle/>
          <a:p>
            <a:fld id="{6D486360-FF34-7B48-AD05-62F8407C4C7E}" type="slidenum">
              <a:rPr lang="en-US" smtClean="0"/>
              <a:t>8</a:t>
            </a:fld>
            <a:endParaRPr lang="en-US"/>
          </a:p>
        </p:txBody>
      </p:sp>
    </p:spTree>
    <p:extLst>
      <p:ext uri="{BB962C8B-B14F-4D97-AF65-F5344CB8AC3E}">
        <p14:creationId xmlns:p14="http://schemas.microsoft.com/office/powerpoint/2010/main" val="2801411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7671-CB5D-9590-824C-C308158ADCA7}"/>
              </a:ext>
            </a:extLst>
          </p:cNvPr>
          <p:cNvSpPr>
            <a:spLocks noGrp="1"/>
          </p:cNvSpPr>
          <p:nvPr>
            <p:ph type="title"/>
          </p:nvPr>
        </p:nvSpPr>
        <p:spPr>
          <a:xfrm>
            <a:off x="896955" y="-33263"/>
            <a:ext cx="8947895" cy="866626"/>
          </a:xfrm>
        </p:spPr>
        <p:txBody>
          <a:bodyPr>
            <a:normAutofit/>
          </a:bodyPr>
          <a:lstStyle/>
          <a:p>
            <a:r>
              <a:rPr lang="en-US" sz="4000" dirty="0"/>
              <a:t>Centers for Disease Control </a:t>
            </a:r>
          </a:p>
        </p:txBody>
      </p:sp>
      <p:sp>
        <p:nvSpPr>
          <p:cNvPr id="4" name="Text Placeholder 3">
            <a:extLst>
              <a:ext uri="{FF2B5EF4-FFF2-40B4-BE49-F238E27FC236}">
                <a16:creationId xmlns:a16="http://schemas.microsoft.com/office/drawing/2014/main" id="{49438F5B-F3FA-E111-A0F0-BEAEB8CD9DDE}"/>
              </a:ext>
            </a:extLst>
          </p:cNvPr>
          <p:cNvSpPr>
            <a:spLocks noGrp="1"/>
          </p:cNvSpPr>
          <p:nvPr>
            <p:ph type="body" sz="half" idx="2"/>
          </p:nvPr>
        </p:nvSpPr>
        <p:spPr>
          <a:xfrm>
            <a:off x="896955" y="4917316"/>
            <a:ext cx="11607762" cy="632729"/>
          </a:xfrm>
        </p:spPr>
        <p:txBody>
          <a:bodyPr>
            <a:normAutofit/>
          </a:bodyPr>
          <a:lstStyle/>
          <a:p>
            <a:pPr>
              <a:lnSpc>
                <a:spcPct val="120000"/>
              </a:lnSpc>
            </a:pPr>
            <a:r>
              <a:rPr lang="en-US" sz="2400" i="1" dirty="0"/>
              <a:t>Mental health challenges and conditions represent our nation’s largest source of disability.</a:t>
            </a:r>
            <a:endParaRPr lang="en-US" sz="2400" dirty="0">
              <a:solidFill>
                <a:schemeClr val="tx1">
                  <a:lumMod val="50000"/>
                  <a:lumOff val="50000"/>
                </a:schemeClr>
              </a:solidFill>
            </a:endParaRPr>
          </a:p>
          <a:p>
            <a:endParaRPr lang="en-US" sz="1600" dirty="0">
              <a:solidFill>
                <a:schemeClr val="tx1">
                  <a:lumMod val="50000"/>
                  <a:lumOff val="50000"/>
                </a:schemeClr>
              </a:solidFill>
            </a:endParaRPr>
          </a:p>
          <a:p>
            <a:endParaRPr lang="en-US" dirty="0"/>
          </a:p>
        </p:txBody>
      </p:sp>
      <p:pic>
        <p:nvPicPr>
          <p:cNvPr id="6" name="Content Placeholder 5">
            <a:extLst>
              <a:ext uri="{FF2B5EF4-FFF2-40B4-BE49-F238E27FC236}">
                <a16:creationId xmlns:a16="http://schemas.microsoft.com/office/drawing/2014/main" id="{989C6B8D-81A0-F911-1824-326399CBEEDF}"/>
              </a:ext>
            </a:extLst>
          </p:cNvPr>
          <p:cNvPicPr>
            <a:picLocks noGrp="1" noChangeAspect="1"/>
          </p:cNvPicPr>
          <p:nvPr>
            <p:ph idx="1"/>
          </p:nvPr>
        </p:nvPicPr>
        <p:blipFill>
          <a:blip r:embed="rId3">
            <a:duotone>
              <a:schemeClr val="accent2">
                <a:shade val="45000"/>
                <a:satMod val="135000"/>
              </a:schemeClr>
              <a:prstClr val="white"/>
            </a:duotone>
          </a:blip>
          <a:stretch>
            <a:fillRect/>
          </a:stretch>
        </p:blipFill>
        <p:spPr>
          <a:xfrm>
            <a:off x="0" y="1458625"/>
            <a:ext cx="12192000" cy="3422730"/>
          </a:xfrm>
          <a:prstGeom prst="rect">
            <a:avLst/>
          </a:prstGeom>
        </p:spPr>
      </p:pic>
      <p:sp>
        <p:nvSpPr>
          <p:cNvPr id="3" name="Slide Number Placeholder 2">
            <a:extLst>
              <a:ext uri="{FF2B5EF4-FFF2-40B4-BE49-F238E27FC236}">
                <a16:creationId xmlns:a16="http://schemas.microsoft.com/office/drawing/2014/main" id="{818AE740-2769-D8FC-4286-6C0AAC69ABE8}"/>
              </a:ext>
            </a:extLst>
          </p:cNvPr>
          <p:cNvSpPr>
            <a:spLocks noGrp="1"/>
          </p:cNvSpPr>
          <p:nvPr>
            <p:ph type="sldNum" sz="quarter" idx="12"/>
          </p:nvPr>
        </p:nvSpPr>
        <p:spPr/>
        <p:txBody>
          <a:bodyPr/>
          <a:lstStyle/>
          <a:p>
            <a:fld id="{6D486360-FF34-7B48-AD05-62F8407C4C7E}" type="slidenum">
              <a:rPr lang="en-US" smtClean="0"/>
              <a:t>9</a:t>
            </a:fld>
            <a:endParaRPr lang="en-US"/>
          </a:p>
        </p:txBody>
      </p:sp>
    </p:spTree>
    <p:extLst>
      <p:ext uri="{BB962C8B-B14F-4D97-AF65-F5344CB8AC3E}">
        <p14:creationId xmlns:p14="http://schemas.microsoft.com/office/powerpoint/2010/main" val="2489930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19913</TotalTime>
  <Words>7563</Words>
  <Application>Microsoft Office PowerPoint</Application>
  <PresentationFormat>Widescreen</PresentationFormat>
  <Paragraphs>653</Paragraphs>
  <Slides>37</Slides>
  <Notes>37</Notes>
  <HiddenSlides>1</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Times New Roman</vt:lpstr>
      <vt:lpstr>Wingdings</vt:lpstr>
      <vt:lpstr>Office Theme</vt:lpstr>
      <vt:lpstr>Office Theme</vt:lpstr>
      <vt:lpstr>1_Office Theme</vt:lpstr>
      <vt:lpstr>Pathways in Crisis Services Project</vt:lpstr>
      <vt:lpstr>Curriculum Infusion Introduction</vt:lpstr>
      <vt:lpstr>Topics</vt:lpstr>
      <vt:lpstr>Disclaimer</vt:lpstr>
      <vt:lpstr>PowerPoint Presentation</vt:lpstr>
      <vt:lpstr>National Guidelines for  Behavioral Health Crisis Services</vt:lpstr>
      <vt:lpstr>Crisis Services in Alignment</vt:lpstr>
      <vt:lpstr>PowerPoint Presentation</vt:lpstr>
      <vt:lpstr>Centers for Disease Control </vt:lpstr>
      <vt:lpstr>Substance Use and Suicide</vt:lpstr>
      <vt:lpstr>PowerPoint Presentation</vt:lpstr>
      <vt:lpstr>Opiates and Suicide – 3 Possible Links</vt:lpstr>
      <vt:lpstr>Discussion</vt:lpstr>
      <vt:lpstr>PowerPoint Presentation</vt:lpstr>
      <vt:lpstr>PowerPoint Presentation</vt:lpstr>
      <vt:lpstr>Adverse Childhood Experiences (ACE’s)</vt:lpstr>
      <vt:lpstr>Trauma</vt:lpstr>
      <vt:lpstr>Trauma</vt:lpstr>
      <vt:lpstr>Common Responses to Trauma</vt:lpstr>
      <vt:lpstr>Common Responses to Trauma</vt:lpstr>
      <vt:lpstr>Gabor Maté: The Best Explanation of Addiction I’ve Ever Heard</vt:lpstr>
      <vt:lpstr>PowerPoint Presentation</vt:lpstr>
      <vt:lpstr>Cultural Awareness</vt:lpstr>
      <vt:lpstr>Importance of Cultural Awareness</vt:lpstr>
      <vt:lpstr>Small Group Discussion</vt:lpstr>
      <vt:lpstr>Latino Mental Health</vt:lpstr>
      <vt:lpstr>Cultural Differences</vt:lpstr>
      <vt:lpstr>PowerPoint Presentation</vt:lpstr>
      <vt:lpstr>Self Care – Powerful Study Motivation (2020)</vt:lpstr>
      <vt:lpstr>It is essential that students as part of their training learn how to prevent and manage workplace stress and compassion fatigue</vt:lpstr>
      <vt:lpstr>When talking about self-care as an ethical issue, let’s review these important terms - Compassion Fatigue &amp; Compassion Satisfaction:</vt:lpstr>
      <vt:lpstr>Ethics, Compassion Fatigue, and Self Care</vt:lpstr>
      <vt:lpstr>Self-Care as an Ethical Issue</vt:lpstr>
      <vt:lpstr>Ask Yourself, have I been …</vt:lpstr>
      <vt:lpstr>Resources</vt:lpstr>
      <vt:lpstr>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Sophia Graham</cp:lastModifiedBy>
  <cp:revision>232</cp:revision>
  <dcterms:created xsi:type="dcterms:W3CDTF">2022-08-31T17:27:04Z</dcterms:created>
  <dcterms:modified xsi:type="dcterms:W3CDTF">2023-06-15T14:30:32Z</dcterms:modified>
</cp:coreProperties>
</file>