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7" r:id="rId2"/>
    <p:sldMasterId id="2147483666" r:id="rId3"/>
  </p:sldMasterIdLst>
  <p:notesMasterIdLst>
    <p:notesMasterId r:id="rId36"/>
  </p:notesMasterIdLst>
  <p:sldIdLst>
    <p:sldId id="409" r:id="rId4"/>
    <p:sldId id="401" r:id="rId5"/>
    <p:sldId id="376" r:id="rId6"/>
    <p:sldId id="392" r:id="rId7"/>
    <p:sldId id="330" r:id="rId8"/>
    <p:sldId id="348" r:id="rId9"/>
    <p:sldId id="349" r:id="rId10"/>
    <p:sldId id="403" r:id="rId11"/>
    <p:sldId id="339" r:id="rId12"/>
    <p:sldId id="340" r:id="rId13"/>
    <p:sldId id="341" r:id="rId14"/>
    <p:sldId id="291" r:id="rId15"/>
    <p:sldId id="357" r:id="rId16"/>
    <p:sldId id="404" r:id="rId17"/>
    <p:sldId id="358" r:id="rId18"/>
    <p:sldId id="303" r:id="rId19"/>
    <p:sldId id="359" r:id="rId20"/>
    <p:sldId id="342" r:id="rId21"/>
    <p:sldId id="343" r:id="rId22"/>
    <p:sldId id="344" r:id="rId23"/>
    <p:sldId id="345" r:id="rId24"/>
    <p:sldId id="405" r:id="rId25"/>
    <p:sldId id="347" r:id="rId26"/>
    <p:sldId id="314" r:id="rId27"/>
    <p:sldId id="351" r:id="rId28"/>
    <p:sldId id="352" r:id="rId29"/>
    <p:sldId id="353" r:id="rId30"/>
    <p:sldId id="354" r:id="rId31"/>
    <p:sldId id="400" r:id="rId32"/>
    <p:sldId id="412" r:id="rId33"/>
    <p:sldId id="413" r:id="rId34"/>
    <p:sldId id="37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7F7F7F"/>
    <a:srgbClr val="F5B6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59E8DB-B4C9-4713-B327-46CF98791C86}" v="21" dt="2023-01-10T16:40:32.022"/>
    <p1510:client id="{8028D12B-9816-4B20-8C7A-33E72DB73476}" v="32" dt="2023-01-19T23:09:29.341"/>
    <p1510:client id="{A45F5FDC-63F5-41FC-A3BF-B088EE2C8034}" v="10" dt="2023-01-06T21:55:46.823"/>
    <p1510:client id="{B414277B-BD3F-4890-94D9-82A172D6B5B3}" v="2" dt="2023-01-10T17:37:01.605"/>
    <p1510:client id="{C6F79A00-EB21-4587-BE0E-44438B063DF5}" v="70" dt="2023-06-08T17:10:33.738"/>
    <p1510:client id="{E33B2C6F-B820-4E71-B7D4-E6D32EDA42F5}" v="22" dt="2023-06-08T18:39:49.1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13"/>
    <p:restoredTop sz="58548" autoAdjust="0"/>
  </p:normalViewPr>
  <p:slideViewPr>
    <p:cSldViewPr snapToGrid="0">
      <p:cViewPr varScale="1">
        <p:scale>
          <a:sx n="61" d="100"/>
          <a:sy n="61" d="100"/>
        </p:scale>
        <p:origin x="2640" y="4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7" d="100"/>
          <a:sy n="87" d="100"/>
        </p:scale>
        <p:origin x="384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42"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rra Hamblin" userId="qfmgWl6hq0N8EtCHW+EgRxdn2CweumbfQV477xy0KME=" providerId="None" clId="Web-{8028D12B-9816-4B20-8C7A-33E72DB73476}"/>
    <pc:docChg chg="modSld">
      <pc:chgData name="Terra Hamblin" userId="qfmgWl6hq0N8EtCHW+EgRxdn2CweumbfQV477xy0KME=" providerId="None" clId="Web-{8028D12B-9816-4B20-8C7A-33E72DB73476}" dt="2023-01-19T23:09:27.169" v="249"/>
      <pc:docMkLst>
        <pc:docMk/>
      </pc:docMkLst>
      <pc:sldChg chg="modSp modNotes">
        <pc:chgData name="Terra Hamblin" userId="qfmgWl6hq0N8EtCHW+EgRxdn2CweumbfQV477xy0KME=" providerId="None" clId="Web-{8028D12B-9816-4B20-8C7A-33E72DB73476}" dt="2023-01-19T23:02:20.077" v="134"/>
        <pc:sldMkLst>
          <pc:docMk/>
          <pc:sldMk cId="3120126853" sldId="256"/>
        </pc:sldMkLst>
        <pc:spChg chg="mod">
          <ac:chgData name="Terra Hamblin" userId="qfmgWl6hq0N8EtCHW+EgRxdn2CweumbfQV477xy0KME=" providerId="None" clId="Web-{8028D12B-9816-4B20-8C7A-33E72DB73476}" dt="2023-01-19T22:53:57.062" v="1" actId="20577"/>
          <ac:spMkLst>
            <pc:docMk/>
            <pc:sldMk cId="3120126853" sldId="256"/>
            <ac:spMk id="2" creationId="{E50CA7D7-3040-9625-A9C1-80AB1D0A71EF}"/>
          </ac:spMkLst>
        </pc:spChg>
      </pc:sldChg>
      <pc:sldChg chg="modNotes">
        <pc:chgData name="Terra Hamblin" userId="qfmgWl6hq0N8EtCHW+EgRxdn2CweumbfQV477xy0KME=" providerId="None" clId="Web-{8028D12B-9816-4B20-8C7A-33E72DB73476}" dt="2023-01-19T23:05:07.368" v="141"/>
        <pc:sldMkLst>
          <pc:docMk/>
          <pc:sldMk cId="605857080" sldId="261"/>
        </pc:sldMkLst>
      </pc:sldChg>
      <pc:sldChg chg="modSp modNotes">
        <pc:chgData name="Terra Hamblin" userId="qfmgWl6hq0N8EtCHW+EgRxdn2CweumbfQV477xy0KME=" providerId="None" clId="Web-{8028D12B-9816-4B20-8C7A-33E72DB73476}" dt="2023-01-19T23:09:27.169" v="249"/>
        <pc:sldMkLst>
          <pc:docMk/>
          <pc:sldMk cId="3715451153" sldId="376"/>
        </pc:sldMkLst>
        <pc:spChg chg="mod">
          <ac:chgData name="Terra Hamblin" userId="qfmgWl6hq0N8EtCHW+EgRxdn2CweumbfQV477xy0KME=" providerId="None" clId="Web-{8028D12B-9816-4B20-8C7A-33E72DB73476}" dt="2023-01-19T23:08:55.528" v="216" actId="20577"/>
          <ac:spMkLst>
            <pc:docMk/>
            <pc:sldMk cId="3715451153" sldId="376"/>
            <ac:spMk id="3" creationId="{3E337E44-92A8-6717-F67C-1B9A6F2DCC67}"/>
          </ac:spMkLst>
        </pc:spChg>
      </pc:sldChg>
      <pc:sldChg chg="modSp modNotes">
        <pc:chgData name="Terra Hamblin" userId="qfmgWl6hq0N8EtCHW+EgRxdn2CweumbfQV477xy0KME=" providerId="None" clId="Web-{8028D12B-9816-4B20-8C7A-33E72DB73476}" dt="2023-01-19T23:07:40.401" v="210"/>
        <pc:sldMkLst>
          <pc:docMk/>
          <pc:sldMk cId="176159146" sldId="392"/>
        </pc:sldMkLst>
        <pc:spChg chg="mod">
          <ac:chgData name="Terra Hamblin" userId="qfmgWl6hq0N8EtCHW+EgRxdn2CweumbfQV477xy0KME=" providerId="None" clId="Web-{8028D12B-9816-4B20-8C7A-33E72DB73476}" dt="2023-01-19T23:06:16.025" v="148" actId="20577"/>
          <ac:spMkLst>
            <pc:docMk/>
            <pc:sldMk cId="176159146" sldId="392"/>
            <ac:spMk id="2" creationId="{1D336400-C8BB-B7F0-23A4-96ACDEAEE36E}"/>
          </ac:spMkLst>
        </pc:spChg>
      </pc:sldChg>
      <pc:sldChg chg="modNotes">
        <pc:chgData name="Terra Hamblin" userId="qfmgWl6hq0N8EtCHW+EgRxdn2CweumbfQV477xy0KME=" providerId="None" clId="Web-{8028D12B-9816-4B20-8C7A-33E72DB73476}" dt="2023-01-19T22:56:59.440" v="23"/>
        <pc:sldMkLst>
          <pc:docMk/>
          <pc:sldMk cId="2550017251" sldId="401"/>
        </pc:sldMkLst>
      </pc:sldChg>
      <pc:sldChg chg="modNotes">
        <pc:chgData name="Terra Hamblin" userId="qfmgWl6hq0N8EtCHW+EgRxdn2CweumbfQV477xy0KME=" providerId="None" clId="Web-{8028D12B-9816-4B20-8C7A-33E72DB73476}" dt="2023-01-19T23:03:49.679" v="136"/>
        <pc:sldMkLst>
          <pc:docMk/>
          <pc:sldMk cId="2023135202" sldId="402"/>
        </pc:sldMkLst>
      </pc:sldChg>
    </pc:docChg>
  </pc:docChgLst>
  <pc:docChgLst>
    <pc:chgData name="April Lang" userId="phWb+nlm8x5ozeexJ2DJIaW/WONLauCtHKSKh+3zYeo=" providerId="None" clId="Web-{CE0F5A87-6F65-41EF-B594-E4AD5AB29F0C}"/>
    <pc:docChg chg="modSld">
      <pc:chgData name="April Lang" userId="phWb+nlm8x5ozeexJ2DJIaW/WONLauCtHKSKh+3zYeo=" providerId="None" clId="Web-{CE0F5A87-6F65-41EF-B594-E4AD5AB29F0C}" dt="2023-06-08T18:06:57.431" v="2"/>
      <pc:docMkLst>
        <pc:docMk/>
      </pc:docMkLst>
      <pc:sldChg chg="modNotes">
        <pc:chgData name="April Lang" userId="phWb+nlm8x5ozeexJ2DJIaW/WONLauCtHKSKh+3zYeo=" providerId="None" clId="Web-{CE0F5A87-6F65-41EF-B594-E4AD5AB29F0C}" dt="2023-06-08T18:06:57.431" v="2"/>
        <pc:sldMkLst>
          <pc:docMk/>
          <pc:sldMk cId="2542759503" sldId="351"/>
        </pc:sldMkLst>
      </pc:sldChg>
    </pc:docChg>
  </pc:docChgLst>
  <pc:docChgLst>
    <pc:chgData name="April Lang" userId="phWb+nlm8x5ozeexJ2DJIaW/WONLauCtHKSKh+3zYeo=" providerId="None" clId="Web-{C6F79A00-EB21-4587-BE0E-44438B063DF5}"/>
    <pc:docChg chg="modSld">
      <pc:chgData name="April Lang" userId="phWb+nlm8x5ozeexJ2DJIaW/WONLauCtHKSKh+3zYeo=" providerId="None" clId="Web-{C6F79A00-EB21-4587-BE0E-44438B063DF5}" dt="2023-06-08T18:04:58.600" v="100"/>
      <pc:docMkLst>
        <pc:docMk/>
      </pc:docMkLst>
      <pc:sldChg chg="modSp modNotes">
        <pc:chgData name="April Lang" userId="phWb+nlm8x5ozeexJ2DJIaW/WONLauCtHKSKh+3zYeo=" providerId="None" clId="Web-{C6F79A00-EB21-4587-BE0E-44438B063DF5}" dt="2023-06-08T17:10:33.738" v="67" actId="20577"/>
        <pc:sldMkLst>
          <pc:docMk/>
          <pc:sldMk cId="604471870" sldId="339"/>
        </pc:sldMkLst>
        <pc:spChg chg="mod">
          <ac:chgData name="April Lang" userId="phWb+nlm8x5ozeexJ2DJIaW/WONLauCtHKSKh+3zYeo=" providerId="None" clId="Web-{C6F79A00-EB21-4587-BE0E-44438B063DF5}" dt="2023-06-08T17:10:33.738" v="67" actId="20577"/>
          <ac:spMkLst>
            <pc:docMk/>
            <pc:sldMk cId="604471870" sldId="339"/>
            <ac:spMk id="10" creationId="{F7C9186F-48B4-60F8-16BE-101CE60992AB}"/>
          </ac:spMkLst>
        </pc:spChg>
      </pc:sldChg>
      <pc:sldChg chg="modNotes">
        <pc:chgData name="April Lang" userId="phWb+nlm8x5ozeexJ2DJIaW/WONLauCtHKSKh+3zYeo=" providerId="None" clId="Web-{C6F79A00-EB21-4587-BE0E-44438B063DF5}" dt="2023-06-08T18:01:38.566" v="95"/>
        <pc:sldMkLst>
          <pc:docMk/>
          <pc:sldMk cId="3559419039" sldId="343"/>
        </pc:sldMkLst>
      </pc:sldChg>
      <pc:sldChg chg="modNotes">
        <pc:chgData name="April Lang" userId="phWb+nlm8x5ozeexJ2DJIaW/WONLauCtHKSKh+3zYeo=" providerId="None" clId="Web-{C6F79A00-EB21-4587-BE0E-44438B063DF5}" dt="2023-06-08T18:01:55.394" v="97"/>
        <pc:sldMkLst>
          <pc:docMk/>
          <pc:sldMk cId="448937135" sldId="344"/>
        </pc:sldMkLst>
      </pc:sldChg>
      <pc:sldChg chg="modNotes">
        <pc:chgData name="April Lang" userId="phWb+nlm8x5ozeexJ2DJIaW/WONLauCtHKSKh+3zYeo=" providerId="None" clId="Web-{C6F79A00-EB21-4587-BE0E-44438B063DF5}" dt="2023-06-08T18:02:45.645" v="99"/>
        <pc:sldMkLst>
          <pc:docMk/>
          <pc:sldMk cId="2175819340" sldId="345"/>
        </pc:sldMkLst>
      </pc:sldChg>
      <pc:sldChg chg="modNotes">
        <pc:chgData name="April Lang" userId="phWb+nlm8x5ozeexJ2DJIaW/WONLauCtHKSKh+3zYeo=" providerId="None" clId="Web-{C6F79A00-EB21-4587-BE0E-44438B063DF5}" dt="2023-06-08T18:04:58.600" v="100"/>
        <pc:sldMkLst>
          <pc:docMk/>
          <pc:sldMk cId="2542759503" sldId="351"/>
        </pc:sldMkLst>
      </pc:sldChg>
      <pc:sldChg chg="modNotes">
        <pc:chgData name="April Lang" userId="phWb+nlm8x5ozeexJ2DJIaW/WONLauCtHKSKh+3zYeo=" providerId="None" clId="Web-{C6F79A00-EB21-4587-BE0E-44438B063DF5}" dt="2023-06-08T17:15:31.446" v="86"/>
        <pc:sldMkLst>
          <pc:docMk/>
          <pc:sldMk cId="2340049661" sldId="358"/>
        </pc:sldMkLst>
      </pc:sldChg>
    </pc:docChg>
  </pc:docChgLst>
  <pc:docChgLst>
    <pc:chgData name="Terra Hamblin" userId="qfmgWl6hq0N8EtCHW+EgRxdn2CweumbfQV477xy0KME=" providerId="None" clId="Web-{04B13035-FDAF-4DFA-96DF-7D022468DD6F}"/>
    <pc:docChg chg="modSld">
      <pc:chgData name="Terra Hamblin" userId="qfmgWl6hq0N8EtCHW+EgRxdn2CweumbfQV477xy0KME=" providerId="None" clId="Web-{04B13035-FDAF-4DFA-96DF-7D022468DD6F}" dt="2023-05-26T22:00:26.204" v="0"/>
      <pc:docMkLst>
        <pc:docMk/>
      </pc:docMkLst>
      <pc:sldChg chg="modNotes">
        <pc:chgData name="Terra Hamblin" userId="qfmgWl6hq0N8EtCHW+EgRxdn2CweumbfQV477xy0KME=" providerId="None" clId="Web-{04B13035-FDAF-4DFA-96DF-7D022468DD6F}" dt="2023-05-26T22:00:26.204" v="0"/>
        <pc:sldMkLst>
          <pc:docMk/>
          <pc:sldMk cId="2148753303" sldId="330"/>
        </pc:sldMkLst>
      </pc:sldChg>
    </pc:docChg>
  </pc:docChgLst>
  <pc:docChgLst>
    <pc:chgData name="April Lang" userId="phWb+nlm8x5ozeexJ2DJIaW/WONLauCtHKSKh+3zYeo=" providerId="None" clId="Web-{E33B2C6F-B820-4E71-B7D4-E6D32EDA42F5}"/>
    <pc:docChg chg="modSld">
      <pc:chgData name="April Lang" userId="phWb+nlm8x5ozeexJ2DJIaW/WONLauCtHKSKh+3zYeo=" providerId="None" clId="Web-{E33B2C6F-B820-4E71-B7D4-E6D32EDA42F5}" dt="2023-06-08T18:40:20.181" v="90"/>
      <pc:docMkLst>
        <pc:docMk/>
      </pc:docMkLst>
      <pc:sldChg chg="addSp delSp modSp modNotes">
        <pc:chgData name="April Lang" userId="phWb+nlm8x5ozeexJ2DJIaW/WONLauCtHKSKh+3zYeo=" providerId="None" clId="Web-{E33B2C6F-B820-4E71-B7D4-E6D32EDA42F5}" dt="2023-06-08T18:40:20.181" v="90"/>
        <pc:sldMkLst>
          <pc:docMk/>
          <pc:sldMk cId="3370620319" sldId="303"/>
        </pc:sldMkLst>
        <pc:picChg chg="add mod ord">
          <ac:chgData name="April Lang" userId="phWb+nlm8x5ozeexJ2DJIaW/WONLauCtHKSKh+3zYeo=" providerId="None" clId="Web-{E33B2C6F-B820-4E71-B7D4-E6D32EDA42F5}" dt="2023-06-08T18:39:49.134" v="88"/>
          <ac:picMkLst>
            <pc:docMk/>
            <pc:sldMk cId="3370620319" sldId="303"/>
            <ac:picMk id="5" creationId="{A3608161-9433-72E0-7479-BF77FA2980FE}"/>
          </ac:picMkLst>
        </pc:picChg>
        <pc:picChg chg="add mod">
          <ac:chgData name="April Lang" userId="phWb+nlm8x5ozeexJ2DJIaW/WONLauCtHKSKh+3zYeo=" providerId="None" clId="Web-{E33B2C6F-B820-4E71-B7D4-E6D32EDA42F5}" dt="2023-06-08T18:39:15.883" v="82" actId="14100"/>
          <ac:picMkLst>
            <pc:docMk/>
            <pc:sldMk cId="3370620319" sldId="303"/>
            <ac:picMk id="6" creationId="{82FDADCF-3D7B-3549-556D-B40AED374761}"/>
          </ac:picMkLst>
        </pc:picChg>
        <pc:picChg chg="del">
          <ac:chgData name="April Lang" userId="phWb+nlm8x5ozeexJ2DJIaW/WONLauCtHKSKh+3zYeo=" providerId="None" clId="Web-{E33B2C6F-B820-4E71-B7D4-E6D32EDA42F5}" dt="2023-06-08T18:38:16.523" v="74"/>
          <ac:picMkLst>
            <pc:docMk/>
            <pc:sldMk cId="3370620319" sldId="303"/>
            <ac:picMk id="4098" creationId="{BAA793F7-9664-E690-FDB6-F1FAACAADE40}"/>
          </ac:picMkLst>
        </pc:picChg>
        <pc:picChg chg="ord">
          <ac:chgData name="April Lang" userId="phWb+nlm8x5ozeexJ2DJIaW/WONLauCtHKSKh+3zYeo=" providerId="None" clId="Web-{E33B2C6F-B820-4E71-B7D4-E6D32EDA42F5}" dt="2023-06-08T18:39:05.774" v="80"/>
          <ac:picMkLst>
            <pc:docMk/>
            <pc:sldMk cId="3370620319" sldId="303"/>
            <ac:picMk id="4100" creationId="{27AE4878-9EFD-DB0E-C655-B20FC42DD27A}"/>
          </ac:picMkLst>
        </pc:picChg>
        <pc:picChg chg="mod ord">
          <ac:chgData name="April Lang" userId="phWb+nlm8x5ozeexJ2DJIaW/WONLauCtHKSKh+3zYeo=" providerId="None" clId="Web-{E33B2C6F-B820-4E71-B7D4-E6D32EDA42F5}" dt="2023-06-08T18:39:42.446" v="86" actId="14100"/>
          <ac:picMkLst>
            <pc:docMk/>
            <pc:sldMk cId="3370620319" sldId="303"/>
            <ac:picMk id="4102" creationId="{682BC3AF-0B3B-4D0A-2014-1DA2A0A39675}"/>
          </ac:picMkLst>
        </pc:picChg>
        <pc:picChg chg="del">
          <ac:chgData name="April Lang" userId="phWb+nlm8x5ozeexJ2DJIaW/WONLauCtHKSKh+3zYeo=" providerId="None" clId="Web-{E33B2C6F-B820-4E71-B7D4-E6D32EDA42F5}" dt="2023-06-08T18:21:39.778" v="4"/>
          <ac:picMkLst>
            <pc:docMk/>
            <pc:sldMk cId="3370620319" sldId="303"/>
            <ac:picMk id="4104" creationId="{FC821629-083D-5C53-CB8E-245B8AFFF7F2}"/>
          </ac:picMkLst>
        </pc:picChg>
        <pc:picChg chg="mod ord">
          <ac:chgData name="April Lang" userId="phWb+nlm8x5ozeexJ2DJIaW/WONLauCtHKSKh+3zYeo=" providerId="None" clId="Web-{E33B2C6F-B820-4E71-B7D4-E6D32EDA42F5}" dt="2023-06-08T18:39:24.196" v="83" actId="14100"/>
          <ac:picMkLst>
            <pc:docMk/>
            <pc:sldMk cId="3370620319" sldId="303"/>
            <ac:picMk id="4106" creationId="{4748FB15-E974-DF08-C75B-C05CA87BD73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81DEBC-CA73-F642-A238-8CD459E05DC6}" type="datetimeFigureOut">
              <a:rPr lang="en-US" smtClean="0"/>
              <a:t>6/8/2023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9730A5-E118-DD43-8C03-06ED1FCE0900}" type="slidenum">
              <a:rPr lang="en-US" smtClean="0"/>
              <a:t>‹#›</a:t>
            </a:fld>
            <a:endParaRPr lang="en-US"/>
          </a:p>
        </p:txBody>
      </p:sp>
    </p:spTree>
    <p:extLst>
      <p:ext uri="{BB962C8B-B14F-4D97-AF65-F5344CB8AC3E}">
        <p14:creationId xmlns:p14="http://schemas.microsoft.com/office/powerpoint/2010/main" val="302642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aceresponse.org/who_we_are/ACE-Study_43_pg.html"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cdc.gov/violenceprevention/childabuseandneglect/consequences.html"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asat.org/academic/"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catalog.unr.edu/content.php?catoid=45&amp;catoid=45&amp;navoid=47663&amp;filter%5bitem_type%5d=3&amp;filter%5bonly_active%5d=1&amp;filter%5b3%5d=1&amp;filter%5bcpage%5d=9"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psychiatry.org/File%20Library/Psychiatrists/Cultural-Competency/Treating-Diverse-Populations/Best-Practices-NativeAmericans-Patients.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8" Type="http://schemas.openxmlformats.org/officeDocument/2006/relationships/hyperlink" Target="https://www.unr.edu/livewell" TargetMode="External"/><Relationship Id="rId3" Type="http://schemas.openxmlformats.org/officeDocument/2006/relationships/hyperlink" Target="https://zerosuicideinstitute.com/" TargetMode="External"/><Relationship Id="rId7" Type="http://schemas.openxmlformats.org/officeDocument/2006/relationships/hyperlink" Target="https://988lifeline.org/current-events/the-lifeline-and-988"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nvopioidresponse.org/initiatives/zs/" TargetMode="External"/><Relationship Id="rId5" Type="http://schemas.openxmlformats.org/officeDocument/2006/relationships/hyperlink" Target="http://suicideprevention.nv.gov/" TargetMode="External"/><Relationship Id="rId4" Type="http://schemas.openxmlformats.org/officeDocument/2006/relationships/hyperlink" Target="https://zerosuicide.edc.org/movement/zero-suicide-listserv" TargetMode="External"/></Relationships>
</file>

<file path=ppt/notesSlides/_rels/notesSlide31.xml.rels><?xml version="1.0" encoding="UTF-8" standalone="yes"?>
<Relationships xmlns="http://schemas.openxmlformats.org/package/2006/relationships"><Relationship Id="rId8" Type="http://schemas.openxmlformats.org/officeDocument/2006/relationships/hyperlink" Target="https://pttcnetwork.org/" TargetMode="External"/><Relationship Id="rId3" Type="http://schemas.openxmlformats.org/officeDocument/2006/relationships/hyperlink" Target="https://www.unr.edu/drc" TargetMode="External"/><Relationship Id="rId7" Type="http://schemas.openxmlformats.org/officeDocument/2006/relationships/hyperlink" Target="https://mhttcnetwork.org/"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attcnetwork.org/centers/pacific-southwest-attc/home" TargetMode="External"/><Relationship Id="rId5" Type="http://schemas.openxmlformats.org/officeDocument/2006/relationships/hyperlink" Target="https://casatondemand.org/resources_downloads/" TargetMode="External"/><Relationship Id="rId10" Type="http://schemas.openxmlformats.org/officeDocument/2006/relationships/hyperlink" Target="techtransfercenters.org" TargetMode="External"/><Relationship Id="rId4" Type="http://schemas.openxmlformats.org/officeDocument/2006/relationships/hyperlink" Target="https://www.unr.edu/education/faculty-and-staff/nevada-center-for-excellence-in-disabilities" TargetMode="External"/><Relationship Id="rId9" Type="http://schemas.openxmlformats.org/officeDocument/2006/relationships/hyperlink" Target="https://adsd.nv.gov/"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ssrs.columbia.edu/"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69863"/>
            <a:ext cx="5486400" cy="3086100"/>
          </a:xfrm>
        </p:spPr>
      </p:sp>
      <p:sp>
        <p:nvSpPr>
          <p:cNvPr id="3" name="Notes Placeholder 2"/>
          <p:cNvSpPr>
            <a:spLocks noGrp="1"/>
          </p:cNvSpPr>
          <p:nvPr>
            <p:ph type="body" idx="1"/>
          </p:nvPr>
        </p:nvSpPr>
        <p:spPr>
          <a:xfrm>
            <a:off x="710932" y="3255963"/>
            <a:ext cx="5486400" cy="5718174"/>
          </a:xfrm>
        </p:spPr>
        <p:txBody>
          <a:bodyPr/>
          <a:lstStyle/>
          <a:p>
            <a:r>
              <a:rPr lang="en-US" sz="1100" kern="1200" dirty="0">
                <a:effectLst/>
              </a:rPr>
              <a:t>Pathways to Crisis Services (PICS) Curriculum Infusion Packages (CIPs) are a product for</a:t>
            </a:r>
            <a:r>
              <a:rPr lang="en-US" sz="1100" dirty="0"/>
              <a:t> </a:t>
            </a:r>
            <a:r>
              <a:rPr lang="en-US" sz="1100" kern="1200" dirty="0">
                <a:effectLst/>
              </a:rPr>
              <a:t>educators</a:t>
            </a:r>
            <a:r>
              <a:rPr lang="en-US" sz="1100" dirty="0"/>
              <a:t> </a:t>
            </a:r>
            <a:r>
              <a:rPr lang="en-US" sz="1100" kern="1200" dirty="0">
                <a:effectLst/>
              </a:rPr>
              <a:t>and trainers developed by the Center for the Application of Substance Abuse Technologies (CASAT). The main developers of crisis services materials</a:t>
            </a:r>
            <a:r>
              <a:rPr lang="en-US" sz="1100" dirty="0"/>
              <a:t> </a:t>
            </a:r>
            <a:r>
              <a:rPr lang="en-US" sz="1100" kern="1200" dirty="0">
                <a:effectLst/>
              </a:rPr>
              <a:t>are</a:t>
            </a:r>
            <a:r>
              <a:rPr lang="en-US" sz="1100" dirty="0"/>
              <a:t> </a:t>
            </a:r>
            <a:r>
              <a:rPr lang="en-US" sz="1100" kern="1200" dirty="0">
                <a:effectLst/>
              </a:rPr>
              <a:t>April Lang-Barroga, LMFT, LCADC, NCC and Bianca D. McCall, LMFT</a:t>
            </a:r>
            <a:r>
              <a:rPr lang="en-US" sz="1100" dirty="0"/>
              <a:t>. </a:t>
            </a:r>
            <a:r>
              <a:rPr lang="en-US" sz="1100" kern="1200" dirty="0">
                <a:effectLst/>
              </a:rPr>
              <a:t>Additional guidance and editing support were provided by, Terra Hamblin, MA, </a:t>
            </a:r>
            <a:r>
              <a:rPr lang="en-US" sz="1100" dirty="0"/>
              <a:t>NCC</a:t>
            </a:r>
            <a:r>
              <a:rPr lang="en-US" sz="1100" kern="1200" dirty="0">
                <a:effectLst/>
              </a:rPr>
              <a:t>, </a:t>
            </a:r>
            <a:r>
              <a:rPr lang="en-US" sz="1100" dirty="0"/>
              <a:t>BC-TMH </a:t>
            </a:r>
            <a:r>
              <a:rPr lang="en-US" sz="1100" kern="1200" dirty="0">
                <a:effectLst/>
              </a:rPr>
              <a:t>and Sophia Graham, BS.</a:t>
            </a:r>
            <a:r>
              <a:rPr lang="en-US" sz="1100" dirty="0"/>
              <a:t> </a:t>
            </a:r>
            <a:endParaRPr lang="en-US" sz="1100" kern="1200" dirty="0">
              <a:effectLst/>
            </a:endParaRPr>
          </a:p>
          <a:p>
            <a:endParaRPr lang="en-US" sz="1100" dirty="0"/>
          </a:p>
          <a:p>
            <a:r>
              <a:rPr lang="en-US" sz="1100" kern="1200" dirty="0">
                <a:effectLst/>
              </a:rPr>
              <a:t>This product was developed to help community college/university faculty, as well as clinical supervisors and recovery support staff have access to brief, science-based content </a:t>
            </a:r>
            <a:r>
              <a:rPr lang="en-US" sz="1100" dirty="0"/>
              <a:t>to provide </a:t>
            </a:r>
            <a:r>
              <a:rPr lang="en-US" sz="1100" kern="1200" dirty="0">
                <a:effectLst/>
              </a:rPr>
              <a:t>materials that can be easily infused into existing substance use disorder and related courses (e.g., social work, nursing, criminal justice, foundation of</a:t>
            </a:r>
            <a:r>
              <a:rPr lang="en-US" sz="1100" dirty="0"/>
              <a:t> </a:t>
            </a:r>
            <a:r>
              <a:rPr lang="en-US" sz="1100" kern="1200" dirty="0">
                <a:effectLst/>
              </a:rPr>
              <a:t>addiction</a:t>
            </a:r>
            <a:r>
              <a:rPr lang="en-US" sz="1100" dirty="0"/>
              <a:t> </a:t>
            </a:r>
            <a:r>
              <a:rPr lang="en-US" sz="1100" kern="1200" dirty="0">
                <a:effectLst/>
              </a:rPr>
              <a:t>courses, ethics, counseling courses, etc.). Individuals can select the specific content to infuse into existing curricula/materials depending on </a:t>
            </a:r>
            <a:r>
              <a:rPr lang="en-US" sz="1100" dirty="0"/>
              <a:t>the </a:t>
            </a:r>
            <a:r>
              <a:rPr lang="en-US" sz="1100" kern="1200" dirty="0">
                <a:effectLst/>
              </a:rPr>
              <a:t>specific needs of their learners. Each slide in the slide decks contains notes to provide guidance on the topics along with references and handouts where appropriate.</a:t>
            </a:r>
            <a:r>
              <a:rPr lang="en-US" sz="1100" dirty="0"/>
              <a:t> </a:t>
            </a:r>
            <a:r>
              <a:rPr lang="en-US" sz="1100" kern="1200" dirty="0">
                <a:effectLst/>
              </a:rPr>
              <a:t>If you require further information, please do not hesitate to contact the CASATs PICS Project Staff located at CASAT (775-784-6265</a:t>
            </a:r>
            <a:r>
              <a:rPr lang="en-US" sz="1100" dirty="0"/>
              <a:t>).</a:t>
            </a:r>
            <a:endParaRPr lang="en-US" sz="1100" dirty="0">
              <a:cs typeface="Calibri" panose="020F0502020204030204"/>
            </a:endParaRPr>
          </a:p>
          <a:p>
            <a:endParaRPr lang="en-US" sz="1100" dirty="0"/>
          </a:p>
          <a:p>
            <a:r>
              <a:rPr lang="en-US" sz="1100" kern="1200" dirty="0">
                <a:effectLst/>
              </a:rPr>
              <a:t>You are free to use these slides and pictures, but please give credit to PICS when using them by referencing the PICS Program at the beginning of your presentation.</a:t>
            </a:r>
            <a:r>
              <a:rPr lang="en-US" sz="1100" dirty="0"/>
              <a:t> </a:t>
            </a:r>
            <a:endParaRPr lang="en-US" sz="1100" kern="1200" dirty="0">
              <a:effectLst/>
              <a:cs typeface="Calibri" panose="020F0502020204030204"/>
            </a:endParaRPr>
          </a:p>
          <a:p>
            <a:r>
              <a:rPr lang="en-US" sz="1100" kern="1200" dirty="0">
                <a:effectLst/>
              </a:rPr>
              <a:t>Funding for this product/publication was made possible in whole or in part by the Nevada Division of Public and Behavioral Health Bureau of Behavioral Health, Prevention, and Wellness (DHHS). The views expressed in these materials do not necessarily reflect the official policies or views of DHHS or the State of Nevada nor does mention of trade names, commercial practices, or organizations imply endorsement by the U.S. Government or the State.</a:t>
            </a:r>
            <a:endParaRPr lang="en-US" sz="1100" kern="1200" dirty="0">
              <a:effectLst/>
              <a:cs typeface="Calibri" panose="020F0502020204030204"/>
            </a:endParaRPr>
          </a:p>
          <a:p>
            <a:r>
              <a:rPr lang="en-US" sz="1100" kern="1200" dirty="0">
                <a:effectLst/>
              </a:rPr>
              <a:t>Additional resources are available to enhance and support the information provided in this brief presentation.</a:t>
            </a:r>
            <a:endParaRPr lang="en-US" sz="1100" kern="1200" dirty="0">
              <a:effectLst/>
              <a:cs typeface="Calibri"/>
            </a:endParaRPr>
          </a:p>
          <a:p>
            <a:endParaRPr lang="en-US" sz="1100" dirty="0"/>
          </a:p>
          <a:p>
            <a:r>
              <a:rPr lang="en-US" sz="1100" b="1" kern="1200" dirty="0">
                <a:effectLst/>
              </a:rPr>
              <a:t>Date last updated:</a:t>
            </a:r>
            <a:r>
              <a:rPr lang="en-US" sz="1100" kern="1200" dirty="0">
                <a:effectLst/>
              </a:rPr>
              <a:t> January 2023</a:t>
            </a:r>
            <a:endParaRPr lang="en-US" sz="1100"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730A5-E118-DD43-8C03-06ED1FCE0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5911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SUBJECT MATTER</a:t>
            </a:r>
            <a:r>
              <a:rPr lang="en-US" sz="1100" dirty="0"/>
              <a:t>: SUICIDE PREVENTION</a:t>
            </a:r>
          </a:p>
          <a:p>
            <a:endParaRPr lang="en-US" sz="1100" b="0" dirty="0"/>
          </a:p>
          <a:p>
            <a:r>
              <a:rPr lang="en-US" sz="1100" b="0" dirty="0"/>
              <a:t>Now that we have discussed how mental health is on a continuum and can impact any person at any time.  Let’s take a look at how suicide is impacting our youth. The pandemic has intensified this crisis: across the country, we have witnessed dramatic increases in Emergency Department visits for all mental health emergencies including suspected suicide attempts. </a:t>
            </a:r>
          </a:p>
          <a:p>
            <a:endParaRPr lang="en-US" sz="1100" b="0" dirty="0"/>
          </a:p>
          <a:p>
            <a:r>
              <a:rPr lang="en-US" sz="1100" b="1" dirty="0"/>
              <a:t>READ</a:t>
            </a:r>
            <a:r>
              <a:rPr lang="en-US" sz="1100" b="0" dirty="0"/>
              <a:t>: slide</a:t>
            </a:r>
          </a:p>
          <a:p>
            <a:endParaRPr lang="en-US" sz="1100" b="0" dirty="0"/>
          </a:p>
          <a:p>
            <a:r>
              <a:rPr lang="en-US" sz="1100" b="1" dirty="0"/>
              <a:t>Potential Discussion Questions:</a:t>
            </a:r>
          </a:p>
          <a:p>
            <a:pPr marL="228600" indent="-228600">
              <a:buFont typeface="+mj-lt"/>
              <a:buAutoNum type="arabicPeriod"/>
            </a:pPr>
            <a:r>
              <a:rPr lang="en-US" sz="1100" dirty="0"/>
              <a:t>How has the coronavirus pandemic exacerbated the problems youth and adolescents face, regarding their mental health? </a:t>
            </a:r>
          </a:p>
          <a:p>
            <a:pPr marL="228600" indent="-228600">
              <a:buFont typeface="+mj-lt"/>
              <a:buAutoNum type="arabicPeriod"/>
            </a:pPr>
            <a:r>
              <a:rPr lang="en-US" sz="1100" dirty="0"/>
              <a:t>What are some possible factors which contribute to the increases in suicide attempts </a:t>
            </a:r>
            <a:r>
              <a:rPr lang="en-US" sz="1100" i="1" dirty="0"/>
              <a:t>specifically</a:t>
            </a:r>
            <a:r>
              <a:rPr lang="en-US" sz="1100" dirty="0"/>
              <a:t> among girls ages 12-17?</a:t>
            </a:r>
          </a:p>
          <a:p>
            <a:pPr marL="228600" indent="-228600">
              <a:buFont typeface="+mj-lt"/>
              <a:buAutoNum type="arabicPeriod"/>
            </a:pPr>
            <a:r>
              <a:rPr lang="en-US" sz="1100" dirty="0"/>
              <a:t>What are some possible factors which contribute to the increases in drug overdose deaths </a:t>
            </a:r>
            <a:r>
              <a:rPr lang="en-US" sz="1100" i="1" dirty="0"/>
              <a:t>specifically</a:t>
            </a:r>
            <a:r>
              <a:rPr lang="en-US" sz="1100" dirty="0"/>
              <a:t> among youth ages 16-24? </a:t>
            </a:r>
          </a:p>
          <a:p>
            <a:pPr marL="0" indent="0">
              <a:buFont typeface="+mj-lt"/>
              <a:buNone/>
            </a:pPr>
            <a:endParaRPr lang="en-US" sz="1100" dirty="0"/>
          </a:p>
          <a:p>
            <a:r>
              <a:rPr lang="en-US" sz="1100" b="1" dirty="0"/>
              <a:t>Key Points: </a:t>
            </a:r>
          </a:p>
          <a:p>
            <a:pPr marL="171450" indent="-171450">
              <a:buFont typeface="Arial" panose="020B0604020202020204" pitchFamily="34" charset="0"/>
              <a:buChar char="•"/>
            </a:pPr>
            <a:r>
              <a:rPr lang="en-US" sz="1100" dirty="0"/>
              <a:t>This is not the fault of the coronavirus pandemic - youth and adolescent mental health declined prior to the pandemic- NV youth suicides increased by 90% in 2019</a:t>
            </a:r>
          </a:p>
          <a:p>
            <a:pPr marL="171450" indent="-171450">
              <a:buFont typeface="Arial" panose="020B0604020202020204" pitchFamily="34" charset="0"/>
              <a:buChar char="•"/>
            </a:pPr>
            <a:r>
              <a:rPr lang="en-US" sz="1100" dirty="0"/>
              <a:t>At the time of this declaration (October 2021), disproportionately 140,000 children of color lost a caregiver (from January 2020 to October 2021)</a:t>
            </a:r>
          </a:p>
          <a:p>
            <a:pPr marL="171450" indent="-171450">
              <a:buFont typeface="Arial" panose="020B0604020202020204" pitchFamily="34" charset="0"/>
              <a:buChar char="•"/>
            </a:pPr>
            <a:r>
              <a:rPr lang="en-US" sz="1100" dirty="0"/>
              <a:t>Suicide attempts nearly doubled in </a:t>
            </a:r>
            <a:r>
              <a:rPr lang="en-US" sz="1100" i="1" dirty="0"/>
              <a:t>girls</a:t>
            </a:r>
            <a:r>
              <a:rPr lang="en-US" sz="1100" dirty="0"/>
              <a:t> ages 12-17</a:t>
            </a:r>
          </a:p>
          <a:p>
            <a:pPr marL="171450" indent="-171450">
              <a:buFont typeface="Arial" panose="020B0604020202020204" pitchFamily="34" charset="0"/>
              <a:buChar char="•"/>
            </a:pPr>
            <a:r>
              <a:rPr lang="en-US" sz="1100" dirty="0"/>
              <a:t>In 2021, there were a reported 75,000 drug overdose deaths which is a 28% increase from the previous year. </a:t>
            </a:r>
          </a:p>
          <a:p>
            <a:endParaRPr lang="en-US" sz="1100" dirty="0"/>
          </a:p>
          <a:p>
            <a:r>
              <a:rPr lang="en-US" sz="1100" b="1" dirty="0"/>
              <a:t>Reference:</a:t>
            </a:r>
          </a:p>
          <a:p>
            <a:r>
              <a:rPr lang="en-US" sz="1100" b="0" i="1" kern="1200" dirty="0">
                <a:solidFill>
                  <a:schemeClr val="tx1"/>
                </a:solidFill>
                <a:effectLst/>
                <a:latin typeface="+mn-lt"/>
                <a:ea typeface="+mn-ea"/>
                <a:cs typeface="+mn-cs"/>
              </a:rPr>
              <a:t>AAP-AACAP-CHA Declaration of a National Emergency in Child and Adolescent Mental Health</a:t>
            </a:r>
            <a:r>
              <a:rPr lang="en-US" sz="1100" b="0" i="0" kern="1200" dirty="0">
                <a:solidFill>
                  <a:schemeClr val="tx1"/>
                </a:solidFill>
                <a:effectLst/>
                <a:latin typeface="+mn-lt"/>
                <a:ea typeface="+mn-ea"/>
                <a:cs typeface="+mn-cs"/>
              </a:rPr>
              <a:t>. (2021). https://www.aap.org/en/advocacy/child-and-adolescent-healthy-mental-development/aap-aacap-cha-declaration-of-a-national-emergency-in-child-and-adolescent-mental-health/</a:t>
            </a:r>
            <a:endParaRPr lang="en-US" sz="1100" dirty="0"/>
          </a:p>
          <a:p>
            <a:endParaRPr lang="en-US" dirty="0"/>
          </a:p>
        </p:txBody>
      </p:sp>
      <p:sp>
        <p:nvSpPr>
          <p:cNvPr id="4" name="Slide Number Placeholder 3"/>
          <p:cNvSpPr>
            <a:spLocks noGrp="1"/>
          </p:cNvSpPr>
          <p:nvPr>
            <p:ph type="sldNum" sz="quarter" idx="5"/>
          </p:nvPr>
        </p:nvSpPr>
        <p:spPr/>
        <p:txBody>
          <a:bodyPr/>
          <a:lstStyle/>
          <a:p>
            <a:fld id="{7E9730A5-E118-DD43-8C03-06ED1FCE0900}" type="slidenum">
              <a:rPr lang="en-US" smtClean="0"/>
              <a:t>10</a:t>
            </a:fld>
            <a:endParaRPr lang="en-US"/>
          </a:p>
        </p:txBody>
      </p:sp>
    </p:spTree>
    <p:extLst>
      <p:ext uri="{BB962C8B-B14F-4D97-AF65-F5344CB8AC3E}">
        <p14:creationId xmlns:p14="http://schemas.microsoft.com/office/powerpoint/2010/main" val="2601022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cs typeface="Calibri" panose="020F0502020204030204" pitchFamily="34" charset="0"/>
              </a:rPr>
              <a:t>SUBJECT MATTER: </a:t>
            </a:r>
            <a:r>
              <a:rPr lang="en-US" sz="1100" dirty="0">
                <a:cs typeface="Calibri" panose="020F0502020204030204" pitchFamily="34" charset="0"/>
              </a:rPr>
              <a:t>SUICIDE PREVENTION</a:t>
            </a:r>
          </a:p>
          <a:p>
            <a:endParaRPr lang="en-US" sz="1100" dirty="0">
              <a:cs typeface="Calibri" panose="020F0502020204030204" pitchFamily="34" charset="0"/>
            </a:endParaRPr>
          </a:p>
          <a:p>
            <a:r>
              <a:rPr lang="en-US" sz="1100" dirty="0">
                <a:cs typeface="Calibri" panose="020F0502020204030204" pitchFamily="34" charset="0"/>
              </a:rPr>
              <a:t>In addition to the overwhelming impact of suicide on youth, we are seeing a prevalence of substance misuse and suicide.</a:t>
            </a:r>
          </a:p>
          <a:p>
            <a:endParaRPr lang="en-US" sz="1100" dirty="0">
              <a:cs typeface="Calibri" panose="020F0502020204030204" pitchFamily="34" charset="0"/>
            </a:endParaRPr>
          </a:p>
          <a:p>
            <a:r>
              <a:rPr lang="en-US" sz="1100" b="1" dirty="0">
                <a:cs typeface="Calibri" panose="020F0502020204030204" pitchFamily="34" charset="0"/>
              </a:rPr>
              <a:t>READ</a:t>
            </a:r>
            <a:r>
              <a:rPr lang="en-US" sz="1100" dirty="0">
                <a:cs typeface="Calibri" panose="020F0502020204030204" pitchFamily="34" charset="0"/>
              </a:rPr>
              <a:t>: slide,</a:t>
            </a:r>
            <a:r>
              <a:rPr lang="en-US" sz="1100" baseline="0" dirty="0">
                <a:cs typeface="Calibri" panose="020F0502020204030204" pitchFamily="34" charset="0"/>
              </a:rPr>
              <a:t> h</a:t>
            </a:r>
            <a:r>
              <a:rPr lang="en-US" sz="1100" dirty="0">
                <a:cs typeface="Calibri" panose="020F0502020204030204" pitchFamily="34" charset="0"/>
              </a:rPr>
              <a:t>ighlighting</a:t>
            </a:r>
            <a:r>
              <a:rPr lang="en-US" sz="1100" baseline="0" dirty="0">
                <a:cs typeface="Calibri" panose="020F0502020204030204" pitchFamily="34" charset="0"/>
              </a:rPr>
              <a:t> statistics. </a:t>
            </a:r>
            <a:endParaRPr lang="en-US" sz="1100" dirty="0">
              <a:cs typeface="Calibri" panose="020F0502020204030204" pitchFamily="34" charset="0"/>
            </a:endParaRPr>
          </a:p>
          <a:p>
            <a:endParaRPr lang="en-US" sz="1100" dirty="0">
              <a:cs typeface="Calibri" panose="020F0502020204030204" pitchFamily="34" charset="0"/>
            </a:endParaRPr>
          </a:p>
          <a:p>
            <a:r>
              <a:rPr lang="en-US" sz="1100" b="1" dirty="0">
                <a:cs typeface="Calibri" panose="020F0502020204030204" pitchFamily="34" charset="0"/>
              </a:rPr>
              <a:t>Potential Discussion Questions:</a:t>
            </a:r>
          </a:p>
          <a:p>
            <a:pPr marL="228600" indent="-228600">
              <a:buFont typeface="+mj-lt"/>
              <a:buAutoNum type="arabicPeriod"/>
            </a:pPr>
            <a:r>
              <a:rPr lang="en-US" sz="1100" dirty="0">
                <a:cs typeface="Calibri" panose="020F0502020204030204" pitchFamily="34" charset="0"/>
              </a:rPr>
              <a:t>What comes up for you when you see the statistics?</a:t>
            </a:r>
          </a:p>
          <a:p>
            <a:pPr marL="228600" indent="-228600">
              <a:buFont typeface="+mj-lt"/>
              <a:buAutoNum type="arabicPeriod"/>
            </a:pPr>
            <a:r>
              <a:rPr lang="en-US" sz="1100" dirty="0">
                <a:cs typeface="Calibri" panose="020F0502020204030204" pitchFamily="34" charset="0"/>
              </a:rPr>
              <a:t>How might you utilize this information when talking about suicide prevention with your peers?</a:t>
            </a:r>
          </a:p>
          <a:p>
            <a:pPr marL="0" indent="0">
              <a:buFont typeface="+mj-lt"/>
              <a:buNone/>
            </a:pPr>
            <a:endParaRPr lang="en-US" sz="1100" dirty="0">
              <a:cs typeface="Calibri" panose="020F0502020204030204" pitchFamily="34" charset="0"/>
            </a:endParaRPr>
          </a:p>
          <a:p>
            <a:r>
              <a:rPr lang="en-US" sz="1100" b="1" dirty="0">
                <a:cs typeface="Calibri" panose="020F0502020204030204" pitchFamily="34" charset="0"/>
              </a:rPr>
              <a:t>Key Points: </a:t>
            </a:r>
          </a:p>
          <a:p>
            <a:pPr marL="171450" indent="-171450">
              <a:buFont typeface="Arial" panose="020B0604020202020204" pitchFamily="34" charset="0"/>
              <a:buChar char="•"/>
            </a:pPr>
            <a:r>
              <a:rPr lang="en-US" sz="1100" b="1" dirty="0">
                <a:cs typeface="Calibri" panose="020F0502020204030204" pitchFamily="34" charset="0"/>
              </a:rPr>
              <a:t>Substance Use places a person at higher risk of suicide. </a:t>
            </a:r>
          </a:p>
          <a:p>
            <a:pPr marL="171450" indent="-171450">
              <a:buFont typeface="Arial" panose="020B0604020202020204" pitchFamily="34" charset="0"/>
              <a:buChar char="•"/>
            </a:pPr>
            <a:r>
              <a:rPr lang="en-US" sz="1100" b="0" dirty="0">
                <a:cs typeface="Calibri" panose="020F0502020204030204" pitchFamily="34" charset="0"/>
              </a:rPr>
              <a:t>Co-Occurring is </a:t>
            </a:r>
            <a:r>
              <a:rPr lang="en-US" sz="1100" b="0" i="0" dirty="0">
                <a:effectLst/>
                <a:cs typeface="Calibri" panose="020F0502020204030204" pitchFamily="34" charset="0"/>
              </a:rPr>
              <a:t>the </a:t>
            </a:r>
            <a:r>
              <a:rPr lang="en-US" sz="1100" b="0" i="0" u="sng" dirty="0">
                <a:effectLst/>
                <a:cs typeface="Calibri" panose="020F0502020204030204" pitchFamily="34" charset="0"/>
              </a:rPr>
              <a:t>simultaneous</a:t>
            </a:r>
            <a:r>
              <a:rPr lang="en-US" sz="1100" b="0" i="0" dirty="0">
                <a:effectLst/>
                <a:cs typeface="Calibri" panose="020F0502020204030204" pitchFamily="34" charset="0"/>
              </a:rPr>
              <a:t> presence of two or more diseases (mental health and substance use) in a person.</a:t>
            </a:r>
          </a:p>
          <a:p>
            <a:pPr marL="0" indent="0">
              <a:buFont typeface="Arial" panose="020B0604020202020204" pitchFamily="34" charset="0"/>
              <a:buNone/>
            </a:pPr>
            <a:endParaRPr lang="en-US" sz="1100" b="0" i="0" dirty="0">
              <a:effectLst/>
              <a:cs typeface="Calibri" panose="020F0502020204030204" pitchFamily="34" charset="0"/>
            </a:endParaRPr>
          </a:p>
          <a:p>
            <a:pPr marL="0" indent="0">
              <a:buFont typeface="Arial" panose="020B0604020202020204" pitchFamily="34" charset="0"/>
              <a:buNone/>
            </a:pPr>
            <a:r>
              <a:rPr lang="en-US" sz="1100" b="1" i="0" dirty="0">
                <a:effectLst/>
                <a:cs typeface="Calibri" panose="020F0502020204030204" pitchFamily="34" charset="0"/>
              </a:rPr>
              <a:t>References: </a:t>
            </a:r>
          </a:p>
          <a:p>
            <a:pPr marL="0" indent="0">
              <a:buFont typeface="Arial" panose="020B0604020202020204" pitchFamily="34" charset="0"/>
              <a:buNone/>
            </a:pPr>
            <a:endParaRPr lang="en-US" sz="1100" b="0" i="0" dirty="0">
              <a:solidFill>
                <a:srgbClr val="BDC1C6"/>
              </a:solidFill>
              <a:effectLst/>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0" i="0" dirty="0">
                <a:solidFill>
                  <a:srgbClr val="000000"/>
                </a:solidFill>
                <a:effectLst/>
              </a:rPr>
              <a:t>Center for Substance Abuse Treatment. </a:t>
            </a:r>
            <a:r>
              <a:rPr lang="en-US" sz="1100" b="0" i="1" dirty="0">
                <a:solidFill>
                  <a:srgbClr val="000000"/>
                </a:solidFill>
                <a:effectLst/>
              </a:rPr>
              <a:t>Addressing Suicidal Thoughts and Behaviors in Substance Abuse Treatment</a:t>
            </a:r>
            <a:r>
              <a:rPr lang="en-US" sz="1100" b="0" i="0" dirty="0">
                <a:solidFill>
                  <a:srgbClr val="000000"/>
                </a:solidFill>
                <a:effectLst/>
              </a:rPr>
              <a:t>. Treatment Improvement Protocol (TIP) Series, No. 50. HHS Publication No. (SMA) 15-4381. Rockville, MD: Substance Abuse and Mental Health Services Administration, 2009.</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b="0" i="0" dirty="0">
              <a:solidFill>
                <a:srgbClr val="BDC1C6"/>
              </a:solidFill>
              <a:effectLst/>
              <a:cs typeface="Calibri" panose="020F0502020204030204" pitchFamily="34" charset="0"/>
            </a:endParaRPr>
          </a:p>
          <a:p>
            <a:r>
              <a:rPr lang="en-US" sz="1100" i="1" kern="1200" dirty="0">
                <a:solidFill>
                  <a:schemeClr val="tx1"/>
                </a:solidFill>
                <a:effectLst/>
                <a:highlight>
                  <a:srgbClr val="FFFF00"/>
                </a:highlight>
                <a:cs typeface="Calibri" panose="020F0502020204030204" pitchFamily="34" charset="0"/>
              </a:rPr>
              <a:t>A Link Between Substance Abuse and Suicide Rates | SoCal Sunrise Recovery</a:t>
            </a:r>
            <a:r>
              <a:rPr lang="en-US" sz="1100" kern="1200" dirty="0">
                <a:solidFill>
                  <a:schemeClr val="tx1"/>
                </a:solidFill>
                <a:effectLst/>
                <a:highlight>
                  <a:srgbClr val="FFFF00"/>
                </a:highlight>
                <a:cs typeface="Calibri" panose="020F0502020204030204" pitchFamily="34" charset="0"/>
              </a:rPr>
              <a:t>. (2022). Southern California Sunrise Recovery Center. https://socalsunrise.com/substance-abuse-and-suicide/</a:t>
            </a:r>
          </a:p>
          <a:p>
            <a:br>
              <a:rPr lang="en-US" sz="1100" dirty="0">
                <a:highlight>
                  <a:srgbClr val="FFFF00"/>
                </a:highlight>
                <a:cs typeface="Calibri" panose="020F0502020204030204" pitchFamily="34" charset="0"/>
              </a:rPr>
            </a:br>
            <a:endParaRPr lang="en-US" sz="1100" b="0" i="0" dirty="0">
              <a:solidFill>
                <a:srgbClr val="BDC1C6"/>
              </a:solidFill>
              <a:effectLst/>
              <a:cs typeface="Calibri" panose="020F0502020204030204" pitchFamily="34" charset="0"/>
            </a:endParaRPr>
          </a:p>
          <a:p>
            <a:pPr marL="171450" indent="-171450">
              <a:buFont typeface="Arial" panose="020B0604020202020204" pitchFamily="34" charset="0"/>
              <a:buChar char="•"/>
            </a:pPr>
            <a:endParaRPr lang="en-US" sz="1100" b="0" i="0" dirty="0">
              <a:solidFill>
                <a:srgbClr val="BDC1C6"/>
              </a:solidFill>
              <a:effectLst/>
              <a:cs typeface="Calibri" panose="020F0502020204030204" pitchFamily="34" charset="0"/>
            </a:endParaRPr>
          </a:p>
          <a:p>
            <a:pPr marL="0" indent="0">
              <a:buFont typeface="Arial" panose="020B0604020202020204" pitchFamily="34" charset="0"/>
              <a:buNone/>
            </a:pPr>
            <a:endParaRPr lang="en-US" sz="1100" b="0" i="0" dirty="0">
              <a:solidFill>
                <a:srgbClr val="BDC1C6"/>
              </a:solidFill>
              <a:effectLst/>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7E9730A5-E118-DD43-8C03-06ED1FCE0900}" type="slidenum">
              <a:rPr lang="en-US" smtClean="0"/>
              <a:t>11</a:t>
            </a:fld>
            <a:endParaRPr lang="en-US"/>
          </a:p>
        </p:txBody>
      </p:sp>
    </p:spTree>
    <p:extLst>
      <p:ext uri="{BB962C8B-B14F-4D97-AF65-F5344CB8AC3E}">
        <p14:creationId xmlns:p14="http://schemas.microsoft.com/office/powerpoint/2010/main" val="25751675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Calibri" panose="020F0502020204030204" pitchFamily="34" charset="0"/>
                <a:cs typeface="Calibri" panose="020F0502020204030204" pitchFamily="34" charset="0"/>
              </a:rPr>
              <a:t>SUBJECT MATTER: </a:t>
            </a:r>
            <a:r>
              <a:rPr lang="en-US" sz="1100" dirty="0">
                <a:latin typeface="Calibri" panose="020F0502020204030204" pitchFamily="34" charset="0"/>
                <a:cs typeface="Calibri" panose="020F0502020204030204" pitchFamily="34" charset="0"/>
              </a:rPr>
              <a:t>Adverse Childhood Experiences (ACEs)</a:t>
            </a:r>
          </a:p>
          <a:p>
            <a:endParaRPr lang="en-US" sz="1100" dirty="0">
              <a:latin typeface="Calibri" panose="020F0502020204030204" pitchFamily="34" charset="0"/>
              <a:cs typeface="Calibri" panose="020F0502020204030204" pitchFamily="34" charset="0"/>
            </a:endParaRPr>
          </a:p>
          <a:p>
            <a:r>
              <a:rPr lang="en-US" sz="1100" dirty="0">
                <a:latin typeface="Calibri" panose="020F0502020204030204" pitchFamily="34" charset="0"/>
                <a:cs typeface="Calibri" panose="020F0502020204030204" pitchFamily="34" charset="0"/>
              </a:rPr>
              <a:t>Now we are going to discuss ACEs.  It</a:t>
            </a:r>
            <a:r>
              <a:rPr lang="en-US" sz="1100" baseline="0" dirty="0">
                <a:latin typeface="Calibri" panose="020F0502020204030204" pitchFamily="34" charset="0"/>
                <a:cs typeface="Calibri" panose="020F0502020204030204" pitchFamily="34" charset="0"/>
              </a:rPr>
              <a:t> has been found that traumatic childhood vents may negatively affect adult health and therefore have an impact throughout an adult person’s lifespan.</a:t>
            </a:r>
            <a:endParaRPr lang="en-US" sz="1100" dirty="0">
              <a:latin typeface="Calibri" panose="020F0502020204030204" pitchFamily="34" charset="0"/>
              <a:cs typeface="Calibri" panose="020F0502020204030204" pitchFamily="34" charset="0"/>
            </a:endParaRPr>
          </a:p>
          <a:p>
            <a:endParaRPr lang="en-US" sz="1100" dirty="0">
              <a:latin typeface="Calibri" panose="020F0502020204030204" pitchFamily="34" charset="0"/>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b="1" i="0" u="none" strike="noStrike" dirty="0">
                <a:solidFill>
                  <a:srgbClr val="333333"/>
                </a:solidFill>
                <a:effectLst/>
                <a:latin typeface="Calibri" panose="020F0502020204030204" pitchFamily="34" charset="0"/>
                <a:cs typeface="Calibri" panose="020F0502020204030204" pitchFamily="34" charset="0"/>
              </a:rPr>
              <a:t>The Original ACE Study </a:t>
            </a:r>
            <a:r>
              <a:rPr lang="en-US" sz="1100" dirty="0">
                <a:latin typeface="Calibri" panose="020F0502020204030204" pitchFamily="34" charset="0"/>
                <a:cs typeface="Calibri" panose="020F0502020204030204" pitchFamily="34" charset="0"/>
              </a:rPr>
              <a:t>(Information about the foundational ACE study.)</a:t>
            </a:r>
          </a:p>
          <a:p>
            <a:pPr algn="l"/>
            <a:endParaRPr lang="en-US" sz="1100" b="1" i="0" u="none" strike="noStrike" dirty="0">
              <a:solidFill>
                <a:srgbClr val="333333"/>
              </a:solidFill>
              <a:effectLst/>
              <a:latin typeface="Calibri" panose="020F0502020204030204" pitchFamily="34" charset="0"/>
              <a:cs typeface="Calibri" panose="020F0502020204030204" pitchFamily="34" charset="0"/>
            </a:endParaRPr>
          </a:p>
          <a:p>
            <a:pPr algn="l"/>
            <a:r>
              <a:rPr lang="en-US" sz="1100" b="0" i="0" u="none" strike="noStrike" dirty="0">
                <a:solidFill>
                  <a:srgbClr val="333333"/>
                </a:solidFill>
                <a:effectLst/>
                <a:latin typeface="Calibri" panose="020F0502020204030204" pitchFamily="34" charset="0"/>
                <a:cs typeface="Calibri" panose="020F0502020204030204" pitchFamily="34" charset="0"/>
              </a:rPr>
              <a:t>The foundational </a:t>
            </a:r>
            <a:r>
              <a:rPr lang="en-US" sz="1100" b="1" i="0" u="sng" strike="noStrike" dirty="0">
                <a:solidFill>
                  <a:srgbClr val="336A90"/>
                </a:solidFill>
                <a:effectLst/>
                <a:latin typeface="Calibri" panose="020F0502020204030204" pitchFamily="34" charset="0"/>
                <a:cs typeface="Calibri" panose="020F0502020204030204" pitchFamily="34" charset="0"/>
                <a:hlinkClick r:id="rId3"/>
              </a:rPr>
              <a:t>ACE Study</a:t>
            </a:r>
            <a:r>
              <a:rPr lang="en-US" sz="1100" b="0" i="0" u="none" strike="noStrike" dirty="0">
                <a:solidFill>
                  <a:srgbClr val="333333"/>
                </a:solidFill>
                <a:effectLst/>
                <a:latin typeface="Calibri" panose="020F0502020204030204" pitchFamily="34" charset="0"/>
                <a:cs typeface="Calibri" panose="020F0502020204030204" pitchFamily="34" charset="0"/>
              </a:rPr>
              <a:t> was conducted by the Centers for Disease Control and Kaiser Permanente in the mid-1990s with a group of patients insured through Kaiser Permanente. The initial study focused on how traumatic childhood events may negatively affect adult health. The 17,000 participants surveyed were asked about their experiences with childhood maltreatment, family dysfunction, and current health status and behaviors. The ACEs Pyramid on the left side of the image below represents the conceptual framework created, which illustrates how strongly ACEs are related to a person’s well-being throughout their lifespan.</a:t>
            </a:r>
          </a:p>
          <a:p>
            <a:pPr algn="l"/>
            <a:r>
              <a:rPr lang="en-US" sz="1100" b="0" i="0" u="none" strike="noStrike" dirty="0">
                <a:solidFill>
                  <a:srgbClr val="333333"/>
                </a:solidFill>
                <a:effectLst/>
                <a:latin typeface="Calibri" panose="020F0502020204030204" pitchFamily="34" charset="0"/>
                <a:cs typeface="Calibri" panose="020F0502020204030204" pitchFamily="34" charset="0"/>
              </a:rPr>
              <a:t>The ACE study found a direct link between childhood trauma and adult onset of chronic disease, incarceration, and employment challenges. The higher the number of ACEs, the greater the incidence of </a:t>
            </a:r>
            <a:r>
              <a:rPr lang="en-US" sz="1100" b="1" i="0" u="sng" strike="noStrike" dirty="0">
                <a:solidFill>
                  <a:srgbClr val="336A90"/>
                </a:solidFill>
                <a:effectLst/>
                <a:latin typeface="Calibri" panose="020F0502020204030204" pitchFamily="34" charset="0"/>
                <a:cs typeface="Calibri" panose="020F0502020204030204" pitchFamily="34" charset="0"/>
                <a:hlinkClick r:id="rId4"/>
              </a:rPr>
              <a:t>negative outcomes</a:t>
            </a:r>
            <a:r>
              <a:rPr lang="en-US" sz="1100" b="0" i="0" u="none" strike="noStrike" dirty="0">
                <a:solidFill>
                  <a:srgbClr val="333333"/>
                </a:solidFill>
                <a:effectLst/>
                <a:latin typeface="Calibri" panose="020F0502020204030204" pitchFamily="34" charset="0"/>
                <a:cs typeface="Calibri" panose="020F0502020204030204" pitchFamily="34" charset="0"/>
              </a:rPr>
              <a:t> as captured in the ACE Pyramid. In 2015, the RYSE Center adapted the pyramid as seen on the right side of the image below to include two layers on the bottom that account for the role historical trauma and social location play in a person’s health outcome. This revised model aligns better with the Socio-Ecological Model and accounts for the influences of each sphere on health outcomes.</a:t>
            </a:r>
          </a:p>
          <a:p>
            <a:endParaRPr lang="en-US" sz="1100" dirty="0">
              <a:latin typeface="Calibri" panose="020F0502020204030204" pitchFamily="34" charset="0"/>
              <a:cs typeface="Calibri" panose="020F0502020204030204" pitchFamily="34" charset="0"/>
            </a:endParaRPr>
          </a:p>
          <a:p>
            <a:r>
              <a:rPr lang="en-US" sz="1100" b="1" dirty="0">
                <a:latin typeface="Calibri" panose="020F0502020204030204" pitchFamily="34" charset="0"/>
                <a:cs typeface="Calibri" panose="020F0502020204030204" pitchFamily="34" charset="0"/>
              </a:rPr>
              <a:t>Reference</a:t>
            </a:r>
            <a:r>
              <a:rPr lang="en-US" sz="1100" dirty="0">
                <a:latin typeface="Calibri" panose="020F0502020204030204" pitchFamily="34" charset="0"/>
                <a:cs typeface="Calibri" panose="020F0502020204030204" pitchFamily="34" charset="0"/>
              </a:rPr>
              <a:t>:</a:t>
            </a:r>
            <a:r>
              <a:rPr lang="en-US" sz="1100" baseline="0" dirty="0">
                <a:latin typeface="Calibri" panose="020F0502020204030204" pitchFamily="34" charset="0"/>
                <a:cs typeface="Calibri" panose="020F0502020204030204" pitchFamily="34" charset="0"/>
              </a:rPr>
              <a:t> </a:t>
            </a:r>
          </a:p>
          <a:p>
            <a:r>
              <a:rPr lang="en-US" sz="1100" baseline="0" dirty="0">
                <a:latin typeface="Calibri" panose="020F0502020204030204" pitchFamily="34" charset="0"/>
                <a:cs typeface="Calibri" panose="020F0502020204030204" pitchFamily="34" charset="0"/>
              </a:rPr>
              <a:t>Centers for Disease Control and Prevention. (2016). Violence Prevention: The ACE pyramid (adapted by RYSE Youth Center). </a:t>
            </a:r>
            <a:r>
              <a:rPr lang="en-US" sz="1100" dirty="0">
                <a:latin typeface="Calibri" panose="020F0502020204030204" pitchFamily="34" charset="0"/>
                <a:cs typeface="Calibri" panose="020F0502020204030204" pitchFamily="34" charset="0"/>
              </a:rPr>
              <a:t>https://nhttac.acf.hhs.gov/soar/eguide/stop/adverse_childhood_experiences</a:t>
            </a:r>
            <a:endParaRPr lang="en-US" sz="1100" baseline="0" dirty="0">
              <a:latin typeface="Calibri" panose="020F0502020204030204" pitchFamily="34" charset="0"/>
              <a:cs typeface="Calibri" panose="020F0502020204030204" pitchFamily="34" charset="0"/>
            </a:endParaRPr>
          </a:p>
          <a:p>
            <a:endParaRPr lang="en-US" sz="1100" dirty="0">
              <a:latin typeface="Calibri" panose="020F0502020204030204" pitchFamily="34" charset="0"/>
              <a:cs typeface="Calibri" panose="020F0502020204030204" pitchFamily="34" charset="0"/>
            </a:endParaRPr>
          </a:p>
          <a:p>
            <a:r>
              <a:rPr lang="en-US" sz="1100" b="1" dirty="0">
                <a:latin typeface="Calibri" panose="020F0502020204030204" pitchFamily="34" charset="0"/>
                <a:cs typeface="Calibri" panose="020F0502020204030204" pitchFamily="34" charset="0"/>
              </a:rPr>
              <a:t>Image Credit</a:t>
            </a:r>
            <a:r>
              <a:rPr lang="en-US" sz="1100" dirty="0">
                <a:latin typeface="Calibri" panose="020F0502020204030204" pitchFamily="34" charset="0"/>
                <a:cs typeface="Calibri" panose="020F0502020204030204" pitchFamily="34" charset="0"/>
              </a:rPr>
              <a:t>: https://nhttac.acf.hhs.gov/soar/eguide/stop/adverse_childhood_experiences</a:t>
            </a:r>
          </a:p>
        </p:txBody>
      </p:sp>
      <p:sp>
        <p:nvSpPr>
          <p:cNvPr id="4" name="Slide Number Placeholder 3"/>
          <p:cNvSpPr>
            <a:spLocks noGrp="1"/>
          </p:cNvSpPr>
          <p:nvPr>
            <p:ph type="sldNum" sz="quarter" idx="5"/>
          </p:nvPr>
        </p:nvSpPr>
        <p:spPr/>
        <p:txBody>
          <a:bodyPr/>
          <a:lstStyle/>
          <a:p>
            <a:fld id="{7E9730A5-E118-DD43-8C03-06ED1FCE0900}" type="slidenum">
              <a:rPr lang="en-US" smtClean="0"/>
              <a:t>12</a:t>
            </a:fld>
            <a:endParaRPr lang="en-US"/>
          </a:p>
        </p:txBody>
      </p:sp>
    </p:spTree>
    <p:extLst>
      <p:ext uri="{BB962C8B-B14F-4D97-AF65-F5344CB8AC3E}">
        <p14:creationId xmlns:p14="http://schemas.microsoft.com/office/powerpoint/2010/main" val="691729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SUBJECT MATTER: </a:t>
            </a:r>
            <a:r>
              <a:rPr lang="en-US" sz="1100" dirty="0"/>
              <a:t>Adverse Childhood Experiences (ACE’s)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READ: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Let’s talk about Adverse Childhood Experiences also referred to as ACEs.  A study done by The Kaiser Foundation which identifies the impact of ACEs experiences, on behavioral health effects, mental health, and physical health including premature death metrics.  ACEs is a 10- item questionnaire.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indent="0">
              <a:buFont typeface="Arial" panose="020B0604020202020204" pitchFamily="34" charset="0"/>
              <a:buNone/>
            </a:pPr>
            <a:r>
              <a:rPr lang="en-US" sz="1100" dirty="0"/>
              <a:t>ACEs are defined as; </a:t>
            </a:r>
          </a:p>
          <a:p>
            <a:pPr marL="285750" indent="-285750">
              <a:buFont typeface="Arial" panose="020B0604020202020204" pitchFamily="34" charset="0"/>
              <a:buChar char="•"/>
            </a:pPr>
            <a:r>
              <a:rPr lang="en-US" sz="1100" dirty="0"/>
              <a:t>Traumatic Events Occurs From 0 To 17 Years (61% of those surveyed experienced 4 or more ACEs)</a:t>
            </a:r>
          </a:p>
          <a:p>
            <a:pPr marL="285750" indent="-285750">
              <a:buFont typeface="Arial" panose="020B0604020202020204" pitchFamily="34" charset="0"/>
              <a:buChar char="•"/>
            </a:pPr>
            <a:r>
              <a:rPr lang="en-US" sz="1100" dirty="0"/>
              <a:t>Violence, Abuse, Neglect, Suicide, SUD, Mental Health, Instability, Separation, Incarceration</a:t>
            </a:r>
          </a:p>
          <a:p>
            <a:pPr marL="285750" indent="-285750">
              <a:buFont typeface="Arial" panose="020B0604020202020204" pitchFamily="34" charset="0"/>
              <a:buChar char="•"/>
            </a:pPr>
            <a:r>
              <a:rPr lang="en-US" sz="1100" dirty="0"/>
              <a:t>Impact On Future Violence Victimization And Perpetration</a:t>
            </a:r>
          </a:p>
          <a:p>
            <a:pPr marL="285750" indent="-285750">
              <a:buFont typeface="Arial" panose="020B0604020202020204" pitchFamily="34" charset="0"/>
              <a:buChar char="•"/>
            </a:pPr>
            <a:r>
              <a:rPr lang="en-US" sz="1100" dirty="0"/>
              <a:t>Lifelong Health &amp; Opportunity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endParaRPr lang="en-US" sz="1100" dirty="0"/>
          </a:p>
          <a:p>
            <a:r>
              <a:rPr lang="en-US" sz="1100" baseline="0" dirty="0"/>
              <a:t>This </a:t>
            </a:r>
            <a:r>
              <a:rPr lang="en-US" sz="1100" dirty="0"/>
              <a:t>video will explore ACEs and the impact on our brain, body and behavior.</a:t>
            </a:r>
          </a:p>
          <a:p>
            <a:r>
              <a:rPr lang="en-US" sz="1100" b="1" dirty="0"/>
              <a:t>WATCH VIDEO</a:t>
            </a:r>
            <a:r>
              <a:rPr lang="en-US" sz="1100" dirty="0"/>
              <a:t>: </a:t>
            </a:r>
            <a:r>
              <a:rPr lang="en-US" sz="1100" dirty="0" err="1"/>
              <a:t>Youtube</a:t>
            </a:r>
            <a:r>
              <a:rPr lang="en-US" sz="1100" dirty="0"/>
              <a:t>: Adverse Childhood Experiences (ACEs): Impact on Brain, Body, and Behavior  (6:02 minutes) https://youtu.be/W-8jTTIsJ7Q</a:t>
            </a:r>
          </a:p>
          <a:p>
            <a:endParaRPr lang="en-US" sz="1100" dirty="0"/>
          </a:p>
          <a:p>
            <a:r>
              <a:rPr lang="en-US" sz="1100" b="1" dirty="0"/>
              <a:t>Reference</a:t>
            </a:r>
            <a:r>
              <a:rPr lang="en-US" sz="1100" b="0" dirty="0"/>
              <a:t>: A. Gonzalez, McMaster University (2018). https://www.youtube.com/watch?v=W-8jTTIsJ7Q</a:t>
            </a:r>
          </a:p>
        </p:txBody>
      </p:sp>
      <p:sp>
        <p:nvSpPr>
          <p:cNvPr id="4" name="Slide Number Placeholder 3"/>
          <p:cNvSpPr>
            <a:spLocks noGrp="1"/>
          </p:cNvSpPr>
          <p:nvPr>
            <p:ph type="sldNum" sz="quarter" idx="5"/>
          </p:nvPr>
        </p:nvSpPr>
        <p:spPr/>
        <p:txBody>
          <a:bodyPr/>
          <a:lstStyle/>
          <a:p>
            <a:fld id="{7E9730A5-E118-DD43-8C03-06ED1FCE0900}" type="slidenum">
              <a:rPr lang="en-US" smtClean="0"/>
              <a:t>13</a:t>
            </a:fld>
            <a:endParaRPr lang="en-US"/>
          </a:p>
        </p:txBody>
      </p:sp>
    </p:spTree>
    <p:extLst>
      <p:ext uri="{BB962C8B-B14F-4D97-AF65-F5344CB8AC3E}">
        <p14:creationId xmlns:p14="http://schemas.microsoft.com/office/powerpoint/2010/main" val="2135759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SUBJECT MATTER: </a:t>
            </a:r>
            <a:r>
              <a:rPr lang="en-US" dirty="0"/>
              <a:t>TRAUMA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Calibri"/>
              </a:rPr>
              <a:t>Transition Slide: </a:t>
            </a:r>
            <a:r>
              <a:rPr lang="en-US" dirty="0">
                <a:cs typeface="Calibri"/>
              </a:rPr>
              <a:t>Now that we have reviewed crisis recognition, suicide prevention, and ACE’s we are going to look at trauma and how it impacts a person.</a:t>
            </a:r>
          </a:p>
          <a:p>
            <a:endParaRPr lang="en-US" dirty="0"/>
          </a:p>
          <a:p>
            <a:endParaRPr lang="en-US" dirty="0"/>
          </a:p>
        </p:txBody>
      </p:sp>
      <p:sp>
        <p:nvSpPr>
          <p:cNvPr id="4" name="Slide Number Placeholder 3"/>
          <p:cNvSpPr>
            <a:spLocks noGrp="1"/>
          </p:cNvSpPr>
          <p:nvPr>
            <p:ph type="sldNum" sz="quarter" idx="10"/>
          </p:nvPr>
        </p:nvSpPr>
        <p:spPr/>
        <p:txBody>
          <a:bodyPr/>
          <a:lstStyle/>
          <a:p>
            <a:fld id="{7E9730A5-E118-DD43-8C03-06ED1FCE0900}" type="slidenum">
              <a:rPr lang="en-US" smtClean="0"/>
              <a:t>14</a:t>
            </a:fld>
            <a:endParaRPr lang="en-US"/>
          </a:p>
        </p:txBody>
      </p:sp>
    </p:spTree>
    <p:extLst>
      <p:ext uri="{BB962C8B-B14F-4D97-AF65-F5344CB8AC3E}">
        <p14:creationId xmlns:p14="http://schemas.microsoft.com/office/powerpoint/2010/main" val="1095035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97466" y="4572000"/>
            <a:ext cx="5274733" cy="3429000"/>
          </a:xfrm>
        </p:spPr>
        <p:txBody>
          <a:bodyPr/>
          <a:lstStyle/>
          <a:p>
            <a:r>
              <a:rPr lang="en-US" sz="1100" b="1" dirty="0"/>
              <a:t>SUBJECT MATTER: </a:t>
            </a:r>
            <a:r>
              <a:rPr lang="en-US" sz="1100" dirty="0"/>
              <a:t>TRAUMA</a:t>
            </a:r>
          </a:p>
          <a:p>
            <a:endParaRPr lang="en-US" sz="1100" dirty="0"/>
          </a:p>
          <a:p>
            <a:r>
              <a:rPr lang="en-US" sz="1100" b="1" dirty="0"/>
              <a:t>READ</a:t>
            </a:r>
            <a:r>
              <a:rPr lang="en-US" sz="1100" dirty="0"/>
              <a:t> slide:</a:t>
            </a:r>
          </a:p>
          <a:p>
            <a:endParaRPr lang="en-US" sz="1100" dirty="0"/>
          </a:p>
          <a:p>
            <a:r>
              <a:rPr lang="en-US" sz="1100" dirty="0"/>
              <a:t>What is trauma?</a:t>
            </a:r>
          </a:p>
          <a:p>
            <a:endParaRPr lang="en-US" sz="1100" dirty="0"/>
          </a:p>
          <a:p>
            <a:pPr marL="0" indent="0">
              <a:buNone/>
            </a:pPr>
            <a:r>
              <a:rPr lang="en-US" sz="1100" b="0" dirty="0"/>
              <a:t>Trauma is a pervasive problem.  </a:t>
            </a:r>
            <a:r>
              <a:rPr lang="en-US" sz="1100" dirty="0"/>
              <a:t>It results from exposure to an incident or series of events that are emotionally disturbing or life-threatening with lasting adverse effects on the individual’s functioning and mental, physical, social, emotional, and/or spiritual well-being.</a:t>
            </a:r>
          </a:p>
          <a:p>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HANDOUT</a:t>
            </a:r>
            <a:r>
              <a:rPr lang="en-US" sz="1100" dirty="0"/>
              <a:t>:  What is Trauma? (This is a resource you can provide document to students.)</a:t>
            </a:r>
          </a:p>
          <a:p>
            <a:r>
              <a:rPr lang="en-US" sz="1100" dirty="0"/>
              <a:t>https://www.traumainformedcare.chcs.org/wp-content/uploads/Fact-Sheet-What-is-Trauma.pdf</a:t>
            </a:r>
          </a:p>
          <a:p>
            <a:endParaRPr lang="en-US" sz="1100" dirty="0"/>
          </a:p>
          <a:p>
            <a:r>
              <a:rPr lang="en-US" sz="1100" b="1" dirty="0"/>
              <a:t>Reference: TraumaInformedCare.chcs.org</a:t>
            </a:r>
            <a:endParaRPr lang="en-US" sz="1100" b="1" dirty="0">
              <a:cs typeface="Calibri"/>
            </a:endParaRPr>
          </a:p>
          <a:p>
            <a:endParaRPr lang="en-US" dirty="0"/>
          </a:p>
        </p:txBody>
      </p:sp>
      <p:sp>
        <p:nvSpPr>
          <p:cNvPr id="4" name="Slide Number Placeholder 3"/>
          <p:cNvSpPr>
            <a:spLocks noGrp="1"/>
          </p:cNvSpPr>
          <p:nvPr>
            <p:ph type="sldNum" sz="quarter" idx="5"/>
          </p:nvPr>
        </p:nvSpPr>
        <p:spPr/>
        <p:txBody>
          <a:bodyPr/>
          <a:lstStyle/>
          <a:p>
            <a:fld id="{7E9730A5-E118-DD43-8C03-06ED1FCE0900}" type="slidenum">
              <a:rPr lang="en-US" smtClean="0"/>
              <a:t>15</a:t>
            </a:fld>
            <a:endParaRPr lang="en-US"/>
          </a:p>
        </p:txBody>
      </p:sp>
    </p:spTree>
    <p:extLst>
      <p:ext uri="{BB962C8B-B14F-4D97-AF65-F5344CB8AC3E}">
        <p14:creationId xmlns:p14="http://schemas.microsoft.com/office/powerpoint/2010/main" val="762378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SUBJECT MATTER: </a:t>
            </a:r>
            <a:r>
              <a:rPr lang="en-US" dirty="0"/>
              <a:t>TRAUMA</a:t>
            </a:r>
          </a:p>
          <a:p>
            <a:endParaRPr lang="en-US" dirty="0"/>
          </a:p>
          <a:p>
            <a:endParaRPr lang="en-US" dirty="0"/>
          </a:p>
          <a:p>
            <a:r>
              <a:rPr lang="en-US" b="1" dirty="0"/>
              <a:t>READ</a:t>
            </a:r>
            <a:r>
              <a:rPr lang="en-US" dirty="0"/>
              <a:t> slide:</a:t>
            </a:r>
          </a:p>
          <a:p>
            <a:r>
              <a:rPr lang="en-US" dirty="0"/>
              <a:t>Share with students some specific examples of what a person identifies as trauma:  car accident, death of a parent, living with an alcoholic parent, fertility issues, being held at gun point, etc.</a:t>
            </a:r>
          </a:p>
          <a:p>
            <a:endParaRPr lang="en-US" dirty="0"/>
          </a:p>
          <a:p>
            <a:r>
              <a:rPr lang="en-US" dirty="0"/>
              <a:t>Reiterate after reading the list of experiences:  </a:t>
            </a:r>
          </a:p>
          <a:p>
            <a:endParaRPr lang="en-US" dirty="0"/>
          </a:p>
          <a:p>
            <a:r>
              <a:rPr lang="en-US" i="1" dirty="0"/>
              <a:t>TRAUMA IS ANY INCIDENT OR OCCURRENCE WHICH CAUSES A PERSON TO CHANGE THE VIEW OF THEMSELVES, THE WORLD, AND THE RELATIONSHIP BETWEEN THE TWO</a:t>
            </a:r>
            <a:r>
              <a:rPr lang="en-US" dirty="0"/>
              <a:t>. </a:t>
            </a:r>
          </a:p>
          <a:p>
            <a:endParaRPr lang="en-US" dirty="0"/>
          </a:p>
          <a:p>
            <a:r>
              <a:rPr lang="en-US" b="1" dirty="0"/>
              <a:t>Image Credits: </a:t>
            </a:r>
          </a:p>
          <a:p>
            <a:r>
              <a:rPr lang="en-US" dirty="0"/>
              <a:t>Boy in Chair: 5,464 Family Abuse Stock Photos, Pictures &amp; Royalty-Free Images - iStock</a:t>
            </a:r>
            <a:endParaRPr lang="en-US" dirty="0">
              <a:cs typeface="Calibri"/>
            </a:endParaRPr>
          </a:p>
          <a:p>
            <a:r>
              <a:rPr lang="en-US" dirty="0"/>
              <a:t>Couple arguing: 5,292 Relationship Breakup Stock Videos and Royalty-Free Footage - iStock</a:t>
            </a:r>
            <a:endParaRPr lang="en-US" dirty="0">
              <a:cs typeface="Calibri"/>
            </a:endParaRPr>
          </a:p>
          <a:p>
            <a:r>
              <a:rPr lang="en-US" dirty="0"/>
              <a:t>Woman looking at car: &lt;</a:t>
            </a:r>
            <a:r>
              <a:rPr lang="en-US" dirty="0" err="1"/>
              <a:t>img</a:t>
            </a:r>
            <a:r>
              <a:rPr lang="en-US" dirty="0"/>
              <a:t> </a:t>
            </a:r>
            <a:r>
              <a:rPr lang="en-US" dirty="0" err="1"/>
              <a:t>src</a:t>
            </a:r>
            <a:r>
              <a:rPr lang="en-US" dirty="0"/>
              <a:t>="https://c.pxhere.com/images/26/92/1adfff6664ccd644118c8bb19c18-1630680.jpg!d" </a:t>
            </a:r>
            <a:r>
              <a:rPr lang="en-US"/>
              <a:t>srcset="https://c.pxhere.com/images/26/92/1adfff6664ccd644118c8bb19c18-1630680.jpg!d", Free Images In </a:t>
            </a:r>
            <a:r>
              <a:rPr lang="en-US" dirty="0" err="1"/>
              <a:t>PxHere</a:t>
            </a:r>
            <a:r>
              <a:rPr lang="en-US" dirty="0"/>
              <a:t>"&gt;</a:t>
            </a:r>
            <a:endParaRPr lang="en-US" dirty="0">
              <a:cs typeface="Calibri"/>
            </a:endParaRPr>
          </a:p>
          <a:p>
            <a:r>
              <a:rPr lang="en-US" dirty="0"/>
              <a:t>Medical staff sitting: Covid-19 San Salvatore 09.jpg Wikimedia Commons </a:t>
            </a:r>
            <a:endParaRPr lang="en-US" dirty="0">
              <a:cs typeface="Calibri"/>
            </a:endParaRPr>
          </a:p>
          <a:p>
            <a:r>
              <a:rPr lang="en-US" dirty="0"/>
              <a:t>House fire: 115,743 House Fire Stock Photos, Pictures &amp; Royalty-Free Images - iStock</a:t>
            </a:r>
            <a:endParaRPr lang="en-US" dirty="0">
              <a:cs typeface="Calibri"/>
            </a:endParaRPr>
          </a:p>
          <a:p>
            <a:endParaRPr lang="en-US" b="1" dirty="0">
              <a:cs typeface="Calibri" panose="020F0502020204030204"/>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a:defRPr/>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A70B0B6-4A54-0944-91E3-FECC2ED21D47}" type="slidenum">
              <a:rPr lang="en-US" smtClean="0"/>
              <a:t>16</a:t>
            </a:fld>
            <a:endParaRPr lang="en-US"/>
          </a:p>
        </p:txBody>
      </p:sp>
    </p:spTree>
    <p:extLst>
      <p:ext uri="{BB962C8B-B14F-4D97-AF65-F5344CB8AC3E}">
        <p14:creationId xmlns:p14="http://schemas.microsoft.com/office/powerpoint/2010/main" val="1731518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SUBJECT MATTER: </a:t>
            </a:r>
            <a:r>
              <a:rPr lang="en-US" sz="1100" dirty="0"/>
              <a:t>TRAUMA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Read</a:t>
            </a:r>
            <a:r>
              <a:rPr lang="en-US" sz="1100" dirty="0"/>
              <a:t>: The statistics you are looking at are derived from the Adverse Childhood Experiences Study. </a:t>
            </a:r>
          </a:p>
          <a:p>
            <a:pPr marL="0" indent="0">
              <a:buFont typeface="Arial" panose="020B0604020202020204" pitchFamily="34" charset="0"/>
              <a:buNone/>
            </a:pPr>
            <a:r>
              <a:rPr lang="en-US" sz="1100" dirty="0"/>
              <a:t>ACEs are defined as; </a:t>
            </a:r>
          </a:p>
          <a:p>
            <a:pPr marL="285750" indent="-285750">
              <a:buFont typeface="Arial" panose="020B0604020202020204" pitchFamily="34" charset="0"/>
              <a:buChar char="•"/>
            </a:pPr>
            <a:r>
              <a:rPr lang="en-US" sz="1100" dirty="0"/>
              <a:t>Traumatic Events Occurs From 0 To 17 Years (61%/ experience 4 or more)</a:t>
            </a:r>
          </a:p>
          <a:p>
            <a:pPr marL="285750" indent="-285750">
              <a:buFont typeface="Arial" panose="020B0604020202020204" pitchFamily="34" charset="0"/>
              <a:buChar char="•"/>
            </a:pPr>
            <a:r>
              <a:rPr lang="en-US" sz="1100" dirty="0"/>
              <a:t>Violence, Abuse, Neglect, Suicide, SUD, MH, Instability, Separation, Incarceration</a:t>
            </a:r>
          </a:p>
          <a:p>
            <a:pPr marL="285750" indent="-285750">
              <a:buFont typeface="Arial" panose="020B0604020202020204" pitchFamily="34" charset="0"/>
              <a:buChar char="•"/>
            </a:pPr>
            <a:r>
              <a:rPr lang="en-US" sz="1100" dirty="0"/>
              <a:t>Impact On Future Violence Victimization And Perpetration</a:t>
            </a:r>
          </a:p>
          <a:p>
            <a:pPr marL="285750" indent="-285750">
              <a:buFont typeface="Arial" panose="020B0604020202020204" pitchFamily="34" charset="0"/>
              <a:buChar char="•"/>
            </a:pPr>
            <a:r>
              <a:rPr lang="en-US" sz="1100" dirty="0"/>
              <a:t>Lifelong Health &amp; Opportunity</a:t>
            </a:r>
          </a:p>
          <a:p>
            <a:pPr marL="285750" indent="-285750">
              <a:buFont typeface="Arial" panose="020B0604020202020204" pitchFamily="34" charset="0"/>
              <a:buChar char="•"/>
            </a:pPr>
            <a:endParaRPr lang="en-US" sz="1100" dirty="0"/>
          </a:p>
          <a:p>
            <a:pPr marL="0" indent="0">
              <a:buFont typeface="Arial" panose="020B0604020202020204" pitchFamily="34" charset="0"/>
              <a:buNone/>
            </a:pPr>
            <a:r>
              <a:rPr lang="en-US" sz="1100" dirty="0"/>
              <a:t>The Image shows statistics for individuals with an ACE score of 4 or more were approximately:</a:t>
            </a:r>
          </a:p>
          <a:p>
            <a:pPr marL="171450" indent="-171450">
              <a:buFont typeface="Arial" panose="020B0604020202020204" pitchFamily="34" charset="0"/>
              <a:buChar char="•"/>
            </a:pPr>
            <a:r>
              <a:rPr lang="en-US" sz="1100" dirty="0"/>
              <a:t>2 times as likely to smoke</a:t>
            </a:r>
          </a:p>
          <a:p>
            <a:pPr marL="171450" indent="-171450">
              <a:buFont typeface="Arial" panose="020B0604020202020204" pitchFamily="34" charset="0"/>
              <a:buChar char="•"/>
            </a:pPr>
            <a:r>
              <a:rPr lang="en-US" sz="1100" dirty="0"/>
              <a:t>2.5 times more likely to have sexually transmitted infections</a:t>
            </a:r>
          </a:p>
          <a:p>
            <a:pPr marL="171450" indent="-171450">
              <a:buFont typeface="Arial" panose="020B0604020202020204" pitchFamily="34" charset="0"/>
              <a:buChar char="•"/>
            </a:pPr>
            <a:r>
              <a:rPr lang="en-US" sz="1100" dirty="0"/>
              <a:t>4 times more likely to have COPD </a:t>
            </a:r>
          </a:p>
          <a:p>
            <a:pPr marL="171450" indent="-171450">
              <a:buFont typeface="Arial" panose="020B0604020202020204" pitchFamily="34" charset="0"/>
              <a:buChar char="•"/>
            </a:pPr>
            <a:r>
              <a:rPr lang="en-US" sz="1100" dirty="0"/>
              <a:t>7 times more likely to consider themselves an alcoholic</a:t>
            </a:r>
          </a:p>
          <a:p>
            <a:pPr marL="171450" indent="-171450">
              <a:buFont typeface="Arial" panose="020B0604020202020204" pitchFamily="34" charset="0"/>
              <a:buChar char="•"/>
            </a:pPr>
            <a:r>
              <a:rPr lang="en-US" sz="1100" dirty="0"/>
              <a:t>10 times as likely to have injected street drugs</a:t>
            </a:r>
          </a:p>
          <a:p>
            <a:pPr marL="171450" indent="-171450">
              <a:buFont typeface="Arial" panose="020B0604020202020204" pitchFamily="34" charset="0"/>
              <a:buChar char="•"/>
            </a:pPr>
            <a:r>
              <a:rPr lang="en-US" sz="1100" dirty="0"/>
              <a:t>12 times as likely to have attempted suicide</a:t>
            </a:r>
          </a:p>
          <a:p>
            <a:pPr marL="171450" indent="-171450">
              <a:buFont typeface="Arial" panose="020B0604020202020204" pitchFamily="34" charset="0"/>
              <a:buChar char="•"/>
            </a:pPr>
            <a:endParaRPr lang="en-US" sz="1100" dirty="0"/>
          </a:p>
          <a:p>
            <a:pPr marL="0" indent="0">
              <a:buFont typeface="Arial" panose="020B0604020202020204" pitchFamily="34" charset="0"/>
              <a:buNone/>
            </a:pPr>
            <a:r>
              <a:rPr lang="en-US" sz="1100" b="1" dirty="0"/>
              <a:t>DISCUSSION: </a:t>
            </a:r>
            <a:r>
              <a:rPr lang="en-US" sz="1100" dirty="0"/>
              <a:t>What might this information provide to a client who is seeking treatment for a SUD (substance use disorder)?</a:t>
            </a:r>
          </a:p>
          <a:p>
            <a:pPr marL="0" indent="0">
              <a:buFont typeface="Arial" panose="020B0604020202020204" pitchFamily="34" charset="0"/>
              <a:buNone/>
            </a:pPr>
            <a:endParaRPr lang="en-US" sz="1100" dirty="0"/>
          </a:p>
          <a:p>
            <a:pPr marL="0" indent="0">
              <a:buFont typeface="Arial" panose="020B0604020202020204" pitchFamily="34" charset="0"/>
              <a:buNone/>
            </a:pPr>
            <a:r>
              <a:rPr lang="en-US" sz="1100" b="1" dirty="0"/>
              <a:t>Image Credits:</a:t>
            </a:r>
          </a:p>
          <a:p>
            <a:pPr marL="0" indent="0">
              <a:buFont typeface="Arial" panose="020B0604020202020204" pitchFamily="34" charset="0"/>
              <a:buNone/>
            </a:pPr>
            <a:r>
              <a:rPr lang="en-US" sz="1100" dirty="0"/>
              <a:t>Cigarette: Free SVG</a:t>
            </a:r>
          </a:p>
          <a:p>
            <a:pPr marL="0" indent="0">
              <a:buFont typeface="Arial" panose="020B0604020202020204" pitchFamily="34" charset="0"/>
              <a:buNone/>
            </a:pPr>
            <a:r>
              <a:rPr lang="en-US" sz="1100" dirty="0"/>
              <a:t>Cell: </a:t>
            </a:r>
            <a:r>
              <a:rPr lang="en-US" sz="1100" dirty="0" err="1"/>
              <a:t>FreePik</a:t>
            </a:r>
            <a:endParaRPr lang="en-US" sz="1100" dirty="0"/>
          </a:p>
          <a:p>
            <a:pPr marL="0" indent="0">
              <a:buFont typeface="Arial" panose="020B0604020202020204" pitchFamily="34" charset="0"/>
              <a:buNone/>
            </a:pPr>
            <a:r>
              <a:rPr lang="en-US" sz="1100" dirty="0"/>
              <a:t>Lungs: Free SVG</a:t>
            </a:r>
          </a:p>
          <a:p>
            <a:pPr marL="0" indent="0">
              <a:buFont typeface="Arial" panose="020B0604020202020204" pitchFamily="34" charset="0"/>
              <a:buNone/>
            </a:pPr>
            <a:r>
              <a:rPr lang="en-US" sz="1100" dirty="0"/>
              <a:t>Alcohol Bottle: Free SVG</a:t>
            </a:r>
          </a:p>
          <a:p>
            <a:pPr marL="0" indent="0">
              <a:buFont typeface="Arial" panose="020B0604020202020204" pitchFamily="34" charset="0"/>
              <a:buNone/>
            </a:pPr>
            <a:r>
              <a:rPr lang="en-US" sz="1100" dirty="0"/>
              <a:t>Syringe: Free SVG</a:t>
            </a:r>
          </a:p>
          <a:p>
            <a:pPr marL="0" indent="0">
              <a:buFont typeface="Arial" panose="020B0604020202020204" pitchFamily="34" charset="0"/>
              <a:buNone/>
            </a:pPr>
            <a:r>
              <a:rPr lang="en-US" sz="1100" dirty="0"/>
              <a:t>Woman crying: Free SVG</a:t>
            </a:r>
          </a:p>
          <a:p>
            <a:pPr marL="0" indent="0">
              <a:buFont typeface="Arial" panose="020B0604020202020204" pitchFamily="34" charset="0"/>
              <a:buNone/>
            </a:pPr>
            <a:endParaRPr lang="en-US" sz="11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dirty="0"/>
              <a:t>Reference: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0" i="0" kern="1200" dirty="0" err="1">
                <a:solidFill>
                  <a:schemeClr val="tx1"/>
                </a:solidFill>
                <a:effectLst/>
                <a:latin typeface="+mn-lt"/>
                <a:ea typeface="+mn-ea"/>
                <a:cs typeface="+mn-cs"/>
              </a:rPr>
              <a:t>Felitti</a:t>
            </a:r>
            <a:r>
              <a:rPr lang="en-US" sz="1100" b="0" i="0" kern="1200" dirty="0">
                <a:solidFill>
                  <a:schemeClr val="tx1"/>
                </a:solidFill>
                <a:effectLst/>
                <a:latin typeface="+mn-lt"/>
                <a:ea typeface="+mn-ea"/>
                <a:cs typeface="+mn-cs"/>
              </a:rPr>
              <a:t>, V. J., Anda, R. F., Nordenberg, D., Williamson, D. F., Spitz, A. M., Edwards, V., Koss, M. P., &amp; Marks, J. S. (1998). Relationship of Childhood Abuse and Household Dysfunction to Many of the Leading Causes of Death in Adults. </a:t>
            </a:r>
            <a:r>
              <a:rPr lang="en-US" sz="1100" b="0" i="1" kern="1200" dirty="0">
                <a:solidFill>
                  <a:schemeClr val="tx1"/>
                </a:solidFill>
                <a:effectLst/>
                <a:latin typeface="+mn-lt"/>
                <a:ea typeface="+mn-ea"/>
                <a:cs typeface="+mn-cs"/>
              </a:rPr>
              <a:t>American Journal of Preventive Medicine</a:t>
            </a:r>
            <a:r>
              <a:rPr lang="en-US" sz="1100" b="0" i="0" kern="1200" dirty="0">
                <a:solidFill>
                  <a:schemeClr val="tx1"/>
                </a:solidFill>
                <a:effectLst/>
                <a:latin typeface="+mn-lt"/>
                <a:ea typeface="+mn-ea"/>
                <a:cs typeface="+mn-cs"/>
              </a:rPr>
              <a:t>, </a:t>
            </a:r>
            <a:r>
              <a:rPr lang="en-US" sz="1100" b="0" i="1" kern="1200" dirty="0">
                <a:solidFill>
                  <a:schemeClr val="tx1"/>
                </a:solidFill>
                <a:effectLst/>
                <a:latin typeface="+mn-lt"/>
                <a:ea typeface="+mn-ea"/>
                <a:cs typeface="+mn-cs"/>
              </a:rPr>
              <a:t>14</a:t>
            </a:r>
            <a:r>
              <a:rPr lang="en-US" sz="1100" b="0" i="0" kern="1200" dirty="0">
                <a:solidFill>
                  <a:schemeClr val="tx1"/>
                </a:solidFill>
                <a:effectLst/>
                <a:latin typeface="+mn-lt"/>
                <a:ea typeface="+mn-ea"/>
                <a:cs typeface="+mn-cs"/>
              </a:rPr>
              <a:t>(4), 245–258. https://doi.org/10.1016/s0749-3797(98)00017-8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dirty="0"/>
              <a:t>https://www.ajpmonline.org/article/S0749-3797(98)00017-8/abstract</a:t>
            </a:r>
          </a:p>
          <a:p>
            <a:pPr marL="0" indent="0">
              <a:buFont typeface="Arial" panose="020B0604020202020204" pitchFamily="34" charset="0"/>
              <a:buNone/>
            </a:pPr>
            <a:endParaRPr lang="en-US" sz="1100" dirty="0"/>
          </a:p>
          <a:p>
            <a:pPr marL="0" indent="0">
              <a:buFont typeface="Arial" panose="020B0604020202020204" pitchFamily="34" charset="0"/>
              <a:buNone/>
            </a:pPr>
            <a:endParaRPr lang="en-US" sz="1100" dirty="0"/>
          </a:p>
          <a:p>
            <a:endParaRPr lang="en-US" dirty="0"/>
          </a:p>
        </p:txBody>
      </p:sp>
      <p:sp>
        <p:nvSpPr>
          <p:cNvPr id="4" name="Slide Number Placeholder 3"/>
          <p:cNvSpPr>
            <a:spLocks noGrp="1"/>
          </p:cNvSpPr>
          <p:nvPr>
            <p:ph type="sldNum" sz="quarter" idx="5"/>
          </p:nvPr>
        </p:nvSpPr>
        <p:spPr/>
        <p:txBody>
          <a:bodyPr/>
          <a:lstStyle/>
          <a:p>
            <a:fld id="{7E9730A5-E118-DD43-8C03-06ED1FCE0900}" type="slidenum">
              <a:rPr lang="en-US" smtClean="0"/>
              <a:t>17</a:t>
            </a:fld>
            <a:endParaRPr lang="en-US"/>
          </a:p>
        </p:txBody>
      </p:sp>
    </p:spTree>
    <p:extLst>
      <p:ext uri="{BB962C8B-B14F-4D97-AF65-F5344CB8AC3E}">
        <p14:creationId xmlns:p14="http://schemas.microsoft.com/office/powerpoint/2010/main" val="33232058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SUBJECT MATTER: </a:t>
            </a:r>
            <a:r>
              <a:rPr lang="en-US" sz="1100" dirty="0"/>
              <a:t>CULTURAL CONSIDERATIONS</a:t>
            </a:r>
          </a:p>
          <a:p>
            <a:endParaRPr lang="en-US" sz="1100" dirty="0"/>
          </a:p>
          <a:p>
            <a:r>
              <a:rPr lang="en-US" sz="1100" b="1" dirty="0">
                <a:cs typeface="Calibri"/>
              </a:rPr>
              <a:t>Transition Slide: </a:t>
            </a:r>
            <a:r>
              <a:rPr lang="en-US" sz="1100" dirty="0">
                <a:cs typeface="Calibri"/>
              </a:rPr>
              <a:t>Next, we are going to review Cultural Considerations and how culture impacts a person.</a:t>
            </a:r>
          </a:p>
          <a:p>
            <a:endParaRPr lang="en-US" sz="1100" dirty="0"/>
          </a:p>
          <a:p>
            <a:r>
              <a:rPr lang="en-US" sz="1100" b="1" dirty="0"/>
              <a:t>Image Credit: </a:t>
            </a:r>
            <a:r>
              <a:rPr lang="en-US" sz="1100" dirty="0"/>
              <a:t>Flickr</a:t>
            </a:r>
          </a:p>
          <a:p>
            <a:endParaRPr lang="en-US" dirty="0"/>
          </a:p>
        </p:txBody>
      </p:sp>
      <p:sp>
        <p:nvSpPr>
          <p:cNvPr id="4" name="Slide Number Placeholder 3"/>
          <p:cNvSpPr>
            <a:spLocks noGrp="1"/>
          </p:cNvSpPr>
          <p:nvPr>
            <p:ph type="sldNum" sz="quarter" idx="5"/>
          </p:nvPr>
        </p:nvSpPr>
        <p:spPr/>
        <p:txBody>
          <a:bodyPr/>
          <a:lstStyle/>
          <a:p>
            <a:fld id="{7E9730A5-E118-DD43-8C03-06ED1FCE0900}" type="slidenum">
              <a:rPr lang="en-US" smtClean="0"/>
              <a:t>18</a:t>
            </a:fld>
            <a:endParaRPr lang="en-US"/>
          </a:p>
        </p:txBody>
      </p:sp>
    </p:spTree>
    <p:extLst>
      <p:ext uri="{BB962C8B-B14F-4D97-AF65-F5344CB8AC3E}">
        <p14:creationId xmlns:p14="http://schemas.microsoft.com/office/powerpoint/2010/main" val="12941375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SUBJECT MATTER: </a:t>
            </a:r>
            <a:r>
              <a:rPr lang="en-US" sz="1100" dirty="0"/>
              <a:t>CULTURAL CONSIDERATIONS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t>Read</a:t>
            </a:r>
            <a:r>
              <a:rPr lang="en-US" sz="1100" dirty="0"/>
              <a:t> definition offered by the </a:t>
            </a:r>
            <a:r>
              <a:rPr lang="en-US" sz="1100" dirty="0">
                <a:solidFill>
                  <a:schemeClr val="bg1">
                    <a:lumMod val="50000"/>
                  </a:schemeClr>
                </a:solidFill>
              </a:rPr>
              <a:t>National Center of Cultural Competence, Georgetown (2005)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chemeClr val="bg1">
                  <a:lumMod val="50000"/>
                </a:schemeClr>
              </a:solidFill>
            </a:endParaRPr>
          </a:p>
          <a:p>
            <a:r>
              <a:rPr lang="en-US" sz="1100" b="1" dirty="0"/>
              <a:t>Potential Discussion Questions: </a:t>
            </a:r>
          </a:p>
          <a:p>
            <a:pPr marL="228600" indent="-228600">
              <a:buFont typeface="+mj-lt"/>
              <a:buAutoNum type="arabicPeriod"/>
            </a:pPr>
            <a:r>
              <a:rPr lang="en-US" sz="1100" dirty="0"/>
              <a:t>Has this definition evolved (Since 2005)?</a:t>
            </a:r>
          </a:p>
          <a:p>
            <a:pPr marL="228600" indent="-228600">
              <a:buFont typeface="+mj-lt"/>
              <a:buAutoNum type="arabicPeriod"/>
            </a:pPr>
            <a:r>
              <a:rPr lang="en-US" sz="1100" dirty="0"/>
              <a:t>How has this definition evolved (Since 2005)?</a:t>
            </a:r>
          </a:p>
          <a:p>
            <a:pPr marL="0" indent="0">
              <a:buFont typeface="+mj-lt"/>
              <a:buNone/>
            </a:pPr>
            <a:endParaRPr lang="en-US" sz="1100" dirty="0"/>
          </a:p>
          <a:p>
            <a:r>
              <a:rPr lang="en-US" sz="1100" b="1" dirty="0"/>
              <a:t>Key Points: </a:t>
            </a:r>
          </a:p>
          <a:p>
            <a:pPr marL="171450" indent="-171450">
              <a:buFont typeface="Arial" panose="020B0604020202020204" pitchFamily="34" charset="0"/>
              <a:buChar char="•"/>
            </a:pPr>
            <a:r>
              <a:rPr lang="en-US" sz="1100" dirty="0"/>
              <a:t>Culture identification has major influence on our </a:t>
            </a:r>
            <a:r>
              <a:rPr lang="en-US" sz="1100" i="1" dirty="0"/>
              <a:t>behavioral</a:t>
            </a:r>
            <a:r>
              <a:rPr lang="en-US" sz="1100" dirty="0"/>
              <a:t> health; a key contributor to our mental state of being, and </a:t>
            </a:r>
            <a:r>
              <a:rPr lang="en-US" sz="1100" i="1" dirty="0"/>
              <a:t>mental</a:t>
            </a:r>
            <a:r>
              <a:rPr lang="en-US" sz="1100" dirty="0"/>
              <a:t> health</a:t>
            </a:r>
          </a:p>
          <a:p>
            <a:pPr marL="171450" indent="-171450">
              <a:buFont typeface="Arial" panose="020B0604020202020204" pitchFamily="34" charset="0"/>
              <a:buChar char="•"/>
            </a:pPr>
            <a:r>
              <a:rPr lang="en-US" sz="1100" dirty="0"/>
              <a:t>Researcher and Lecturer, Dr. Joe Dispenza says our thoughts lead to (</a:t>
            </a:r>
            <a:r>
              <a:rPr lang="en-US" sz="1100" dirty="0">
                <a:sym typeface="Wingdings" pitchFamily="2" charset="2"/>
              </a:rPr>
              <a:t>) our beliefs  feelings  behavior  experiences. Understanding how culture shapes this </a:t>
            </a:r>
            <a:r>
              <a:rPr lang="en-US" sz="1100" u="sng" dirty="0">
                <a:sym typeface="Wingdings" pitchFamily="2" charset="2"/>
              </a:rPr>
              <a:t>process</a:t>
            </a:r>
            <a:r>
              <a:rPr lang="en-US" sz="1100" dirty="0">
                <a:sym typeface="Wingdings" pitchFamily="2" charset="2"/>
              </a:rPr>
              <a:t> is paramount in any service field, especially since we are designated agents of change- the public engages social services when there is a need to adjust and make changes in our lived experiences. In order to foster this change in our experiences, we must first know and accept how we identify culturally and with cultural humility, engage in courageous conversations with people who will respectfully challenge our old patterns and perspectives, producing new thoughts  beliefs  feelings  behavior  experiences. </a:t>
            </a: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defRPr/>
            </a:pPr>
            <a:r>
              <a:rPr lang="en-US" b="1" dirty="0"/>
              <a:t>Reference: </a:t>
            </a:r>
            <a:r>
              <a:rPr lang="en-US" dirty="0"/>
              <a:t>Georgetown University Center for Child and Human Development. National Center for Cultural Competence 3300 Whitehaven St., NW, Suite 3300</a:t>
            </a:r>
            <a:br>
              <a:rPr lang="en-US" dirty="0">
                <a:cs typeface="+mn-lt"/>
              </a:rPr>
            </a:br>
            <a:r>
              <a:rPr lang="en-US" dirty="0"/>
              <a:t>Washington, DC 20007</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E9730A5-E118-DD43-8C03-06ED1FCE0900}" type="slidenum">
              <a:rPr lang="en-US" smtClean="0"/>
              <a:t>19</a:t>
            </a:fld>
            <a:endParaRPr lang="en-US"/>
          </a:p>
        </p:txBody>
      </p:sp>
    </p:spTree>
    <p:extLst>
      <p:ext uri="{BB962C8B-B14F-4D97-AF65-F5344CB8AC3E}">
        <p14:creationId xmlns:p14="http://schemas.microsoft.com/office/powerpoint/2010/main" val="2017641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This slide deck was created to infuse into the University of Nevada, Reno’s CAS 154 The Problems of Substance Abuse and Addiction 3-credit undergraduate course. This course provides an overview of how involvement with alcohol, tobacco, and other drugs can affect health, and personal and social development as it relates to social, philosophical, cultural, prevention, and treatment issues. Topics include identification of substances; historical and causal factors of abuse of alcohol and other drugs; a brief overview of assessment and diagnosis; treatment modalities, and prevention; effects of substance abuse with special populations; and approaches recognized as effective in treating people with problems related alcohol and/or other drug abuse.</a:t>
            </a:r>
          </a:p>
          <a:p>
            <a:endParaRPr lang="en-US" sz="1100" dirty="0"/>
          </a:p>
          <a:p>
            <a:r>
              <a:rPr lang="en-US" sz="1100" dirty="0"/>
              <a:t>This curriculum can be easily infused into an overview course in full or in part to supplement the current addiction treatment, recovery, and prevention curriculum.</a:t>
            </a:r>
          </a:p>
          <a:p>
            <a:br>
              <a:rPr lang="en-US" sz="1100" dirty="0"/>
            </a:br>
            <a:endParaRPr lang="en-US" sz="1100" b="1" dirty="0">
              <a:solidFill>
                <a:srgbClr val="000000"/>
              </a:solidFill>
            </a:endParaRPr>
          </a:p>
          <a:p>
            <a:pPr marL="0" marR="0" indent="0" algn="l"/>
            <a:r>
              <a:rPr lang="en-US" sz="1100" b="1" i="0" dirty="0">
                <a:solidFill>
                  <a:srgbClr val="000000"/>
                </a:solidFill>
                <a:effectLst/>
              </a:rPr>
              <a:t>Sources:</a:t>
            </a:r>
            <a:endParaRPr lang="en-US" sz="1100" b="0" i="0" dirty="0">
              <a:solidFill>
                <a:srgbClr val="222222"/>
              </a:solidFill>
              <a:effectLst/>
              <a:cs typeface="Calibri"/>
            </a:endParaRPr>
          </a:p>
          <a:p>
            <a:pPr marL="0" marR="0" indent="0" algn="l" rtl="0" fontAlgn="base" latinLnBrk="0">
              <a:spcAft>
                <a:spcPts val="600"/>
              </a:spcAft>
            </a:pPr>
            <a:r>
              <a:rPr lang="en-US" sz="1100" b="0" i="0" dirty="0">
                <a:solidFill>
                  <a:srgbClr val="000000"/>
                </a:solidFill>
                <a:effectLst/>
              </a:rPr>
              <a:t>Center for the Application of Substance Abuse Technologies (CASAT) Academics: </a:t>
            </a:r>
            <a:r>
              <a:rPr lang="en-US" sz="1100" b="0" i="0" dirty="0">
                <a:solidFill>
                  <a:srgbClr val="1155CC"/>
                </a:solidFill>
                <a:effectLst/>
                <a:hlinkClick r:id="rId3"/>
              </a:rPr>
              <a:t>https://casat.org/academic/</a:t>
            </a:r>
            <a:r>
              <a:rPr lang="en-US" sz="1100" b="0" i="0" dirty="0">
                <a:solidFill>
                  <a:srgbClr val="1155CC"/>
                </a:solidFill>
                <a:effectLst/>
              </a:rPr>
              <a:t> </a:t>
            </a:r>
            <a:endParaRPr lang="en-US" sz="1100" b="0" i="0" dirty="0">
              <a:solidFill>
                <a:srgbClr val="222222"/>
              </a:solidFill>
              <a:effectLst/>
            </a:endParaRPr>
          </a:p>
          <a:p>
            <a:pPr algn="l"/>
            <a:endParaRPr lang="en-US" sz="1100" b="0" i="0" dirty="0">
              <a:solidFill>
                <a:srgbClr val="000000"/>
              </a:solidFill>
              <a:effectLst/>
            </a:endParaRPr>
          </a:p>
          <a:p>
            <a:pPr algn="l"/>
            <a:r>
              <a:rPr lang="en-US" sz="1100" b="0" i="0" dirty="0">
                <a:solidFill>
                  <a:srgbClr val="000000"/>
                </a:solidFill>
                <a:effectLst/>
              </a:rPr>
              <a:t>UNR Course Descriptions:   </a:t>
            </a:r>
          </a:p>
          <a:p>
            <a:pPr algn="l">
              <a:spcAft>
                <a:spcPts val="600"/>
              </a:spcAft>
            </a:pPr>
            <a:r>
              <a:rPr lang="en-US" sz="1100" b="0" i="0" dirty="0">
                <a:solidFill>
                  <a:srgbClr val="1155CC"/>
                </a:solidFill>
                <a:effectLst/>
                <a:hlinkClick r:id="rId4"/>
              </a:rPr>
              <a:t>https://catalog.unr.edu/content.php?catoid=45&amp;catoid=45&amp;navoid=47663&amp;filter%5Bitem_type%5D=3&amp;filter%5Bonly_active%5D=1&amp;filter%5B3%5D=1&amp;filter%5Bcpage%5D=9</a:t>
            </a:r>
            <a:endParaRPr lang="en-US" sz="1100" b="0" i="0" dirty="0">
              <a:solidFill>
                <a:srgbClr val="222222"/>
              </a:solidFill>
              <a:effectLst/>
            </a:endParaRPr>
          </a:p>
          <a:p>
            <a:endParaRPr lang="en-US" dirty="0"/>
          </a:p>
        </p:txBody>
      </p:sp>
      <p:sp>
        <p:nvSpPr>
          <p:cNvPr id="4" name="Slide Number Placeholder 3"/>
          <p:cNvSpPr>
            <a:spLocks noGrp="1"/>
          </p:cNvSpPr>
          <p:nvPr>
            <p:ph type="sldNum" sz="quarter" idx="5"/>
          </p:nvPr>
        </p:nvSpPr>
        <p:spPr/>
        <p:txBody>
          <a:bodyPr/>
          <a:lstStyle/>
          <a:p>
            <a:fld id="{7E9730A5-E118-DD43-8C03-06ED1FCE0900}" type="slidenum">
              <a:rPr lang="en-US" smtClean="0"/>
              <a:t>2</a:t>
            </a:fld>
            <a:endParaRPr lang="en-US"/>
          </a:p>
        </p:txBody>
      </p:sp>
    </p:spTree>
    <p:extLst>
      <p:ext uri="{BB962C8B-B14F-4D97-AF65-F5344CB8AC3E}">
        <p14:creationId xmlns:p14="http://schemas.microsoft.com/office/powerpoint/2010/main" val="25007793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SUBJECT MATTER: </a:t>
            </a:r>
            <a:r>
              <a:rPr lang="en-US" sz="1100" dirty="0"/>
              <a:t>CULTURAL CONSIDERATIONS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t>Read</a:t>
            </a:r>
            <a:r>
              <a:rPr lang="en-US" sz="1100" dirty="0"/>
              <a:t> definition offered by the </a:t>
            </a:r>
            <a:r>
              <a:rPr lang="en-US" sz="1100" dirty="0">
                <a:solidFill>
                  <a:schemeClr val="bg1">
                    <a:lumMod val="50000"/>
                  </a:schemeClr>
                </a:solidFill>
              </a:rPr>
              <a:t>National Center of Cultural Competence, Georgetown (2005)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chemeClr val="bg1">
                  <a:lumMod val="50000"/>
                </a:schemeClr>
              </a:solidFill>
            </a:endParaRPr>
          </a:p>
          <a:p>
            <a:r>
              <a:rPr lang="en-US" sz="1100" b="1" dirty="0"/>
              <a:t>Potential Discussion Questions: </a:t>
            </a:r>
          </a:p>
          <a:p>
            <a:pPr marL="228600" indent="-228600">
              <a:buFont typeface="+mj-lt"/>
              <a:buAutoNum type="arabicPeriod"/>
            </a:pPr>
            <a:r>
              <a:rPr lang="en-US" sz="1100" dirty="0"/>
              <a:t>Identity is such a broad term. What are some additional ways people identify as? Ex: Student-Athletes</a:t>
            </a:r>
          </a:p>
          <a:p>
            <a:pPr marL="228600" indent="-228600">
              <a:buFont typeface="+mj-lt"/>
              <a:buAutoNum type="arabicPeriod"/>
            </a:pPr>
            <a:r>
              <a:rPr lang="en-US" sz="1100" dirty="0"/>
              <a:t>What are some examples of a direct conflict between someone’s cultural identities? Ex: LGBTQIA+, one religion marrying into another, etc.</a:t>
            </a:r>
          </a:p>
          <a:p>
            <a:endParaRPr lang="en-US" sz="1100" b="1" dirty="0"/>
          </a:p>
          <a:p>
            <a:r>
              <a:rPr lang="en-US" sz="1100" b="1" dirty="0"/>
              <a:t>Key Points: </a:t>
            </a:r>
          </a:p>
          <a:p>
            <a:pPr marL="171450" indent="-171450">
              <a:buFont typeface="Arial" panose="020B0604020202020204" pitchFamily="34" charset="0"/>
              <a:buChar char="•"/>
            </a:pPr>
            <a:r>
              <a:rPr lang="en-US" sz="1100" b="0" dirty="0"/>
              <a:t>of a mental health crisis. </a:t>
            </a:r>
          </a:p>
          <a:p>
            <a:pPr marL="171450" indent="-171450">
              <a:buFont typeface="Arial" panose="020B0604020202020204" pitchFamily="34" charset="0"/>
              <a:buChar char="•"/>
            </a:pPr>
            <a:r>
              <a:rPr lang="en-US" sz="1100" b="0" dirty="0"/>
              <a:t>Understanding our own, and someone else’s cultural identity gives us a greater understanding of how they may Mental health crises can also be considered a crisis of identity- When the ways we view ourselves, the world, and the relationships between “us” and “them” are in conflict, we typically experience a level of stress which can lead to the experience perceive of crisis situations and the tools one has in conflict resolution during crisis situations.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a:defRPr/>
            </a:pPr>
            <a:r>
              <a:rPr lang="en-US" b="1" dirty="0"/>
              <a:t>Reference: </a:t>
            </a:r>
            <a:r>
              <a:rPr lang="en-US" dirty="0"/>
              <a:t>Georgetown University Center for Child and Human Development. National Center for Cultural Competence 3300 Whitehaven St., NW, Suite 3300</a:t>
            </a:r>
            <a:br>
              <a:rPr lang="en-US" dirty="0"/>
            </a:br>
            <a:r>
              <a:rPr lang="en-US" dirty="0"/>
              <a:t>Washington, DC 20007</a:t>
            </a:r>
          </a:p>
          <a:p>
            <a:pPr marL="0" marR="0" lvl="0" indent="0" algn="l" defTabSz="914400">
              <a:lnSpc>
                <a:spcPct val="100000"/>
              </a:lnSpc>
              <a:spcBef>
                <a:spcPts val="0"/>
              </a:spcBef>
              <a:spcAft>
                <a:spcPts val="0"/>
              </a:spcAft>
              <a:buClrTx/>
              <a:buSzTx/>
              <a:buFontTx/>
              <a:buNone/>
              <a:tabLst/>
              <a:defRPr/>
            </a:pPr>
            <a:endParaRPr lang="en-US" sz="110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endParaRPr lang="en-US" dirty="0"/>
          </a:p>
        </p:txBody>
      </p:sp>
      <p:sp>
        <p:nvSpPr>
          <p:cNvPr id="4" name="Slide Number Placeholder 3"/>
          <p:cNvSpPr>
            <a:spLocks noGrp="1"/>
          </p:cNvSpPr>
          <p:nvPr>
            <p:ph type="sldNum" sz="quarter" idx="5"/>
          </p:nvPr>
        </p:nvSpPr>
        <p:spPr/>
        <p:txBody>
          <a:bodyPr/>
          <a:lstStyle/>
          <a:p>
            <a:fld id="{7E9730A5-E118-DD43-8C03-06ED1FCE0900}" type="slidenum">
              <a:rPr lang="en-US" smtClean="0"/>
              <a:t>20</a:t>
            </a:fld>
            <a:endParaRPr lang="en-US"/>
          </a:p>
        </p:txBody>
      </p:sp>
    </p:spTree>
    <p:extLst>
      <p:ext uri="{BB962C8B-B14F-4D97-AF65-F5344CB8AC3E}">
        <p14:creationId xmlns:p14="http://schemas.microsoft.com/office/powerpoint/2010/main" val="13814140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SUBJECT MATTER</a:t>
            </a:r>
            <a:r>
              <a:rPr lang="en-US" sz="1100" dirty="0"/>
              <a:t>: CULTURAL CONSIDERATIONS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As we’ve discussed- culture affects how we experience and interpret the world. </a:t>
            </a:r>
            <a:r>
              <a:rPr lang="en-US" sz="1100" b="0" i="0" dirty="0">
                <a:solidFill>
                  <a:schemeClr val="bg1">
                    <a:lumMod val="50000"/>
                  </a:schemeClr>
                </a:solidFill>
                <a:effectLst/>
              </a:rPr>
              <a:t>Culture, including beliefs, values, norms, and behaviors, affects how we experience and interpret the world, including the meaning we impart to the experience of a mental illness crisis. </a:t>
            </a:r>
            <a:r>
              <a:rPr lang="en-US" sz="1100" dirty="0"/>
              <a:t>Culture can also influence how a patient engages with the behavioral health and/or healthcare systems- </a:t>
            </a:r>
            <a:r>
              <a:rPr lang="en-US" sz="1100" i="1" dirty="0"/>
              <a:t>Read</a:t>
            </a:r>
            <a:r>
              <a:rPr lang="en-US" sz="1100" dirty="0"/>
              <a:t> slide bullet points.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Potential Discussion Questions: </a:t>
            </a:r>
          </a:p>
          <a:p>
            <a:pPr marL="228600" indent="-228600">
              <a:buFont typeface="+mj-lt"/>
              <a:buAutoNum type="arabicPeriod"/>
            </a:pPr>
            <a:r>
              <a:rPr lang="en-US" sz="1100" dirty="0"/>
              <a:t>What are some examples of culture having an influence on how the patient seeks or avoids treatment?</a:t>
            </a:r>
          </a:p>
          <a:p>
            <a:pPr marL="228600" indent="-228600">
              <a:buFont typeface="+mj-lt"/>
              <a:buAutoNum type="arabicPeriod"/>
            </a:pPr>
            <a:r>
              <a:rPr lang="en-US" sz="1100" dirty="0"/>
              <a:t>What are some examples of culture having an influence on how the patient perceives and expresses symptoms?</a:t>
            </a:r>
          </a:p>
          <a:p>
            <a:pPr marL="228600" indent="-228600">
              <a:buFont typeface="+mj-lt"/>
              <a:buAutoNum type="arabicPeriod"/>
            </a:pPr>
            <a:r>
              <a:rPr lang="en-US" sz="1100" dirty="0"/>
              <a:t>What are some examples of culture having an influence on how the patient copes with stress and capacity to manage a crisis?</a:t>
            </a:r>
          </a:p>
          <a:p>
            <a:pPr marL="228600" indent="-228600">
              <a:buFont typeface="+mj-lt"/>
              <a:buAutoNum type="arabicPeriod"/>
            </a:pPr>
            <a:r>
              <a:rPr lang="en-US" sz="1100" dirty="0"/>
              <a:t>What are some examples of culture having an influence on how the patient adheres to treatment plans?</a:t>
            </a:r>
          </a:p>
          <a:p>
            <a:pPr marL="228600" indent="-228600">
              <a:buFont typeface="+mj-lt"/>
              <a:buAutoNum type="arabicPeriod"/>
            </a:pPr>
            <a:r>
              <a:rPr lang="en-US" sz="1100" dirty="0"/>
              <a:t>What are some examples of culture having an influence on how the patient attaches stigma to a mental health crisis? </a:t>
            </a:r>
          </a:p>
          <a:p>
            <a:pPr marL="0" indent="0">
              <a:buFont typeface="+mj-lt"/>
              <a:buNone/>
            </a:pPr>
            <a:endParaRPr lang="en-US" sz="1100" dirty="0"/>
          </a:p>
          <a:p>
            <a:pPr marL="0" indent="0">
              <a:buFont typeface="+mj-lt"/>
              <a:buNone/>
            </a:pPr>
            <a:r>
              <a:rPr lang="en-US" sz="1100" b="1" dirty="0"/>
              <a:t>Key Points: </a:t>
            </a:r>
          </a:p>
          <a:p>
            <a:pPr marL="171450" indent="-171450">
              <a:buFont typeface="Arial" panose="020B0604020202020204" pitchFamily="34" charset="0"/>
              <a:buChar char="•"/>
            </a:pPr>
            <a:r>
              <a:rPr lang="en-US" sz="1100" dirty="0"/>
              <a:t>The calls to action are for individualized, Person-Centered Treatment and to engage with cultural humility- being respectful of individual differences, slowing down and being willing to ask questions to seek a greater understanding of someone else’s unique cultural experiences, and the function of those experiences in the presentation of crisis in today’s snapshot. </a:t>
            </a:r>
          </a:p>
          <a:p>
            <a:pPr marL="171450" indent="-171450">
              <a:buFont typeface="Arial" panose="020B0604020202020204" pitchFamily="34" charset="0"/>
              <a:buChar char="•"/>
            </a:pPr>
            <a:r>
              <a:rPr lang="en-US" sz="1100" dirty="0"/>
              <a:t>In a performance and outcomes-driven society that assigns a lot of weight to the social perception of performance and success; stigma is an enormous barrier to help-seeking and receiving treatment for mental health crises.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a:defRPr/>
            </a:pPr>
            <a:r>
              <a:rPr lang="en-US" b="1" dirty="0"/>
              <a:t>Reference: </a:t>
            </a:r>
            <a:r>
              <a:rPr lang="en-US" dirty="0"/>
              <a:t>Georgetown University Center for Child and Human Development. National Center for Cultural Competence 3300 Whitehaven St., NW, Suite 3300</a:t>
            </a:r>
            <a:br>
              <a:rPr lang="en-US" dirty="0">
                <a:cs typeface="+mn-lt"/>
              </a:rPr>
            </a:br>
            <a:r>
              <a:rPr lang="en-US" dirty="0"/>
              <a:t>Washington, DC 20007</a:t>
            </a:r>
          </a:p>
          <a:p>
            <a:pPr marL="0" marR="0" lvl="0" indent="0" algn="l" defTabSz="914400">
              <a:lnSpc>
                <a:spcPct val="100000"/>
              </a:lnSpc>
              <a:spcBef>
                <a:spcPts val="0"/>
              </a:spcBef>
              <a:spcAft>
                <a:spcPts val="0"/>
              </a:spcAft>
              <a:buClrTx/>
              <a:buSzTx/>
              <a:buFontTx/>
              <a:buNone/>
              <a:tabLst/>
              <a:defRPr/>
            </a:pPr>
            <a:endParaRPr lang="en-US" sz="1100" dirty="0">
              <a:cs typeface="Calibri"/>
            </a:endParaRPr>
          </a:p>
          <a:p>
            <a:endParaRPr lang="en-US" dirty="0"/>
          </a:p>
        </p:txBody>
      </p:sp>
      <p:sp>
        <p:nvSpPr>
          <p:cNvPr id="4" name="Slide Number Placeholder 3"/>
          <p:cNvSpPr>
            <a:spLocks noGrp="1"/>
          </p:cNvSpPr>
          <p:nvPr>
            <p:ph type="sldNum" sz="quarter" idx="5"/>
          </p:nvPr>
        </p:nvSpPr>
        <p:spPr>
          <a:xfrm>
            <a:off x="6323797" y="8685213"/>
            <a:ext cx="532615" cy="458787"/>
          </a:xfrm>
        </p:spPr>
        <p:txBody>
          <a:bodyPr/>
          <a:lstStyle/>
          <a:p>
            <a:fld id="{7E9730A5-E118-DD43-8C03-06ED1FCE0900}" type="slidenum">
              <a:rPr lang="en-US" smtClean="0"/>
              <a:t>21</a:t>
            </a:fld>
            <a:endParaRPr lang="en-US" dirty="0"/>
          </a:p>
        </p:txBody>
      </p:sp>
    </p:spTree>
    <p:extLst>
      <p:ext uri="{BB962C8B-B14F-4D97-AF65-F5344CB8AC3E}">
        <p14:creationId xmlns:p14="http://schemas.microsoft.com/office/powerpoint/2010/main" val="42160632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9600"/>
            <a:ext cx="5486400" cy="35814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SUBJECT MATTER: </a:t>
            </a:r>
            <a:r>
              <a:rPr lang="en-US" sz="1100" dirty="0"/>
              <a:t>CULTURAL CONSIDERATIONS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DISCUSSION: </a:t>
            </a:r>
            <a:r>
              <a:rPr lang="en-US" sz="1100" dirty="0"/>
              <a:t>Ask the students the</a:t>
            </a:r>
            <a:r>
              <a:rPr lang="en-US" sz="1100" baseline="0" dirty="0"/>
              <a:t> following questions regarding the terms on the slide (cultural awareness, cultural sensitivity, cultural competence, cultural humility). </a:t>
            </a:r>
            <a:r>
              <a:rPr lang="en-US" sz="1100" dirty="0"/>
              <a:t>Talk about each key point individually.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dirty="0">
                <a:solidFill>
                  <a:schemeClr val="tx1">
                    <a:lumMod val="50000"/>
                    <a:lumOff val="50000"/>
                  </a:schemeClr>
                </a:solidFill>
              </a:rPr>
              <a:t>What do these mean?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dirty="0">
                <a:solidFill>
                  <a:schemeClr val="tx1">
                    <a:lumMod val="50000"/>
                    <a:lumOff val="50000"/>
                  </a:schemeClr>
                </a:solidFill>
              </a:rPr>
              <a:t>How are they different and distinct?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indent="0">
              <a:buFont typeface="+mj-lt"/>
              <a:buNone/>
            </a:pPr>
            <a:r>
              <a:rPr lang="en-US" sz="1100" b="1" dirty="0"/>
              <a:t>Key Points: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u="sng" dirty="0"/>
              <a:t>Cultural Awareness:</a:t>
            </a:r>
            <a:r>
              <a:rPr lang="en-US" sz="1100" b="0" u="none" dirty="0"/>
              <a:t> </a:t>
            </a:r>
            <a:r>
              <a:rPr lang="en-US" sz="1100" b="0" i="0" dirty="0">
                <a:solidFill>
                  <a:schemeClr val="bg1">
                    <a:lumMod val="50000"/>
                  </a:schemeClr>
                </a:solidFill>
                <a:effectLst/>
              </a:rPr>
              <a:t>is a critical feature of effective health and mental health policy, planning, resource allocation, and service delivery across the entire spectrum of care, including health promotion and prevention.</a:t>
            </a:r>
            <a:endParaRPr lang="en-US" sz="1100" b="0" i="0" u="non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u="sng" dirty="0"/>
              <a:t>Cultural Sensitivity</a:t>
            </a:r>
            <a:r>
              <a:rPr lang="en-US" sz="1100" b="0" dirty="0"/>
              <a:t>: is being aware of cultural differences and NOT judging or assigning value to those differences (positive or negative)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u="sng" dirty="0"/>
              <a:t>Cultural Competence</a:t>
            </a:r>
            <a:r>
              <a:rPr lang="en-US" sz="1100" b="0" dirty="0"/>
              <a:t>: </a:t>
            </a:r>
            <a:r>
              <a:rPr lang="en-US" sz="1100" dirty="0">
                <a:solidFill>
                  <a:schemeClr val="bg1">
                    <a:lumMod val="50000"/>
                  </a:schemeClr>
                </a:solidFill>
              </a:rPr>
              <a:t>doesn’t mean you are an authority in the values and beliefs of every culture. There is a shift in the paradigm we should be aiming to achieve cultural competence and rather, we should seek to achieve cultural humility. </a:t>
            </a:r>
            <a:endParaRPr lang="en-US" sz="1100"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u="sng" dirty="0"/>
              <a:t>Cultural Humility</a:t>
            </a:r>
            <a:r>
              <a:rPr lang="en-US" sz="1100" b="0" dirty="0"/>
              <a:t>: is defined by the willingness to have ‘Courageous Conversations’ – diversity and inclusion are necessary to create a safe space to courageously let our guards down in order to be vulnerable, honest, and transparent about our unique experiences of the world; being willing to ask questions with intentions of gaining an understanding of someone’s else’s culture and lived experiences. </a:t>
            </a:r>
            <a:endParaRPr lang="en-US" sz="1100" dirty="0"/>
          </a:p>
          <a:p>
            <a:endParaRPr lang="en-US" sz="1100" dirty="0"/>
          </a:p>
          <a:p>
            <a:r>
              <a:rPr lang="en-US" sz="1100" b="1" dirty="0"/>
              <a:t>Image Credit:</a:t>
            </a:r>
            <a:r>
              <a:rPr lang="en-US" sz="1100" b="1" baseline="0" dirty="0"/>
              <a:t> </a:t>
            </a:r>
            <a:r>
              <a:rPr lang="en-US" sz="1100" baseline="0" dirty="0"/>
              <a:t>Flickr</a:t>
            </a:r>
            <a:endParaRPr lang="en-US" sz="1100" dirty="0"/>
          </a:p>
          <a:p>
            <a:endParaRPr lang="en-US" dirty="0"/>
          </a:p>
        </p:txBody>
      </p:sp>
      <p:sp>
        <p:nvSpPr>
          <p:cNvPr id="4" name="Slide Number Placeholder 3"/>
          <p:cNvSpPr>
            <a:spLocks noGrp="1"/>
          </p:cNvSpPr>
          <p:nvPr>
            <p:ph type="sldNum" sz="quarter" idx="10"/>
          </p:nvPr>
        </p:nvSpPr>
        <p:spPr/>
        <p:txBody>
          <a:bodyPr/>
          <a:lstStyle/>
          <a:p>
            <a:fld id="{7E9730A5-E118-DD43-8C03-06ED1FCE0900}" type="slidenum">
              <a:rPr lang="en-US" smtClean="0"/>
              <a:t>22</a:t>
            </a:fld>
            <a:endParaRPr lang="en-US"/>
          </a:p>
        </p:txBody>
      </p:sp>
    </p:spTree>
    <p:extLst>
      <p:ext uri="{BB962C8B-B14F-4D97-AF65-F5344CB8AC3E}">
        <p14:creationId xmlns:p14="http://schemas.microsoft.com/office/powerpoint/2010/main" val="14628296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SUBJECT MATTER: </a:t>
            </a:r>
            <a:r>
              <a:rPr lang="en-US" sz="1100" dirty="0"/>
              <a:t>CULTURAL CONSIDERATIONS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bg1">
                    <a:lumMod val="50000"/>
                  </a:schemeClr>
                </a:solidFill>
                <a:effectLst/>
              </a:rPr>
              <a:t>This history of trauma has resulted in intergenerational trauma. Most American Indians and Alaska Natives believe that historical trauma, including the loss of culture, lies at the heart of substance use and mental illness within their communities.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dirty="0">
              <a:solidFill>
                <a:schemeClr val="bg1">
                  <a:lumMod val="50000"/>
                </a:schemeClr>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bg1">
                    <a:lumMod val="50000"/>
                  </a:schemeClr>
                </a:solidFill>
                <a:effectLst/>
              </a:rPr>
              <a:t>Children being forcibly removed from their homes to be raised in boarding schools still impact how parents raise their children. Indigenous peoples experience higher rates of substance use and related disorders, PTSD, and suicide, all of which are directly associated with this intergenerational trauma on Indigenous peoples.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dirty="0">
              <a:solidFill>
                <a:schemeClr val="bg1">
                  <a:lumMod val="50000"/>
                </a:schemeClr>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bg1">
                    <a:lumMod val="50000"/>
                  </a:schemeClr>
                </a:solidFill>
                <a:effectLst/>
              </a:rPr>
              <a:t>As one staggering example, Indigenous peoples are 526% more likely to die from alcohol use than non-indigenous people.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dirty="0">
              <a:solidFill>
                <a:schemeClr val="bg1">
                  <a:lumMod val="50000"/>
                </a:schemeClr>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1 in 8 Native</a:t>
            </a:r>
            <a:r>
              <a:rPr lang="en-US" sz="1100" baseline="0" dirty="0"/>
              <a:t> American adults in need of substance use treatment received it at a specialty facility.</a:t>
            </a: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READ</a:t>
            </a:r>
            <a:r>
              <a:rPr lang="en-US" sz="1100" dirty="0"/>
              <a: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effectLst/>
                <a:latin typeface="Calibri" panose="020F0502020204030204" pitchFamily="34" charset="0"/>
                <a:ea typeface="Calibri" panose="020F0502020204030204" pitchFamily="34" charset="0"/>
                <a:cs typeface="Times New Roman" panose="02020603050405020304" pitchFamily="18" charset="0"/>
              </a:rPr>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dirty="0" err="1">
                <a:solidFill>
                  <a:schemeClr val="tx1"/>
                </a:solidFill>
                <a:effectLst/>
                <a:latin typeface="+mn-lt"/>
                <a:ea typeface="+mn-ea"/>
                <a:cs typeface="+mn-cs"/>
              </a:rPr>
              <a:t>Roessel</a:t>
            </a:r>
            <a:r>
              <a:rPr lang="en-US" sz="1100" b="0" i="0" kern="1200" dirty="0">
                <a:solidFill>
                  <a:schemeClr val="tx1"/>
                </a:solidFill>
                <a:effectLst/>
                <a:latin typeface="+mn-lt"/>
                <a:ea typeface="+mn-ea"/>
                <a:cs typeface="+mn-cs"/>
              </a:rPr>
              <a:t>, M. (n.d.). Best Practice Highlights Indigenous/Native American Patients. American</a:t>
            </a:r>
            <a:br>
              <a:rPr lang="en-US" sz="1100" b="0" i="0" kern="1200" dirty="0">
                <a:solidFill>
                  <a:schemeClr val="tx1"/>
                </a:solidFill>
                <a:effectLst/>
                <a:latin typeface="+mn-lt"/>
                <a:ea typeface="+mn-ea"/>
                <a:cs typeface="+mn-cs"/>
              </a:rPr>
            </a:br>
            <a:r>
              <a:rPr lang="en-US" sz="1100" b="0" i="0" kern="1200" dirty="0">
                <a:solidFill>
                  <a:schemeClr val="tx1"/>
                </a:solidFill>
                <a:effectLst/>
                <a:latin typeface="+mn-lt"/>
                <a:ea typeface="+mn-ea"/>
                <a:cs typeface="+mn-cs"/>
              </a:rPr>
              <a:t>Psychiatric Association </a:t>
            </a:r>
            <a:r>
              <a:rPr lang="en-US"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https://www.psychiatry.org/File%20Library/Psychiatrists/Cultural-Competency/Treating-Diverse-Populations/Best-Practices-NativeAmericans-Patients.pdf</a:t>
            </a:r>
            <a:endParaRPr lang="en-US"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dirty="0">
                <a:solidFill>
                  <a:schemeClr val="tx1"/>
                </a:solidFill>
                <a:effectLst/>
                <a:latin typeface="+mn-lt"/>
                <a:ea typeface="+mn-ea"/>
                <a:cs typeface="+mn-cs"/>
              </a:rPr>
              <a:t>U.S. Department of Health and Human Services, &amp; Services, U. S. D. H. H. (2019). </a:t>
            </a:r>
            <a:r>
              <a:rPr lang="en-US" sz="1100" b="0" i="1" kern="1200" dirty="0">
                <a:solidFill>
                  <a:schemeClr val="tx1"/>
                </a:solidFill>
                <a:effectLst/>
                <a:latin typeface="+mn-lt"/>
                <a:ea typeface="+mn-ea"/>
                <a:cs typeface="+mn-cs"/>
              </a:rPr>
              <a:t>Tip 61 - Behavioral Health Services for American Indians and Alaska Natives</a:t>
            </a:r>
            <a:r>
              <a:rPr lang="en-US" sz="1100" b="0" i="0" kern="1200" dirty="0">
                <a:solidFill>
                  <a:schemeClr val="tx1"/>
                </a:solidFill>
                <a:effectLst/>
                <a:latin typeface="+mn-lt"/>
                <a:ea typeface="+mn-ea"/>
                <a:cs typeface="+mn-cs"/>
              </a:rPr>
              <a:t>. </a:t>
            </a:r>
            <a:r>
              <a:rPr lang="en-US" sz="1100" u="sng" baseline="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https://store.samhsa.gov/sites/default/files/d7/priv/tip_61_aian_full_document_020419_0.pdf</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100" dirty="0"/>
          </a:p>
          <a:p>
            <a:endParaRPr lang="en-US" sz="1100" dirty="0"/>
          </a:p>
          <a:p>
            <a:endParaRPr lang="en-US" dirty="0"/>
          </a:p>
        </p:txBody>
      </p:sp>
      <p:sp>
        <p:nvSpPr>
          <p:cNvPr id="4" name="Slide Number Placeholder 3"/>
          <p:cNvSpPr>
            <a:spLocks noGrp="1"/>
          </p:cNvSpPr>
          <p:nvPr>
            <p:ph type="sldNum" sz="quarter" idx="5"/>
          </p:nvPr>
        </p:nvSpPr>
        <p:spPr/>
        <p:txBody>
          <a:bodyPr/>
          <a:lstStyle/>
          <a:p>
            <a:fld id="{7E9730A5-E118-DD43-8C03-06ED1FCE0900}" type="slidenum">
              <a:rPr lang="en-US" smtClean="0"/>
              <a:t>23</a:t>
            </a:fld>
            <a:endParaRPr lang="en-US"/>
          </a:p>
        </p:txBody>
      </p:sp>
    </p:spTree>
    <p:extLst>
      <p:ext uri="{BB962C8B-B14F-4D97-AF65-F5344CB8AC3E}">
        <p14:creationId xmlns:p14="http://schemas.microsoft.com/office/powerpoint/2010/main" val="3227258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SUBJECT MATTER: </a:t>
            </a:r>
            <a:r>
              <a:rPr lang="en-US" sz="1100" dirty="0"/>
              <a:t>COMPASSION FATIGUE</a:t>
            </a:r>
          </a:p>
          <a:p>
            <a:endParaRPr lang="en-US" sz="1100" dirty="0">
              <a:cs typeface="Calibri"/>
            </a:endParaRPr>
          </a:p>
          <a:p>
            <a:r>
              <a:rPr lang="en-US" sz="1100" b="1" dirty="0"/>
              <a:t>Transition Slide: </a:t>
            </a:r>
            <a:r>
              <a:rPr lang="en-US" sz="1100" dirty="0"/>
              <a:t>Next, we will be discussing compassion fatigue and why it is just as important to care for you as it is the people you serve.</a:t>
            </a:r>
          </a:p>
          <a:p>
            <a:endParaRPr lang="en-US" sz="110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cs typeface="Calibri"/>
              </a:rPr>
              <a:t>Image Credit: </a:t>
            </a:r>
            <a:r>
              <a:rPr lang="en-US" sz="1100" b="0" dirty="0">
                <a:cs typeface="Calibri"/>
              </a:rPr>
              <a:t>www.tagxedo.com word cloud creator</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730A5-E118-DD43-8C03-06ED1FCE0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91837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dirty="0"/>
              <a:t>SUBJECT MATTER: </a:t>
            </a:r>
            <a:r>
              <a:rPr lang="en-US" sz="1100" dirty="0"/>
              <a:t>COMPASSION FATIGUE</a:t>
            </a:r>
          </a:p>
          <a:p>
            <a:pPr marL="0" indent="0">
              <a:buFont typeface="Arial" panose="020B0604020202020204" pitchFamily="34" charset="0"/>
              <a:buNone/>
            </a:pPr>
            <a:endParaRPr lang="en-US" sz="1100" b="0" dirty="0"/>
          </a:p>
          <a:p>
            <a:pPr marL="0" indent="0">
              <a:buFont typeface="Arial" panose="020B0604020202020204" pitchFamily="34" charset="0"/>
              <a:buNone/>
            </a:pPr>
            <a:r>
              <a:rPr lang="en-US" sz="1100" b="0" dirty="0"/>
              <a:t>Let’s take a look at Empathy Based Stress which can show up as Compassion Fatigue.</a:t>
            </a:r>
          </a:p>
          <a:p>
            <a:pPr marL="0" indent="0">
              <a:buFont typeface="Arial" panose="020B0604020202020204" pitchFamily="34" charset="0"/>
              <a:buNone/>
            </a:pPr>
            <a:endParaRPr lang="en-US" sz="1100" b="1" dirty="0"/>
          </a:p>
          <a:p>
            <a:pPr marL="0" indent="0">
              <a:buFont typeface="Arial" panose="020B0604020202020204" pitchFamily="34" charset="0"/>
              <a:buNone/>
            </a:pPr>
            <a:r>
              <a:rPr lang="en-US" sz="1100" b="0" dirty="0"/>
              <a:t>First, let's begin by learning what </a:t>
            </a:r>
            <a:r>
              <a:rPr lang="en-US" sz="1100" b="1" dirty="0"/>
              <a:t>Compassion Satisfaction </a:t>
            </a:r>
            <a:r>
              <a:rPr lang="en-US" sz="1100" b="0" dirty="0"/>
              <a:t>is.</a:t>
            </a:r>
          </a:p>
          <a:p>
            <a:pPr marL="0" indent="0">
              <a:buFont typeface="Arial" panose="020B0604020202020204" pitchFamily="34" charset="0"/>
              <a:buNone/>
            </a:pPr>
            <a:r>
              <a:rPr lang="en-US" sz="1100" b="0" dirty="0"/>
              <a:t>    </a:t>
            </a:r>
            <a:r>
              <a:rPr lang="en-US" sz="1100" b="0" i="1" dirty="0"/>
              <a:t>Compassion satisfaction</a:t>
            </a:r>
            <a:r>
              <a:rPr lang="en-US" sz="1100" b="0" dirty="0"/>
              <a:t> is about the pleasure you get from being able to do your work well. </a:t>
            </a:r>
          </a:p>
          <a:p>
            <a:pPr marL="0" indent="0">
              <a:buFont typeface="Arial" panose="020B0604020202020204" pitchFamily="34" charset="0"/>
              <a:buNone/>
            </a:pPr>
            <a:endParaRPr lang="en-US" sz="1100" b="1" dirty="0"/>
          </a:p>
          <a:p>
            <a:pPr marL="0" indent="0">
              <a:buFont typeface="Arial" panose="020B0604020202020204" pitchFamily="34" charset="0"/>
              <a:buNone/>
            </a:pPr>
            <a:r>
              <a:rPr lang="en-US" sz="1100" dirty="0"/>
              <a:t>For example, you may feel like it is a pleasure to help others through your work. You may feel positively about your colleagues or your ability to contribute to the work setting or even the greater good of society. </a:t>
            </a:r>
          </a:p>
          <a:p>
            <a:pPr marL="0" indent="0">
              <a:buFont typeface="Arial" panose="020B0604020202020204" pitchFamily="34" charset="0"/>
              <a:buNone/>
            </a:pPr>
            <a:endParaRPr lang="en-US" dirty="0"/>
          </a:p>
          <a:p>
            <a:pPr marL="0" indent="0">
              <a:buNone/>
            </a:pPr>
            <a:r>
              <a:rPr lang="en-US" b="1" dirty="0"/>
              <a:t>Reference:</a:t>
            </a:r>
            <a:endParaRPr lang="en-US" dirty="0"/>
          </a:p>
          <a:p>
            <a:r>
              <a:rPr lang="en-US" dirty="0"/>
              <a:t>Middleton, J. (2015). Addressing secondary trauma and compassion fatigue in work with older veterans: An ethical imperative. </a:t>
            </a:r>
            <a:r>
              <a:rPr lang="en-US" i="1" dirty="0"/>
              <a:t>Ageing Life Care Journal, 5</a:t>
            </a:r>
            <a:r>
              <a:rPr lang="en-US" dirty="0"/>
              <a:t>, 1-8. </a:t>
            </a:r>
            <a:endParaRPr lang="en-US" dirty="0">
              <a:cs typeface="Calibri"/>
            </a:endParaRPr>
          </a:p>
          <a:p>
            <a:pPr>
              <a:buFont typeface="Arial" panose="020B0604020202020204" pitchFamily="34" charset="0"/>
            </a:pPr>
            <a:endParaRPr lang="en-US" b="1" dirty="0">
              <a:cs typeface="Calibri"/>
            </a:endParaRPr>
          </a:p>
        </p:txBody>
      </p:sp>
      <p:sp>
        <p:nvSpPr>
          <p:cNvPr id="4" name="Slide Number Placeholder 3"/>
          <p:cNvSpPr>
            <a:spLocks noGrp="1"/>
          </p:cNvSpPr>
          <p:nvPr>
            <p:ph type="sldNum" sz="quarter" idx="5"/>
          </p:nvPr>
        </p:nvSpPr>
        <p:spPr/>
        <p:txBody>
          <a:bodyPr/>
          <a:lstStyle/>
          <a:p>
            <a:fld id="{5A70B0B6-4A54-0944-91E3-FECC2ED21D47}" type="slidenum">
              <a:rPr lang="en-US" smtClean="0"/>
              <a:t>25</a:t>
            </a:fld>
            <a:endParaRPr lang="en-US"/>
          </a:p>
        </p:txBody>
      </p:sp>
    </p:spTree>
    <p:extLst>
      <p:ext uri="{BB962C8B-B14F-4D97-AF65-F5344CB8AC3E}">
        <p14:creationId xmlns:p14="http://schemas.microsoft.com/office/powerpoint/2010/main" val="19102014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44279" y="4353492"/>
            <a:ext cx="5369442" cy="4331721"/>
          </a:xfrm>
        </p:spPr>
        <p:txBody>
          <a:bodyPr/>
          <a:lstStyle/>
          <a:p>
            <a:r>
              <a:rPr lang="en-US" sz="1100" b="1" dirty="0"/>
              <a:t>SUBJECT MATTER: </a:t>
            </a:r>
            <a:r>
              <a:rPr lang="en-US" sz="1100" dirty="0"/>
              <a:t>COMPASSION FATIGUE</a:t>
            </a:r>
          </a:p>
          <a:p>
            <a:endParaRPr lang="en-US" sz="1100" dirty="0"/>
          </a:p>
          <a:p>
            <a:r>
              <a:rPr lang="en-US" sz="1100" b="1" dirty="0"/>
              <a:t>READ </a:t>
            </a:r>
            <a:r>
              <a:rPr lang="en-US" sz="1100" dirty="0"/>
              <a:t>Slide</a:t>
            </a:r>
          </a:p>
          <a:p>
            <a:r>
              <a:rPr lang="en-US" sz="1100" dirty="0"/>
              <a:t>Figley and colleagues are known for coining this term and feel as though it is easier to understand than other terms related to this topic. The graphic does implicate that compassion fatigue is about just being ‘tired’. </a:t>
            </a:r>
          </a:p>
          <a:p>
            <a:endParaRPr lang="en-US" sz="1100" dirty="0"/>
          </a:p>
          <a:p>
            <a:r>
              <a:rPr lang="en-US" sz="1100" b="1" dirty="0"/>
              <a:t>References:</a:t>
            </a:r>
          </a:p>
          <a:p>
            <a:pPr marL="231775" indent="-222250"/>
            <a:r>
              <a:rPr lang="en-US" sz="1100" dirty="0"/>
              <a:t>Bride, B.E., </a:t>
            </a:r>
            <a:r>
              <a:rPr lang="en-US" sz="1100" dirty="0" err="1"/>
              <a:t>Radney</a:t>
            </a:r>
            <a:r>
              <a:rPr lang="en-US" sz="1100" dirty="0"/>
              <a:t>, M., &amp; Figley, C.R. (2007). Measuring compassion fatigue. </a:t>
            </a:r>
            <a:r>
              <a:rPr lang="en-US" sz="1100" i="1" dirty="0"/>
              <a:t>Clinical Social Work Journal, 35</a:t>
            </a:r>
            <a:r>
              <a:rPr lang="en-US" sz="1100" dirty="0"/>
              <a:t>, 155-163.</a:t>
            </a:r>
          </a:p>
          <a:p>
            <a:pPr marL="231775" indent="-222250"/>
            <a:endParaRPr lang="en-US" sz="1100" dirty="0"/>
          </a:p>
          <a:p>
            <a:pPr marL="231775" indent="-222250"/>
            <a:r>
              <a:rPr lang="en-US" sz="1100" dirty="0"/>
              <a:t>Figley, C.R. (Ed.) (1995). Compassion fatigue: Coping with Secondary Traumatic Stress Disorder. New York, NY: Brunner/Mazel.</a:t>
            </a:r>
          </a:p>
          <a:p>
            <a:pPr marL="231775" indent="-231775"/>
            <a:endParaRPr lang="en-US" sz="1100" dirty="0"/>
          </a:p>
          <a:p>
            <a:pPr marL="231775" indent="-231775"/>
            <a:r>
              <a:rPr lang="en-US" sz="1100" dirty="0" err="1"/>
              <a:t>Figley</a:t>
            </a:r>
            <a:r>
              <a:rPr lang="en-US" sz="1100" dirty="0"/>
              <a:t>, C.R. (1996). Review of the Compassion Fatigue Self-Test. In B. H. </a:t>
            </a:r>
            <a:r>
              <a:rPr lang="en-US" sz="1100" dirty="0" err="1"/>
              <a:t>Stamm</a:t>
            </a:r>
            <a:r>
              <a:rPr lang="en-US" sz="1100" dirty="0"/>
              <a:t> (Ed.), </a:t>
            </a:r>
            <a:r>
              <a:rPr lang="en-US" sz="1100" i="1" dirty="0"/>
              <a:t>Measurement of Stress, Trauma, and Adaptation</a:t>
            </a:r>
            <a:r>
              <a:rPr lang="en-US" sz="1100" dirty="0"/>
              <a:t>. Baltimore, MD: Sidran Press.</a:t>
            </a:r>
          </a:p>
          <a:p>
            <a:pPr marL="231775" indent="-222250"/>
            <a:endParaRPr lang="en-US" sz="1100" dirty="0"/>
          </a:p>
          <a:p>
            <a:pPr marL="231775" indent="-222250"/>
            <a:r>
              <a:rPr lang="en-US" sz="1100" dirty="0" err="1"/>
              <a:t>Figley</a:t>
            </a:r>
            <a:r>
              <a:rPr lang="en-US" sz="1100" dirty="0"/>
              <a:t>, C.R. (Ed.) (2002). </a:t>
            </a:r>
            <a:r>
              <a:rPr lang="en-US" sz="1100" i="1" dirty="0"/>
              <a:t>Treating Compassion Fatigue</a:t>
            </a:r>
            <a:r>
              <a:rPr lang="en-US" sz="1100" dirty="0"/>
              <a:t>. New York, NY: Brunner/Routledge.</a:t>
            </a:r>
          </a:p>
          <a:p>
            <a:pPr marL="231775" indent="-231775"/>
            <a:endParaRPr lang="en-US" sz="1100" dirty="0"/>
          </a:p>
          <a:p>
            <a:pPr marL="231775" indent="-231775"/>
            <a:r>
              <a:rPr lang="en-US" sz="1100" dirty="0"/>
              <a:t>Newell, J.M., </a:t>
            </a:r>
            <a:r>
              <a:rPr lang="en-US" sz="1100" dirty="0" err="1"/>
              <a:t>Gardell</a:t>
            </a:r>
            <a:r>
              <a:rPr lang="en-US" sz="1100" dirty="0"/>
              <a:t>, D.N., &amp; MacNeil, G. (2016). Clinician response to client traumas: A chronological review of constructs and terminology. </a:t>
            </a:r>
            <a:r>
              <a:rPr lang="en-US" sz="1100" i="1" dirty="0"/>
              <a:t>Trauma, Violence, &amp; Abuse, 17</a:t>
            </a:r>
            <a:r>
              <a:rPr lang="en-US" sz="1100" dirty="0"/>
              <a:t>, 306-313.</a:t>
            </a:r>
          </a:p>
          <a:p>
            <a:pPr marL="231775" indent="-231775"/>
            <a:endParaRPr lang="en-US" sz="1100" dirty="0"/>
          </a:p>
          <a:p>
            <a:pPr marL="231775" indent="-231775"/>
            <a:r>
              <a:rPr lang="en-US" sz="1100" dirty="0" err="1"/>
              <a:t>Stamm</a:t>
            </a:r>
            <a:r>
              <a:rPr lang="en-US" sz="1100" dirty="0"/>
              <a:t>, B.H. (2010). </a:t>
            </a:r>
            <a:r>
              <a:rPr lang="en-US" sz="1100" i="1" dirty="0"/>
              <a:t>The </a:t>
            </a:r>
            <a:r>
              <a:rPr lang="en-US" sz="1100" i="1" dirty="0" err="1"/>
              <a:t>ProQOL</a:t>
            </a:r>
            <a:r>
              <a:rPr lang="en-US" sz="1100" i="1" dirty="0"/>
              <a:t> (Professional Quality of Life Scale: Compassion satisfaction and compassion fatigue</a:t>
            </a:r>
            <a:r>
              <a:rPr lang="en-US" sz="1100" dirty="0"/>
              <a:t>). Pocatello, ID: Pro-</a:t>
            </a:r>
            <a:r>
              <a:rPr lang="en-US" sz="1100" dirty="0" err="1"/>
              <a:t>QOL.org</a:t>
            </a:r>
            <a:r>
              <a:rPr lang="en-US" sz="1100" dirty="0"/>
              <a:t>. Retrieved from http://www.proqol.org. </a:t>
            </a:r>
          </a:p>
          <a:p>
            <a:pPr marL="231775" indent="-231775"/>
            <a:endParaRPr lang="en-US" sz="1100" dirty="0"/>
          </a:p>
          <a:p>
            <a:pPr marL="231775" indent="-231775"/>
            <a:r>
              <a:rPr lang="en-US" sz="1100" dirty="0"/>
              <a:t>Turgoose, D., &amp; Maddox, L. (2017). Predictors of compassion fatigue in mental health professionals: A narrative review. </a:t>
            </a:r>
            <a:r>
              <a:rPr lang="en-US" sz="1100" i="1" dirty="0"/>
              <a:t>Traumatology, 23</a:t>
            </a:r>
            <a:r>
              <a:rPr lang="en-US" sz="1100" dirty="0"/>
              <a:t>(2), 172-185. </a:t>
            </a:r>
            <a:r>
              <a:rPr lang="en-US" sz="1100" u="none" kern="1200" dirty="0">
                <a:solidFill>
                  <a:schemeClr val="tx1"/>
                </a:solidFill>
                <a:latin typeface="+mn-lt"/>
                <a:ea typeface="+mn-ea"/>
                <a:cs typeface="+mn-cs"/>
              </a:rPr>
              <a:t>https://</a:t>
            </a:r>
            <a:r>
              <a:rPr lang="en-US" sz="1100" u="none" kern="1200" dirty="0" err="1">
                <a:solidFill>
                  <a:schemeClr val="tx1"/>
                </a:solidFill>
                <a:latin typeface="+mn-lt"/>
                <a:ea typeface="+mn-ea"/>
                <a:cs typeface="+mn-cs"/>
              </a:rPr>
              <a:t>doi.org</a:t>
            </a:r>
            <a:r>
              <a:rPr lang="en-US" sz="1100" u="none" kern="1200" dirty="0">
                <a:solidFill>
                  <a:schemeClr val="tx1"/>
                </a:solidFill>
                <a:latin typeface="+mn-lt"/>
                <a:ea typeface="+mn-ea"/>
                <a:cs typeface="+mn-cs"/>
              </a:rPr>
              <a:t>/10.1037/trm0000116.</a:t>
            </a:r>
          </a:p>
          <a:p>
            <a:endParaRPr lang="en-US" sz="1100" dirty="0"/>
          </a:p>
          <a:p>
            <a:r>
              <a:rPr lang="en-US" sz="1100" b="1" dirty="0"/>
              <a:t>IMAGE CREDIT: </a:t>
            </a:r>
            <a:r>
              <a:rPr lang="en-US" sz="1100" dirty="0"/>
              <a:t>Shutterstock (purchased image).</a:t>
            </a:r>
          </a:p>
          <a:p>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Slide Credit: </a:t>
            </a:r>
            <a:r>
              <a:rPr lang="en-US" sz="1100" dirty="0"/>
              <a:t>Pacific Southwest Addiction Technology Transfer Center Network.  Compassion Fatigue and the Behavioral Health Workforce Curriculum Infusion Package. https://</a:t>
            </a:r>
            <a:r>
              <a:rPr lang="en-US" sz="1100" dirty="0" err="1"/>
              <a:t>uclaisap.org</a:t>
            </a:r>
            <a:r>
              <a:rPr lang="en-US" sz="1100" dirty="0"/>
              <a:t>/html2/compassion-fatigue-behavioral-workforce-</a:t>
            </a:r>
            <a:r>
              <a:rPr lang="en-US" sz="1100" dirty="0" err="1"/>
              <a:t>cip.html</a:t>
            </a:r>
            <a:endParaRPr lang="en-US" sz="1100" dirty="0"/>
          </a:p>
          <a:p>
            <a:endParaRPr lang="en-US" sz="1100" dirty="0"/>
          </a:p>
          <a:p>
            <a:endParaRPr lang="en-US" sz="105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57F33-E925-4A97-A6BC-37C23069B3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59314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6304" y="4400550"/>
            <a:ext cx="5385391" cy="3600450"/>
          </a:xfrm>
        </p:spPr>
        <p:txBody>
          <a:bodyPr/>
          <a:lstStyle/>
          <a:p>
            <a:r>
              <a:rPr lang="en-US" sz="1100" b="1" dirty="0"/>
              <a:t>SUBJECT MATTER: </a:t>
            </a:r>
            <a:r>
              <a:rPr lang="en-US" sz="1100" dirty="0"/>
              <a:t>COMPASSION FATIGUE</a:t>
            </a:r>
          </a:p>
          <a:p>
            <a:endParaRPr lang="en-US" sz="1100" dirty="0"/>
          </a:p>
          <a:p>
            <a:r>
              <a:rPr lang="en-US" sz="1100" dirty="0"/>
              <a:t>Here</a:t>
            </a:r>
            <a:r>
              <a:rPr lang="en-US" sz="1100" baseline="0" dirty="0"/>
              <a:t> is a list of other </a:t>
            </a:r>
            <a:r>
              <a:rPr lang="en-US" sz="1100" dirty="0"/>
              <a:t>terms that appear in the compassion fatigue literature. Ask students if they are familiar with these other terms. The article by Newell and colleagues (2016) does an excellent review of these terms and the time periods they were in use.</a:t>
            </a:r>
          </a:p>
          <a:p>
            <a:endParaRPr lang="en-US" sz="1100" dirty="0"/>
          </a:p>
          <a:p>
            <a:r>
              <a:rPr lang="en-US" sz="1100" b="1" dirty="0"/>
              <a:t>References:</a:t>
            </a:r>
          </a:p>
          <a:p>
            <a:pPr marL="231775" indent="-231775"/>
            <a:r>
              <a:rPr lang="en-US" sz="1100" dirty="0"/>
              <a:t>Newell, J. M., </a:t>
            </a:r>
            <a:r>
              <a:rPr lang="en-US" sz="1100" dirty="0" err="1"/>
              <a:t>Gardell</a:t>
            </a:r>
            <a:r>
              <a:rPr lang="en-US" sz="1100" dirty="0"/>
              <a:t>, D. N., &amp; </a:t>
            </a:r>
            <a:r>
              <a:rPr lang="en-US" sz="1100" dirty="0" err="1"/>
              <a:t>MacNeil</a:t>
            </a:r>
            <a:r>
              <a:rPr lang="en-US" sz="1100" dirty="0"/>
              <a:t>, G. (2016). Clinician response to client traumas: A chronological review of constructs and terminology. </a:t>
            </a:r>
            <a:r>
              <a:rPr lang="en-US" sz="1100" i="1" dirty="0"/>
              <a:t>Trauma, Violence, &amp; Abuse, 17</a:t>
            </a:r>
            <a:r>
              <a:rPr lang="en-US" sz="1100" dirty="0"/>
              <a:t>, 306-313.</a:t>
            </a:r>
          </a:p>
          <a:p>
            <a:pPr marL="231775" indent="-231775"/>
            <a:endParaRPr lang="en-US" sz="1100" dirty="0"/>
          </a:p>
          <a:p>
            <a:pPr marL="231775" indent="-231775"/>
            <a:r>
              <a:rPr lang="en-US" sz="1100" dirty="0" err="1"/>
              <a:t>Maslach</a:t>
            </a:r>
            <a:r>
              <a:rPr lang="en-US" sz="1100" dirty="0"/>
              <a:t>, C. (2001). What have we learned about burnout and health? </a:t>
            </a:r>
            <a:r>
              <a:rPr lang="en-US" sz="1100" i="1" dirty="0"/>
              <a:t>Psychology and Health, 16</a:t>
            </a:r>
            <a:r>
              <a:rPr lang="en-US" sz="1100" dirty="0"/>
              <a:t>, 607-611.</a:t>
            </a:r>
          </a:p>
          <a:p>
            <a:pPr marL="231775" indent="-231775"/>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Slide Credit: </a:t>
            </a:r>
            <a:r>
              <a:rPr lang="en-US" sz="1100" dirty="0"/>
              <a:t>Pacific Southwest Addiction Technology Transfer Center Network.  Compassion Fatigue and the Behavioral Health Workforce Curriculum Infusion Package. https://</a:t>
            </a:r>
            <a:r>
              <a:rPr lang="en-US" sz="1100" dirty="0" err="1"/>
              <a:t>uclaisap.org</a:t>
            </a:r>
            <a:r>
              <a:rPr lang="en-US" sz="1100" dirty="0"/>
              <a:t>/html2/compassion-fatigue-behavioral-workforce-</a:t>
            </a:r>
            <a:r>
              <a:rPr lang="en-US" sz="1100" dirty="0" err="1"/>
              <a:t>cip.html</a:t>
            </a:r>
            <a:endParaRPr lang="en-US" sz="110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57F33-E925-4A97-A6BC-37C23069B3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29303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r>
              <a:rPr lang="en-US" sz="1100" b="1" dirty="0"/>
              <a:t>SUBJECT MATTER</a:t>
            </a:r>
            <a:r>
              <a:rPr lang="en-US" sz="1100" dirty="0"/>
              <a:t>: COMPASSION FATIGUE</a:t>
            </a:r>
          </a:p>
          <a:p>
            <a:endParaRPr lang="en-US" sz="1100" dirty="0"/>
          </a:p>
          <a:p>
            <a:r>
              <a:rPr lang="en-US" sz="1100" b="1" dirty="0"/>
              <a:t>READ</a:t>
            </a:r>
            <a:r>
              <a:rPr lang="en-US" sz="1100" dirty="0"/>
              <a:t>:</a:t>
            </a:r>
          </a:p>
          <a:p>
            <a:r>
              <a:rPr lang="en-US" sz="1100" dirty="0"/>
              <a:t>Behavioral health professionals and healthcare providers can be so impacted by patients’ traumatic events that it changes or disrupts their regular sense of meaning, connection, or world view. For example, a counselor who counsels and supports women who have experienced interpersonal violence and substance use may change how they view the world regarding safety and violence. While the counselor has not experienced interpersonal violence themselves, listening to and supporting women who have, can result in indirect or vicarious traumatization.</a:t>
            </a:r>
          </a:p>
          <a:p>
            <a:endParaRPr lang="en-US" sz="1100" dirty="0"/>
          </a:p>
          <a:p>
            <a:r>
              <a:rPr lang="en-US" sz="1100" b="1" dirty="0"/>
              <a:t>References:</a:t>
            </a:r>
            <a:endParaRPr lang="en-US" sz="1100" dirty="0"/>
          </a:p>
          <a:p>
            <a:pPr marL="231775" indent="-222250"/>
            <a:r>
              <a:rPr lang="en-US" sz="1100" dirty="0"/>
              <a:t>Bride, B.E., </a:t>
            </a:r>
            <a:r>
              <a:rPr lang="en-US" sz="1100" dirty="0" err="1"/>
              <a:t>Radney</a:t>
            </a:r>
            <a:r>
              <a:rPr lang="en-US" sz="1100" dirty="0"/>
              <a:t>, M., &amp; Figley, C.R. (2007). Measuring compassion fatigue. </a:t>
            </a:r>
            <a:r>
              <a:rPr lang="en-US" sz="1100" i="1" dirty="0"/>
              <a:t>Clinical Social Work Journal, 35</a:t>
            </a:r>
            <a:r>
              <a:rPr lang="en-US" sz="1100" dirty="0"/>
              <a:t>, 155-163.</a:t>
            </a:r>
          </a:p>
          <a:p>
            <a:pPr marL="231775" indent="-231775"/>
            <a:endParaRPr lang="en-US" sz="1100" dirty="0"/>
          </a:p>
          <a:p>
            <a:pPr marL="231775" indent="-231775"/>
            <a:r>
              <a:rPr lang="en-US" sz="1100" dirty="0"/>
              <a:t>Pearlman, L.A. (1996). Psychometric review of TSI Belief Scale, revision L. In B. H. </a:t>
            </a:r>
            <a:r>
              <a:rPr lang="en-US" sz="1100" dirty="0" err="1"/>
              <a:t>Stamm</a:t>
            </a:r>
            <a:r>
              <a:rPr lang="en-US" sz="1100" dirty="0"/>
              <a:t> (Ed.), </a:t>
            </a:r>
            <a:r>
              <a:rPr lang="en-US" sz="1100" i="1" dirty="0"/>
              <a:t>Measurement of stress, trauma, and adaptation</a:t>
            </a:r>
            <a:r>
              <a:rPr lang="en-US" sz="1100" dirty="0"/>
              <a:t> (pp. 415-417). Lutherville, MD: Sidran Press.</a:t>
            </a:r>
          </a:p>
          <a:p>
            <a:pPr marL="231775" indent="-231775"/>
            <a:endParaRPr lang="en-US" sz="1100" dirty="0"/>
          </a:p>
          <a:p>
            <a:pPr marL="231775" indent="-231775"/>
            <a:r>
              <a:rPr lang="en-US" sz="1100" dirty="0"/>
              <a:t>Pearlman, L.A., &amp; </a:t>
            </a:r>
            <a:r>
              <a:rPr lang="en-US" sz="1100" dirty="0" err="1"/>
              <a:t>Saakvitne</a:t>
            </a:r>
            <a:r>
              <a:rPr lang="en-US" sz="1100" dirty="0"/>
              <a:t>, K. W. (1995). Trauma and the Therapist: Countertransference and Vicarious Traumatization in Psychotherapy with Incest Survivors. New York: W.W. Norton &amp; Company.</a:t>
            </a:r>
          </a:p>
          <a:p>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Pacific Southwest Addiction Technology Transfer Center Network.  Compassion Fatigue and the Behavioral Health Workforce Curriculum Infusion Package. https://</a:t>
            </a:r>
            <a:r>
              <a:rPr lang="en-US" sz="1100" dirty="0" err="1"/>
              <a:t>uclaisap.org</a:t>
            </a:r>
            <a:r>
              <a:rPr lang="en-US" sz="1100" dirty="0"/>
              <a:t>/html2/compassion-fatigue-behavioral-workforce-</a:t>
            </a:r>
            <a:r>
              <a:rPr lang="en-US" sz="1100" dirty="0" err="1"/>
              <a:t>cip.html</a:t>
            </a:r>
            <a:endParaRPr lang="en-US" sz="1100" dirty="0"/>
          </a:p>
          <a:p>
            <a:endParaRPr lang="en-US" sz="11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57F33-E925-4A97-A6BC-37C23069B3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85042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r>
              <a:rPr lang="en-US" sz="1100" b="1" dirty="0"/>
              <a:t>SUBJECT MATTER: </a:t>
            </a:r>
            <a:r>
              <a:rPr lang="en-US" sz="1100" dirty="0"/>
              <a:t>COMPASSION FATIGUE</a:t>
            </a:r>
          </a:p>
          <a:p>
            <a:endParaRPr lang="en-US" sz="1100" dirty="0"/>
          </a:p>
          <a:p>
            <a:r>
              <a:rPr lang="en-US" sz="1100" b="1" dirty="0"/>
              <a:t>READ: </a:t>
            </a:r>
            <a:r>
              <a:rPr lang="en-US" sz="1100" dirty="0"/>
              <a:t>slide</a:t>
            </a:r>
          </a:p>
          <a:p>
            <a:endParaRPr lang="en-US" sz="11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57F33-E925-4A97-A6BC-37C23069B3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5524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Read the Disclaimer:  </a:t>
            </a:r>
            <a:r>
              <a:rPr lang="en-US" sz="1200" dirty="0">
                <a:ea typeface="+mn-lt"/>
                <a:cs typeface="+mn-lt"/>
              </a:rPr>
              <a:t>This presentation may include readings, media, and discussion around topics such as suicide, trauma, and crisis intervention and may be difficult. </a:t>
            </a:r>
          </a:p>
          <a:p>
            <a:endParaRPr lang="en-US" sz="1200" dirty="0">
              <a:ea typeface="+mn-lt"/>
              <a:cs typeface="+mn-lt"/>
            </a:endParaRPr>
          </a:p>
          <a:p>
            <a:r>
              <a:rPr lang="en-US" sz="1200" dirty="0">
                <a:ea typeface="+mn-lt"/>
                <a:cs typeface="+mn-lt"/>
              </a:rPr>
              <a:t>In addition, it is recommended and encourage for you to care for your safety and well-being. If this topic</a:t>
            </a:r>
            <a:r>
              <a:rPr lang="en-US" sz="1200" baseline="0" dirty="0">
                <a:ea typeface="+mn-lt"/>
                <a:cs typeface="+mn-lt"/>
              </a:rPr>
              <a:t> and conversation elevates you, please reach out to someone and seek help immediately. </a:t>
            </a:r>
            <a:endParaRPr lang="en-US" sz="1200" dirty="0">
              <a:ea typeface="+mn-lt"/>
              <a:cs typeface="+mn-lt"/>
            </a:endParaRPr>
          </a:p>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7E9730A5-E118-DD43-8C03-06ED1FCE0900}" type="slidenum">
              <a:rPr lang="en-US" smtClean="0"/>
              <a:t>3</a:t>
            </a:fld>
            <a:endParaRPr lang="en-US"/>
          </a:p>
        </p:txBody>
      </p:sp>
    </p:spTree>
    <p:extLst>
      <p:ext uri="{BB962C8B-B14F-4D97-AF65-F5344CB8AC3E}">
        <p14:creationId xmlns:p14="http://schemas.microsoft.com/office/powerpoint/2010/main" val="21765633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93295" y="4400550"/>
            <a:ext cx="5883442" cy="3600450"/>
          </a:xfrm>
        </p:spPr>
        <p:txBody>
          <a:bodyPr/>
          <a:lstStyle/>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Resources are provided and should assist in maintaining important referral agencies/support services as well as resources for students.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100" kern="100" dirty="0">
                <a:effectLst/>
                <a:latin typeface="Calibri" panose="020F0502020204030204" pitchFamily="34" charset="0"/>
                <a:ea typeface="Calibri" panose="020F0502020204030204" pitchFamily="34" charset="0"/>
                <a:cs typeface="Calibri" panose="020F0502020204030204" pitchFamily="34" charset="0"/>
              </a:rPr>
              <a:t>Zero Suicide Institute: </a:t>
            </a:r>
            <a:r>
              <a:rPr lang="en-US" sz="1100" u="sng" kern="10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https://zerosuicideinstitute.com/</a:t>
            </a:r>
            <a:r>
              <a:rPr lang="en-US" sz="1100" kern="100" dirty="0">
                <a:effectLst/>
                <a:latin typeface="Calibri" panose="020F0502020204030204" pitchFamily="34" charset="0"/>
                <a:ea typeface="Calibri" panose="020F0502020204030204" pitchFamily="34" charset="0"/>
                <a:cs typeface="Calibri" panose="020F0502020204030204" pitchFamily="34" charset="0"/>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100" kern="100" dirty="0">
                <a:effectLst/>
                <a:latin typeface="Calibri" panose="020F0502020204030204" pitchFamily="34" charset="0"/>
                <a:ea typeface="Calibri" panose="020F0502020204030204" pitchFamily="34" charset="0"/>
                <a:cs typeface="Calibri" panose="020F0502020204030204" pitchFamily="34" charset="0"/>
              </a:rPr>
              <a:t>Zero Suicide Listserv: </a:t>
            </a:r>
            <a:r>
              <a:rPr lang="en-US" sz="1100" u="sng" kern="10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4"/>
              </a:rPr>
              <a:t>https://zerosuicide.edc.org/movement/zero-suicide-listserv</a:t>
            </a:r>
            <a:r>
              <a:rPr lang="en-US" sz="1100" kern="100" dirty="0">
                <a:effectLst/>
                <a:latin typeface="Calibri" panose="020F0502020204030204" pitchFamily="34" charset="0"/>
                <a:ea typeface="Calibri" panose="020F0502020204030204" pitchFamily="34" charset="0"/>
                <a:cs typeface="Calibri" panose="020F0502020204030204" pitchFamily="34" charset="0"/>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100" kern="100" dirty="0">
                <a:effectLst/>
                <a:latin typeface="Calibri" panose="020F0502020204030204" pitchFamily="34" charset="0"/>
                <a:ea typeface="Calibri" panose="020F0502020204030204" pitchFamily="34" charset="0"/>
                <a:cs typeface="Calibri" panose="020F0502020204030204" pitchFamily="34" charset="0"/>
              </a:rPr>
              <a:t>NV Office for Suicide Prevention: </a:t>
            </a:r>
            <a:r>
              <a:rPr lang="en-US" sz="1100" u="sng" kern="10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5"/>
              </a:rPr>
              <a:t>http://suicideprevention.nv.gov/</a:t>
            </a:r>
            <a:r>
              <a:rPr lang="en-US" sz="1100" kern="100" dirty="0">
                <a:effectLst/>
                <a:latin typeface="Calibri" panose="020F0502020204030204" pitchFamily="34" charset="0"/>
                <a:ea typeface="Calibri" panose="020F0502020204030204" pitchFamily="34" charset="0"/>
                <a:cs typeface="Calibri" panose="020F0502020204030204" pitchFamily="34" charset="0"/>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100" kern="100" dirty="0">
                <a:effectLst/>
                <a:latin typeface="Calibri" panose="020F0502020204030204" pitchFamily="34" charset="0"/>
                <a:ea typeface="Calibri" panose="020F0502020204030204" pitchFamily="34" charset="0"/>
                <a:cs typeface="Calibri" panose="020F0502020204030204" pitchFamily="34" charset="0"/>
              </a:rPr>
              <a:t>NV Zero Suicide Initiative: </a:t>
            </a:r>
            <a:r>
              <a:rPr lang="en-US" sz="1100" u="sng" kern="10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6"/>
              </a:rPr>
              <a:t>https://nvopioidresponse.org/initiatives/zs/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100" kern="100" dirty="0">
                <a:effectLst/>
                <a:latin typeface="Calibri" panose="020F0502020204030204" pitchFamily="34" charset="0"/>
                <a:ea typeface="Calibri" panose="020F0502020204030204" pitchFamily="34" charset="0"/>
                <a:cs typeface="Calibri" panose="020F0502020204030204" pitchFamily="34" charset="0"/>
              </a:rPr>
              <a:t>The Lifeline and 988:  </a:t>
            </a:r>
            <a:r>
              <a:rPr lang="en-US" sz="1100" u="sng" kern="10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7"/>
              </a:rPr>
              <a:t>https://988lifeline.org/current-events/the-lifeline-and-988</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100" kern="100" dirty="0">
                <a:effectLst/>
                <a:latin typeface="Calibri" panose="020F0502020204030204" pitchFamily="34" charset="0"/>
                <a:ea typeface="Calibri" panose="020F0502020204030204" pitchFamily="34" charset="0"/>
                <a:cs typeface="Calibri" panose="020F0502020204030204" pitchFamily="34" charset="0"/>
              </a:rPr>
              <a:t>UNR LiveWell Resource Page: </a:t>
            </a:r>
            <a:r>
              <a:rPr lang="en-US" sz="1100" u="sng" kern="10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8"/>
              </a:rPr>
              <a:t>https://www.unr.edu/livewell</a:t>
            </a:r>
            <a:r>
              <a:rPr lang="en-US" sz="1100" kern="100" dirty="0">
                <a:effectLst/>
                <a:latin typeface="Calibri" panose="020F0502020204030204" pitchFamily="34" charset="0"/>
                <a:ea typeface="Calibri" panose="020F0502020204030204" pitchFamily="34" charset="0"/>
                <a:cs typeface="Calibri" panose="020F0502020204030204" pitchFamily="34" charset="0"/>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b="1" kern="100" dirty="0">
                <a:effectLst/>
                <a:latin typeface="Calibri" panose="020F0502020204030204" pitchFamily="34" charset="0"/>
                <a:ea typeface="Calibri" panose="020F0502020204030204" pitchFamily="34" charset="0"/>
                <a:cs typeface="Calibri" panose="020F0502020204030204" pitchFamily="34" charset="0"/>
              </a:rPr>
              <a:t>Image Credit: </a:t>
            </a:r>
            <a:r>
              <a:rPr lang="en-US" sz="1100" kern="100" dirty="0">
                <a:effectLst/>
                <a:latin typeface="Calibri" panose="020F0502020204030204" pitchFamily="34" charset="0"/>
                <a:ea typeface="Calibri" panose="020F0502020204030204" pitchFamily="34" charset="0"/>
                <a:cs typeface="Calibri" panose="020F0502020204030204" pitchFamily="34" charset="0"/>
              </a:rPr>
              <a:t>SAMHSA 988 Partner Toolkit</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730A5-E118-DD43-8C03-06ED1FCE0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40427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0317" y="4400550"/>
            <a:ext cx="6736096" cy="3600450"/>
          </a:xfrm>
        </p:spPr>
        <p:txBody>
          <a:bodyPr/>
          <a:lstStyle/>
          <a:p>
            <a:pPr marL="0" marR="0">
              <a:lnSpc>
                <a:spcPct val="107000"/>
              </a:lnSpc>
              <a:spcBef>
                <a:spcPts val="0"/>
              </a:spcBef>
              <a:spcAft>
                <a:spcPts val="800"/>
              </a:spcAft>
            </a:pPr>
            <a:r>
              <a:rPr lang="en-US" sz="1100" kern="100" dirty="0">
                <a:effectLst/>
                <a:ea typeface="Calibri" panose="020F0502020204030204" pitchFamily="34" charset="0"/>
                <a:cs typeface="Times New Roman" panose="02020603050405020304" pitchFamily="18" charset="0"/>
              </a:rPr>
              <a:t>Resources are provided and should assist in maintaining important referral agencies/support services as well as resources for students. </a:t>
            </a:r>
          </a:p>
          <a:p>
            <a:pPr marL="0" marR="0">
              <a:lnSpc>
                <a:spcPct val="107000"/>
              </a:lnSpc>
              <a:spcBef>
                <a:spcPts val="0"/>
              </a:spcBef>
              <a:spcAft>
                <a:spcPts val="800"/>
              </a:spcAft>
            </a:pPr>
            <a:r>
              <a:rPr lang="en-US" sz="1100" kern="100" dirty="0">
                <a:effectLst/>
                <a:ea typeface="Calibri" panose="020F0502020204030204" pitchFamily="34" charset="0"/>
                <a:cs typeface="Times New Roman" panose="02020603050405020304" pitchFamily="18" charset="0"/>
              </a:rPr>
              <a:t>Community Resources:</a:t>
            </a:r>
          </a:p>
          <a:p>
            <a:pPr marL="171450" marR="0" indent="-171450">
              <a:lnSpc>
                <a:spcPct val="107000"/>
              </a:lnSpc>
              <a:spcBef>
                <a:spcPts val="0"/>
              </a:spcBef>
              <a:spcAft>
                <a:spcPts val="800"/>
              </a:spcAft>
              <a:buFont typeface="Arial" panose="020B0604020202020204" pitchFamily="34" charset="0"/>
              <a:buChar char="•"/>
            </a:pPr>
            <a:r>
              <a:rPr lang="en-US" sz="1100" kern="100" dirty="0">
                <a:effectLst/>
                <a:ea typeface="Calibri" panose="020F0502020204030204" pitchFamily="34" charset="0"/>
                <a:cs typeface="Times New Roman" panose="02020603050405020304" pitchFamily="18" charset="0"/>
              </a:rPr>
              <a:t>UNR Disabilities Resource Center: </a:t>
            </a:r>
            <a:r>
              <a:rPr lang="en-US" sz="1100" u="sng" kern="100" dirty="0">
                <a:solidFill>
                  <a:srgbClr val="0563C1"/>
                </a:solidFill>
                <a:effectLst/>
                <a:ea typeface="Calibri" panose="020F0502020204030204" pitchFamily="34" charset="0"/>
                <a:cs typeface="Times New Roman" panose="02020603050405020304" pitchFamily="18" charset="0"/>
                <a:hlinkClick r:id="rId3"/>
              </a:rPr>
              <a:t>https://www.unr.edu/drc</a:t>
            </a:r>
            <a:r>
              <a:rPr lang="en-US" sz="1100" kern="100" dirty="0">
                <a:effectLst/>
                <a:ea typeface="Calibri" panose="020F0502020204030204" pitchFamily="34" charset="0"/>
                <a:cs typeface="Times New Roman" panose="02020603050405020304" pitchFamily="18" charset="0"/>
              </a:rPr>
              <a:t> </a:t>
            </a:r>
          </a:p>
          <a:p>
            <a:pPr marL="171450" marR="0" indent="-171450">
              <a:lnSpc>
                <a:spcPct val="107000"/>
              </a:lnSpc>
              <a:spcBef>
                <a:spcPts val="0"/>
              </a:spcBef>
              <a:spcAft>
                <a:spcPts val="800"/>
              </a:spcAft>
              <a:buFont typeface="Arial" panose="020B0604020202020204" pitchFamily="34" charset="0"/>
              <a:buChar char="•"/>
            </a:pPr>
            <a:r>
              <a:rPr lang="en-US" sz="1100" kern="100" dirty="0">
                <a:effectLst/>
                <a:ea typeface="Calibri" panose="020F0502020204030204" pitchFamily="34" charset="0"/>
                <a:cs typeface="Times New Roman" panose="02020603050405020304" pitchFamily="18" charset="0"/>
              </a:rPr>
              <a:t>Nevada Center for Excellence in Disabilities Directory: </a:t>
            </a:r>
            <a:r>
              <a:rPr lang="en-US" sz="1100" u="sng" kern="100" dirty="0">
                <a:solidFill>
                  <a:srgbClr val="0563C1"/>
                </a:solidFill>
                <a:effectLst/>
                <a:ea typeface="Calibri" panose="020F0502020204030204" pitchFamily="34" charset="0"/>
                <a:cs typeface="Times New Roman" panose="02020603050405020304" pitchFamily="18" charset="0"/>
                <a:hlinkClick r:id="rId4"/>
              </a:rPr>
              <a:t>https://www.unr.edu/education/faculty-and-staff/nevada-center-for-excellence-in-disabilities</a:t>
            </a:r>
            <a:r>
              <a:rPr lang="en-US" sz="1100" kern="100" dirty="0">
                <a:effectLst/>
                <a:ea typeface="Calibri" panose="020F0502020204030204" pitchFamily="34" charset="0"/>
                <a:cs typeface="Times New Roman" panose="02020603050405020304" pitchFamily="18" charset="0"/>
              </a:rPr>
              <a:t> </a:t>
            </a:r>
          </a:p>
          <a:p>
            <a:pPr marL="171450" marR="0" indent="-171450">
              <a:lnSpc>
                <a:spcPct val="107000"/>
              </a:lnSpc>
              <a:spcBef>
                <a:spcPts val="0"/>
              </a:spcBef>
              <a:spcAft>
                <a:spcPts val="800"/>
              </a:spcAft>
              <a:buFont typeface="Arial" panose="020B0604020202020204" pitchFamily="34" charset="0"/>
              <a:buChar char="•"/>
            </a:pPr>
            <a:r>
              <a:rPr lang="en-US" sz="1100" kern="100" dirty="0">
                <a:effectLst/>
                <a:ea typeface="Calibri" panose="020F0502020204030204" pitchFamily="34" charset="0"/>
                <a:cs typeface="Times New Roman" panose="02020603050405020304" pitchFamily="18" charset="0"/>
              </a:rPr>
              <a:t>CASAT on Demand Resources &amp; Downloads: </a:t>
            </a:r>
            <a:r>
              <a:rPr lang="en-US" sz="1100" u="sng" kern="100" dirty="0">
                <a:solidFill>
                  <a:srgbClr val="0563C1"/>
                </a:solidFill>
                <a:effectLst/>
                <a:ea typeface="Calibri" panose="020F0502020204030204" pitchFamily="34" charset="0"/>
                <a:cs typeface="Times New Roman" panose="02020603050405020304" pitchFamily="18" charset="0"/>
                <a:hlinkClick r:id="rId5"/>
              </a:rPr>
              <a:t>https://casatondemand.org/resources_downloads/</a:t>
            </a:r>
            <a:r>
              <a:rPr lang="en-US" sz="1100" kern="100" dirty="0">
                <a:effectLst/>
                <a:ea typeface="Calibri" panose="020F0502020204030204" pitchFamily="34" charset="0"/>
                <a:cs typeface="Times New Roman" panose="02020603050405020304" pitchFamily="18" charset="0"/>
              </a:rPr>
              <a:t> </a:t>
            </a:r>
          </a:p>
          <a:p>
            <a:pPr marL="171450" marR="0" indent="-171450">
              <a:lnSpc>
                <a:spcPct val="107000"/>
              </a:lnSpc>
              <a:spcBef>
                <a:spcPts val="0"/>
              </a:spcBef>
              <a:spcAft>
                <a:spcPts val="800"/>
              </a:spcAft>
              <a:buFont typeface="Arial" panose="020B0604020202020204" pitchFamily="34" charset="0"/>
              <a:buChar char="•"/>
            </a:pPr>
            <a:r>
              <a:rPr lang="en-US" sz="1100" kern="100" dirty="0">
                <a:effectLst/>
                <a:ea typeface="Calibri" panose="020F0502020204030204" pitchFamily="34" charset="0"/>
                <a:cs typeface="Times New Roman" panose="02020603050405020304" pitchFamily="18" charset="0"/>
              </a:rPr>
              <a:t>Pacific Southwest Addiction Technology Transfer Center (PSATTC): </a:t>
            </a:r>
            <a:r>
              <a:rPr lang="en-US" sz="1100" u="sng" kern="100" dirty="0">
                <a:solidFill>
                  <a:srgbClr val="0563C1"/>
                </a:solidFill>
                <a:effectLst/>
                <a:ea typeface="Calibri" panose="020F0502020204030204" pitchFamily="34" charset="0"/>
                <a:cs typeface="Times New Roman" panose="02020603050405020304" pitchFamily="18" charset="0"/>
                <a:hlinkClick r:id="rId6"/>
              </a:rPr>
              <a:t>https://attcnetwork.org/centers/pacific-southwest-attc/home</a:t>
            </a:r>
            <a:endParaRPr lang="en-US" sz="1100" kern="100" dirty="0">
              <a:effectLst/>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800"/>
              </a:spcAft>
              <a:buFont typeface="Arial" panose="020B0604020202020204" pitchFamily="34" charset="0"/>
              <a:buChar char="•"/>
            </a:pPr>
            <a:r>
              <a:rPr lang="en-US" sz="1100" kern="100" dirty="0">
                <a:effectLst/>
                <a:ea typeface="Calibri" panose="020F0502020204030204" pitchFamily="34" charset="0"/>
                <a:cs typeface="Times New Roman" panose="02020603050405020304" pitchFamily="18" charset="0"/>
              </a:rPr>
              <a:t>The Mental Health Technology Transfer Center Network: </a:t>
            </a:r>
            <a:r>
              <a:rPr lang="en-US" sz="1100" u="sng" kern="100" dirty="0">
                <a:solidFill>
                  <a:srgbClr val="0563C1"/>
                </a:solidFill>
                <a:effectLst/>
                <a:ea typeface="Calibri" panose="020F0502020204030204" pitchFamily="34" charset="0"/>
                <a:cs typeface="Times New Roman" panose="02020603050405020304" pitchFamily="18" charset="0"/>
                <a:hlinkClick r:id="rId7"/>
              </a:rPr>
              <a:t>https://mhttcnetwork.org/ </a:t>
            </a:r>
            <a:endParaRPr lang="en-US" sz="1100" kern="100" dirty="0">
              <a:effectLst/>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800"/>
              </a:spcAft>
              <a:buFont typeface="Arial" panose="020B0604020202020204" pitchFamily="34" charset="0"/>
              <a:buChar char="•"/>
            </a:pPr>
            <a:r>
              <a:rPr lang="en-US" sz="1100" kern="100" dirty="0">
                <a:effectLst/>
                <a:ea typeface="Calibri" panose="020F0502020204030204" pitchFamily="34" charset="0"/>
                <a:cs typeface="Times New Roman" panose="02020603050405020304" pitchFamily="18" charset="0"/>
              </a:rPr>
              <a:t>The Prevention Technology Transfer Center Network: </a:t>
            </a:r>
            <a:r>
              <a:rPr lang="en-US" sz="1100" u="sng" kern="100" dirty="0">
                <a:solidFill>
                  <a:srgbClr val="0563C1"/>
                </a:solidFill>
                <a:effectLst/>
                <a:ea typeface="Calibri" panose="020F0502020204030204" pitchFamily="34" charset="0"/>
                <a:cs typeface="Times New Roman" panose="02020603050405020304" pitchFamily="18" charset="0"/>
                <a:hlinkClick r:id="rId8"/>
              </a:rPr>
              <a:t>https://pttcnetwork.org/</a:t>
            </a:r>
            <a:r>
              <a:rPr lang="en-US" sz="1100" kern="100" dirty="0">
                <a:effectLst/>
                <a:ea typeface="Calibri" panose="020F0502020204030204" pitchFamily="34" charset="0"/>
                <a:cs typeface="Times New Roman" panose="02020603050405020304" pitchFamily="18" charset="0"/>
              </a:rPr>
              <a:t> </a:t>
            </a:r>
          </a:p>
          <a:p>
            <a:pPr marL="171450" marR="0" indent="-171450">
              <a:lnSpc>
                <a:spcPct val="107000"/>
              </a:lnSpc>
              <a:spcBef>
                <a:spcPts val="0"/>
              </a:spcBef>
              <a:spcAft>
                <a:spcPts val="800"/>
              </a:spcAft>
              <a:buFont typeface="Arial" panose="020B0604020202020204" pitchFamily="34" charset="0"/>
              <a:buChar char="•"/>
            </a:pPr>
            <a:r>
              <a:rPr lang="en-US" sz="1100" kern="100" dirty="0">
                <a:effectLst/>
                <a:ea typeface="Calibri" panose="020F0502020204030204" pitchFamily="34" charset="0"/>
                <a:cs typeface="Times New Roman" panose="02020603050405020304" pitchFamily="18" charset="0"/>
              </a:rPr>
              <a:t>Department of Health &amp; Human Services Aging and Disability Services Division: </a:t>
            </a:r>
            <a:r>
              <a:rPr lang="en-US" sz="1100" u="sng" kern="100" dirty="0">
                <a:solidFill>
                  <a:srgbClr val="0563C1"/>
                </a:solidFill>
                <a:effectLst/>
                <a:ea typeface="Calibri" panose="020F0502020204030204" pitchFamily="34" charset="0"/>
                <a:cs typeface="Times New Roman" panose="02020603050405020304" pitchFamily="18" charset="0"/>
                <a:hlinkClick r:id="rId9"/>
              </a:rPr>
              <a:t>https://adsd.nv.gov/</a:t>
            </a:r>
            <a:r>
              <a:rPr lang="en-US" sz="1100" kern="100" dirty="0">
                <a:effectLst/>
                <a:ea typeface="Calibri" panose="020F0502020204030204" pitchFamily="34" charset="0"/>
                <a:cs typeface="Times New Roman" panose="02020603050405020304" pitchFamily="18" charset="0"/>
              </a:rPr>
              <a:t> </a:t>
            </a:r>
          </a:p>
          <a:p>
            <a:pPr marL="171450" marR="0" indent="-171450">
              <a:lnSpc>
                <a:spcPct val="107000"/>
              </a:lnSpc>
              <a:spcBef>
                <a:spcPts val="0"/>
              </a:spcBef>
              <a:spcAft>
                <a:spcPts val="800"/>
              </a:spcAft>
              <a:buFont typeface="Arial" panose="020B0604020202020204" pitchFamily="34" charset="0"/>
              <a:buChar char="•"/>
            </a:pPr>
            <a:r>
              <a:rPr lang="en-US" sz="1100" kern="100" dirty="0">
                <a:effectLst/>
                <a:ea typeface="Calibri" panose="020F0502020204030204" pitchFamily="34" charset="0"/>
                <a:cs typeface="Times New Roman" panose="02020603050405020304" pitchFamily="18" charset="0"/>
              </a:rPr>
              <a:t>SAMHSA’s Technology Transfer Centers (TTC) Programs: </a:t>
            </a:r>
            <a:r>
              <a:rPr lang="en-US" sz="1100" u="sng" kern="100" dirty="0">
                <a:solidFill>
                  <a:srgbClr val="0563C1"/>
                </a:solidFill>
                <a:effectLst/>
                <a:ea typeface="Calibri" panose="020F0502020204030204" pitchFamily="34" charset="0"/>
                <a:cs typeface="Times New Roman" panose="02020603050405020304" pitchFamily="18" charset="0"/>
                <a:hlinkClick r:id="rId10" action="ppaction://hlinkfile"/>
              </a:rPr>
              <a:t>techtransfercenters.org</a:t>
            </a:r>
            <a:endParaRPr lang="en-US" sz="1100" kern="100" dirty="0">
              <a:effectLst/>
              <a:ea typeface="Calibri" panose="020F0502020204030204" pitchFamily="34" charset="0"/>
              <a:cs typeface="Times New Roman" panose="02020603050405020304" pitchFamily="18" charset="0"/>
            </a:endParaRPr>
          </a:p>
          <a:p>
            <a:pPr marL="688975" indent="-344488"/>
            <a:endParaRPr lang="en-US" dirty="0">
              <a:solidFill>
                <a:schemeClr val="tx1">
                  <a:lumMod val="50000"/>
                  <a:lumOff val="50000"/>
                </a:schemeClr>
              </a:solidFill>
            </a:endParaRPr>
          </a:p>
          <a:p>
            <a:pPr>
              <a:defRPr/>
            </a:pPr>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730A5-E118-DD43-8C03-06ED1FCE0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49788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100" dirty="0">
                <a:solidFill>
                  <a:srgbClr val="222222"/>
                </a:solidFill>
                <a:effectLst/>
                <a:ea typeface="Times New Roman" panose="02020603050405020304" pitchFamily="18" charset="0"/>
                <a:cs typeface="Arial" panose="020B0604020202020204" pitchFamily="34" charset="0"/>
              </a:rPr>
              <a:t>The Pathways in Crisis Services (PICS) Project provides academic course and professional learning events and content focused on evidence-based crisis programs that include crisis intervention, de-escalation services, mobile crisis and crisis stabilization for Pre-service (students) and Practicing Behavioral Health Professionals with the goal of increasing knowledge and skills leading to use in practice.</a:t>
            </a:r>
            <a:endParaRPr lang="en-US" sz="1100" dirty="0">
              <a:effectLst/>
              <a:ea typeface="Times New Roman" panose="02020603050405020304" pitchFamily="18" charset="0"/>
              <a:cs typeface="Times New Roman" panose="02020603050405020304" pitchFamily="18" charset="0"/>
            </a:endParaRPr>
          </a:p>
          <a:p>
            <a:pPr marL="0" marR="0">
              <a:spcBef>
                <a:spcPts val="0"/>
              </a:spcBef>
              <a:spcAft>
                <a:spcPts val="0"/>
              </a:spcAft>
            </a:pPr>
            <a:r>
              <a:rPr lang="en-US" sz="1100" dirty="0">
                <a:solidFill>
                  <a:srgbClr val="222222"/>
                </a:solidFill>
                <a:effectLst/>
                <a:ea typeface="Times New Roman" panose="02020603050405020304" pitchFamily="18" charset="0"/>
                <a:cs typeface="Arial" panose="020B0604020202020204" pitchFamily="34" charset="0"/>
              </a:rPr>
              <a:t> </a:t>
            </a:r>
            <a:endParaRPr lang="en-US" sz="1100" dirty="0">
              <a:effectLst/>
              <a:ea typeface="Times New Roman" panose="02020603050405020304" pitchFamily="18" charset="0"/>
              <a:cs typeface="Times New Roman" panose="02020603050405020304" pitchFamily="18" charset="0"/>
            </a:endParaRPr>
          </a:p>
          <a:p>
            <a:pPr marL="0" marR="0">
              <a:spcBef>
                <a:spcPts val="0"/>
              </a:spcBef>
              <a:spcAft>
                <a:spcPts val="0"/>
              </a:spcAft>
            </a:pPr>
            <a:r>
              <a:rPr lang="en-US" sz="1100" dirty="0">
                <a:solidFill>
                  <a:srgbClr val="222222"/>
                </a:solidFill>
                <a:effectLst/>
                <a:ea typeface="Times New Roman" panose="02020603050405020304" pitchFamily="18" charset="0"/>
                <a:cs typeface="Arial" panose="020B0604020202020204" pitchFamily="34" charset="0"/>
              </a:rPr>
              <a:t>This is accomplished by guaranteeing students get exposed to crisis intervention services and skills while in school in order to prepare them to do crisis intervention services which includes: risk determination; early intervention; de-escalation strategies; how to conduct warm-hand-off; and understanding the new (988) system through the development of curriculum infusion and training. Practicing Professionals will have the opportunity to attend a variety of training and technical assistance (T/TA) events to ensure that T/TA in crisis-based programs is available to help prepare these professionals with the knowledge and skills to provide crisis-based services.</a:t>
            </a:r>
            <a:br>
              <a:rPr lang="en-US" sz="1100" dirty="0">
                <a:solidFill>
                  <a:srgbClr val="222222"/>
                </a:solidFill>
                <a:effectLst/>
                <a:ea typeface="Times New Roman" panose="02020603050405020304" pitchFamily="18" charset="0"/>
                <a:cs typeface="Arial" panose="020B0604020202020204" pitchFamily="34" charset="0"/>
              </a:rPr>
            </a:br>
            <a:br>
              <a:rPr lang="en-US" sz="1100" dirty="0">
                <a:solidFill>
                  <a:srgbClr val="222222"/>
                </a:solidFill>
                <a:effectLst/>
                <a:ea typeface="Times New Roman" panose="02020603050405020304" pitchFamily="18" charset="0"/>
                <a:cs typeface="Arial" panose="020B0604020202020204" pitchFamily="34" charset="0"/>
              </a:rPr>
            </a:br>
            <a:r>
              <a:rPr lang="en-US" sz="1100" i="1" dirty="0">
                <a:solidFill>
                  <a:srgbClr val="222222"/>
                </a:solidFill>
                <a:effectLst/>
                <a:ea typeface="Times New Roman" panose="02020603050405020304" pitchFamily="18" charset="0"/>
                <a:cs typeface="Arial" panose="020B0604020202020204" pitchFamily="34" charset="0"/>
              </a:rPr>
              <a:t>This project was supported in whole or in part by the Nevada Division of Public and Behavioral Health Bureau of Behavioral Health, Prevention, and Wellness. The opinions, findings, conclusions and recommendations expressed in this publication are those of the author(s) and do not necessarily represent the official views of the State of Nevada or CASAT.</a:t>
            </a:r>
            <a:endParaRPr lang="en-US" sz="1100" dirty="0">
              <a:effectLst/>
              <a:ea typeface="Times New Roman" panose="02020603050405020304" pitchFamily="18" charset="0"/>
              <a:cs typeface="Times New Roman" panose="02020603050405020304" pitchFamily="18" charset="0"/>
            </a:endParaRPr>
          </a:p>
          <a:p>
            <a:pPr marL="0" marR="0">
              <a:spcBef>
                <a:spcPts val="0"/>
              </a:spcBef>
              <a:spcAft>
                <a:spcPts val="0"/>
              </a:spcAft>
            </a:pPr>
            <a:r>
              <a:rPr lang="en-US" sz="1100" dirty="0">
                <a:effectLst/>
                <a:ea typeface="Times New Roman" panose="02020603050405020304" pitchFamily="18"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730A5-E118-DD43-8C03-06ED1FCE0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1392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cs typeface="Calibri"/>
              </a:rPr>
              <a:t>Read</a:t>
            </a:r>
            <a:r>
              <a:rPr lang="en-US" sz="1100" dirty="0">
                <a:cs typeface="Calibri"/>
              </a:rPr>
              <a:t> slide to review topics that will be covered.</a:t>
            </a:r>
          </a:p>
          <a:p>
            <a:endParaRPr lang="en-US" sz="1100" dirty="0">
              <a:cs typeface="Calibri"/>
            </a:endParaRPr>
          </a:p>
          <a:p>
            <a:r>
              <a:rPr lang="en-US" sz="1100" b="1" dirty="0">
                <a:cs typeface="Calibri"/>
              </a:rPr>
              <a:t>Images: </a:t>
            </a:r>
            <a:endParaRPr lang="en-US" sz="1100" b="1" dirty="0"/>
          </a:p>
          <a:p>
            <a:r>
              <a:rPr lang="en-US" sz="1100" dirty="0"/>
              <a:t>Emergency Image Credit: </a:t>
            </a:r>
            <a:r>
              <a:rPr lang="en-US" sz="1100" dirty="0" err="1"/>
              <a:t>Picpedia</a:t>
            </a:r>
            <a:endParaRPr lang="en-US" sz="1100" dirty="0">
              <a:cs typeface="Calibri"/>
            </a:endParaRPr>
          </a:p>
          <a:p>
            <a:r>
              <a:rPr lang="en-US" sz="1100" dirty="0"/>
              <a:t>Man with Head in Hands Image Credit: </a:t>
            </a:r>
            <a:r>
              <a:rPr lang="en-US" sz="1100" dirty="0" err="1"/>
              <a:t>PxHere</a:t>
            </a:r>
            <a:endParaRPr lang="en-US" sz="1100" dirty="0">
              <a:cs typeface="Calibri"/>
            </a:endParaRPr>
          </a:p>
          <a:p>
            <a:r>
              <a:rPr lang="en-US" sz="1100" dirty="0"/>
              <a:t>Woman Image Credit: Wikimedia Commons</a:t>
            </a:r>
            <a:endParaRPr lang="en-US" sz="1100"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7E9730A5-E118-DD43-8C03-06ED1FCE0900}" type="slidenum">
              <a:rPr lang="en-US" smtClean="0"/>
              <a:t>4</a:t>
            </a:fld>
            <a:endParaRPr lang="en-US"/>
          </a:p>
        </p:txBody>
      </p:sp>
    </p:spTree>
    <p:extLst>
      <p:ext uri="{BB962C8B-B14F-4D97-AF65-F5344CB8AC3E}">
        <p14:creationId xmlns:p14="http://schemas.microsoft.com/office/powerpoint/2010/main" val="1110448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SUBJECT MATTER: </a:t>
            </a:r>
            <a:r>
              <a:rPr lang="en-US" sz="1100" dirty="0"/>
              <a:t>CRISIS RESPONSE SYSTEM</a:t>
            </a:r>
          </a:p>
          <a:p>
            <a:endParaRPr lang="en-US" sz="1100" dirty="0"/>
          </a:p>
          <a:p>
            <a:pPr>
              <a:defRPr/>
            </a:pPr>
            <a:r>
              <a:rPr lang="en-US" sz="1100" b="1" dirty="0">
                <a:cs typeface="Calibri" panose="020F0502020204030204"/>
              </a:rPr>
              <a:t>Transition</a:t>
            </a:r>
            <a:r>
              <a:rPr lang="en-US" sz="1100" b="1" baseline="0" dirty="0">
                <a:cs typeface="Calibri" panose="020F0502020204030204"/>
              </a:rPr>
              <a:t> slide:</a:t>
            </a:r>
            <a:r>
              <a:rPr lang="en-US" sz="1100" b="1" dirty="0">
                <a:cs typeface="Calibri" panose="020F0502020204030204"/>
              </a:rPr>
              <a:t> </a:t>
            </a:r>
            <a:r>
              <a:rPr lang="en-US" sz="1100" baseline="0" dirty="0">
                <a:cs typeface="Calibri" panose="020F0502020204030204"/>
              </a:rPr>
              <a:t> </a:t>
            </a:r>
            <a:r>
              <a:rPr lang="en-US" sz="1100" dirty="0">
                <a:cs typeface="Calibri" panose="020F0502020204030204"/>
              </a:rPr>
              <a:t>Inform students we will be covering Crisis Response System information.  This will build upon PICS material from your previous CAS minor courses.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cs typeface="Calibri" panose="020F0502020204030204"/>
              </a:rPr>
              <a:t>The crisis continuum includes various crisis services for individuals with urgent behavioral health needs, and the response to such crises and pathways toward a more complete assessment and treatment when needed.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Image: </a:t>
            </a:r>
            <a:r>
              <a:rPr lang="en-US" sz="1100" b="0" dirty="0" err="1"/>
              <a:t>Picpedia</a:t>
            </a:r>
            <a:endParaRPr lang="en-US" sz="1100" b="0" dirty="0">
              <a:cs typeface="Calibri"/>
            </a:endParaRPr>
          </a:p>
          <a:p>
            <a:endParaRPr lang="en-US" dirty="0"/>
          </a:p>
        </p:txBody>
      </p:sp>
      <p:sp>
        <p:nvSpPr>
          <p:cNvPr id="4" name="Slide Number Placeholder 3"/>
          <p:cNvSpPr>
            <a:spLocks noGrp="1"/>
          </p:cNvSpPr>
          <p:nvPr>
            <p:ph type="sldNum" sz="quarter" idx="5"/>
          </p:nvPr>
        </p:nvSpPr>
        <p:spPr/>
        <p:txBody>
          <a:bodyPr/>
          <a:lstStyle/>
          <a:p>
            <a:fld id="{7E9730A5-E118-DD43-8C03-06ED1FCE0900}" type="slidenum">
              <a:rPr lang="en-US" smtClean="0"/>
              <a:t>5</a:t>
            </a:fld>
            <a:endParaRPr lang="en-US"/>
          </a:p>
        </p:txBody>
      </p:sp>
    </p:spTree>
    <p:extLst>
      <p:ext uri="{BB962C8B-B14F-4D97-AF65-F5344CB8AC3E}">
        <p14:creationId xmlns:p14="http://schemas.microsoft.com/office/powerpoint/2010/main" val="2032242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SUBJECT MATTER</a:t>
            </a:r>
            <a:r>
              <a:rPr lang="en-US" sz="1100" b="0" dirty="0"/>
              <a:t>: CRISIS RESPONSE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READ: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t>Today we are going to introduce how we can begin to have c</a:t>
            </a:r>
            <a:r>
              <a:rPr lang="en-US" sz="1100" dirty="0"/>
              <a:t>risis recognition at home with a person you care about. Learning how to navigate an emotional crisis can help make a difference.</a:t>
            </a:r>
          </a:p>
          <a:p>
            <a:endParaRPr lang="en-US" sz="1100" dirty="0"/>
          </a:p>
          <a:p>
            <a:r>
              <a:rPr lang="en-US" sz="1100" b="1" dirty="0"/>
              <a:t>ASK</a:t>
            </a:r>
            <a:r>
              <a:rPr lang="en-US" sz="1100" dirty="0"/>
              <a:t>: What constitutes a crisis? </a:t>
            </a:r>
            <a:endParaRPr lang="en-US" sz="1100" dirty="0">
              <a:cs typeface="Calibri"/>
            </a:endParaRPr>
          </a:p>
          <a:p>
            <a:r>
              <a:rPr lang="en-US" sz="1100" dirty="0"/>
              <a:t>Possible answers include substance use, depression, breakup, death/grief, suicidal thoughts/plan, natural disasters, moving from one location to another, etc.</a:t>
            </a:r>
          </a:p>
          <a:p>
            <a:endParaRPr lang="en-US" sz="1100" dirty="0"/>
          </a:p>
          <a:p>
            <a:r>
              <a:rPr lang="en-US" sz="1100" b="1" dirty="0"/>
              <a:t>READ THE SLIDE </a:t>
            </a:r>
            <a:endParaRPr lang="en-US" sz="1100" b="1" dirty="0">
              <a:cs typeface="Calibri"/>
            </a:endParaRPr>
          </a:p>
          <a:p>
            <a:pPr marL="0" indent="0">
              <a:buNone/>
            </a:pPr>
            <a:r>
              <a:rPr lang="en-US" sz="1100" dirty="0"/>
              <a:t>Spotting the Signs:</a:t>
            </a:r>
          </a:p>
          <a:p>
            <a:pPr marL="342900" indent="-342900">
              <a:buAutoNum type="arabicPeriod"/>
            </a:pPr>
            <a:r>
              <a:rPr lang="en-US" sz="1100" dirty="0"/>
              <a:t>Neglect of Personal Hygiene</a:t>
            </a:r>
          </a:p>
          <a:p>
            <a:pPr marL="342900" indent="-342900">
              <a:buAutoNum type="arabicPeriod"/>
            </a:pPr>
            <a:r>
              <a:rPr lang="en-US" sz="1100" dirty="0"/>
              <a:t>Dramatic change in sleep habits, sleeping more often or not well.</a:t>
            </a:r>
          </a:p>
          <a:p>
            <a:pPr marL="342900" indent="-342900">
              <a:buAutoNum type="arabicPeriod"/>
            </a:pPr>
            <a:r>
              <a:rPr lang="en-US" sz="1100" dirty="0"/>
              <a:t>Weight gain or loss. </a:t>
            </a:r>
          </a:p>
          <a:p>
            <a:pPr marL="342900" indent="-342900">
              <a:buAutoNum type="arabicPeriod"/>
            </a:pPr>
            <a:r>
              <a:rPr lang="en-US" sz="1100" dirty="0"/>
              <a:t>Decline in performance at work or school.</a:t>
            </a:r>
          </a:p>
          <a:p>
            <a:pPr marL="342900" indent="-342900">
              <a:buAutoNum type="arabicPeriod"/>
            </a:pPr>
            <a:r>
              <a:rPr lang="en-US" sz="1100" dirty="0"/>
              <a:t>Pronounced changes in mood, such as irritability, anger, anxiety or sadness.</a:t>
            </a:r>
          </a:p>
          <a:p>
            <a:pPr marL="342900" indent="-342900">
              <a:buAutoNum type="arabicPeriod"/>
            </a:pPr>
            <a:r>
              <a:rPr lang="en-US" sz="1100" dirty="0"/>
              <a:t>Withdrawal from routine activities and relationships. </a:t>
            </a:r>
          </a:p>
          <a:p>
            <a:pPr marL="342900" indent="-342900">
              <a:buAutoNum type="arabicPeriod"/>
            </a:pPr>
            <a:endParaRPr lang="en-US" sz="1100" dirty="0"/>
          </a:p>
          <a:p>
            <a:pPr marL="0" indent="0">
              <a:buNone/>
            </a:pPr>
            <a:r>
              <a:rPr lang="en-US" sz="1100" b="1" dirty="0"/>
              <a:t>ASK</a:t>
            </a:r>
            <a:r>
              <a:rPr lang="en-US" sz="1100" dirty="0"/>
              <a:t>: How can you be helpful to another person?</a:t>
            </a:r>
            <a:endParaRPr lang="en-US" sz="1100" dirty="0">
              <a:cs typeface="Calibri"/>
            </a:endParaRPr>
          </a:p>
          <a:p>
            <a:pPr marL="0" indent="0">
              <a:buNone/>
            </a:pPr>
            <a:r>
              <a:rPr lang="en-US" sz="1100" dirty="0"/>
              <a:t>Possible answers:  listening to the person, connecting the person to professional help, contacting 988, etc. </a:t>
            </a:r>
          </a:p>
          <a:p>
            <a:pPr marL="0" indent="0">
              <a:buNone/>
            </a:pPr>
            <a:endParaRPr lang="en-US" sz="1100" dirty="0"/>
          </a:p>
          <a:p>
            <a:pPr marL="0" indent="0">
              <a:buNone/>
            </a:pPr>
            <a:r>
              <a:rPr lang="en-US" sz="1100" dirty="0"/>
              <a:t>Emphasize to the student that ANY person can help another person.  You do not have to be licensed or a medical provider to acknowledge a person’s pain and suffering.  Whether you are a peer, family member, or friend we all have an investment in the welfare of another human being.  CONNECTION is what heals. </a:t>
            </a:r>
          </a:p>
          <a:p>
            <a:pPr marL="0" indent="0">
              <a:buNone/>
            </a:pPr>
            <a:endParaRPr lang="en-US" sz="1100" dirty="0"/>
          </a:p>
          <a:p>
            <a:pPr marL="0" indent="0">
              <a:buNone/>
            </a:pPr>
            <a:r>
              <a:rPr lang="en-US" sz="1100" dirty="0"/>
              <a:t>During your education in the CASAT minor, you will be introduced to crisis response models, crisis systems in Nevada, and how to implement crisis management.</a:t>
            </a:r>
          </a:p>
          <a:p>
            <a:pPr marL="342900" indent="-342900">
              <a:buAutoNum type="arabicPeriod"/>
            </a:pPr>
            <a:endParaRPr lang="en-US" sz="1100" dirty="0"/>
          </a:p>
          <a:p>
            <a:pPr marL="0" indent="0">
              <a:buNone/>
            </a:pPr>
            <a:r>
              <a:rPr lang="en-US" sz="1100" b="1" dirty="0"/>
              <a:t>Resource:</a:t>
            </a:r>
            <a:endParaRPr lang="en-US" sz="1100" b="1" dirty="0">
              <a:cs typeface="Calibri"/>
            </a:endParaRPr>
          </a:p>
          <a:p>
            <a:r>
              <a:rPr lang="en-US" sz="1100" dirty="0"/>
              <a:t>American Psychological Assocation:  How to help in an emotional crisis. (2013) https://www.apa.org/topics/mental-health/help-emotional-crisis</a:t>
            </a:r>
          </a:p>
          <a:p>
            <a:endParaRPr lang="en-US" dirty="0"/>
          </a:p>
        </p:txBody>
      </p:sp>
      <p:sp>
        <p:nvSpPr>
          <p:cNvPr id="4" name="Slide Number Placeholder 3"/>
          <p:cNvSpPr>
            <a:spLocks noGrp="1"/>
          </p:cNvSpPr>
          <p:nvPr>
            <p:ph type="sldNum" sz="quarter" idx="5"/>
          </p:nvPr>
        </p:nvSpPr>
        <p:spPr>
          <a:xfrm>
            <a:off x="6266045" y="8685213"/>
            <a:ext cx="590367" cy="458787"/>
          </a:xfrm>
        </p:spPr>
        <p:txBody>
          <a:bodyPr/>
          <a:lstStyle/>
          <a:p>
            <a:fld id="{5A70B0B6-4A54-0944-91E3-FECC2ED21D47}" type="slidenum">
              <a:rPr lang="en-US" smtClean="0"/>
              <a:t>6</a:t>
            </a:fld>
            <a:endParaRPr lang="en-US" dirty="0"/>
          </a:p>
        </p:txBody>
      </p:sp>
    </p:spTree>
    <p:extLst>
      <p:ext uri="{BB962C8B-B14F-4D97-AF65-F5344CB8AC3E}">
        <p14:creationId xmlns:p14="http://schemas.microsoft.com/office/powerpoint/2010/main" val="3827154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SUBJECT MATTER</a:t>
            </a:r>
            <a:r>
              <a:rPr lang="en-US" sz="1100" dirty="0"/>
              <a:t>: SUICIDE PREVENTION</a:t>
            </a:r>
          </a:p>
          <a:p>
            <a:endParaRPr lang="en-US" sz="1100" dirty="0"/>
          </a:p>
          <a:p>
            <a:r>
              <a:rPr lang="en-US" sz="1100" b="1" dirty="0">
                <a:cs typeface="Calibri"/>
              </a:rPr>
              <a:t>READ</a:t>
            </a:r>
            <a:r>
              <a:rPr lang="en-US" sz="1100" dirty="0">
                <a:cs typeface="Calibri"/>
              </a:rPr>
              <a:t>: Inform students we will be reviewing suicide prevention risk and protective factors, suicide risk assessments, and how to work with someone who is suicidal.  Please be aware of how you are responding to the material and how you might have discussions of suicide with your clientele. Suicide is a difficult topic to learn about and experience.  Please be considerate of your students when they are sharing.</a:t>
            </a:r>
          </a:p>
          <a:p>
            <a:endParaRPr lang="en-US" sz="1100" dirty="0"/>
          </a:p>
          <a:p>
            <a:r>
              <a:rPr lang="en-US" sz="1100" b="1" dirty="0"/>
              <a:t>Image Credit</a:t>
            </a:r>
            <a:r>
              <a:rPr lang="en-US" sz="1100" dirty="0"/>
              <a:t>: Picryl</a:t>
            </a:r>
          </a:p>
          <a:p>
            <a:endParaRPr lang="en-US" sz="1100" dirty="0"/>
          </a:p>
        </p:txBody>
      </p:sp>
      <p:sp>
        <p:nvSpPr>
          <p:cNvPr id="4" name="Slide Number Placeholder 3"/>
          <p:cNvSpPr>
            <a:spLocks noGrp="1"/>
          </p:cNvSpPr>
          <p:nvPr>
            <p:ph type="sldNum" sz="quarter" idx="5"/>
          </p:nvPr>
        </p:nvSpPr>
        <p:spPr/>
        <p:txBody>
          <a:bodyPr/>
          <a:lstStyle/>
          <a:p>
            <a:fld id="{7E9730A5-E118-DD43-8C03-06ED1FCE0900}" type="slidenum">
              <a:rPr lang="en-US" smtClean="0"/>
              <a:t>7</a:t>
            </a:fld>
            <a:endParaRPr lang="en-US"/>
          </a:p>
        </p:txBody>
      </p:sp>
    </p:spTree>
    <p:extLst>
      <p:ext uri="{BB962C8B-B14F-4D97-AF65-F5344CB8AC3E}">
        <p14:creationId xmlns:p14="http://schemas.microsoft.com/office/powerpoint/2010/main" val="3379271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SUBJECT MATTER: </a:t>
            </a:r>
            <a:r>
              <a:rPr lang="en-US" sz="1100" dirty="0"/>
              <a:t>SUICIDE PREVENTION</a:t>
            </a:r>
          </a:p>
          <a:p>
            <a:endParaRPr lang="en-US" sz="1100" dirty="0"/>
          </a:p>
          <a:p>
            <a:r>
              <a:rPr lang="en-US" sz="1100" b="1" dirty="0"/>
              <a:t>READ</a:t>
            </a:r>
            <a:r>
              <a:rPr lang="en-US" sz="1100" dirty="0"/>
              <a:t>: slide contents.</a:t>
            </a:r>
          </a:p>
          <a:p>
            <a:endParaRPr lang="en-US" sz="1100" dirty="0"/>
          </a:p>
          <a:p>
            <a:r>
              <a:rPr lang="en-US" sz="1100" b="1" dirty="0"/>
              <a:t>Potential Discussion Questions:</a:t>
            </a:r>
          </a:p>
          <a:p>
            <a:pPr marL="228600" indent="-228600">
              <a:buFont typeface="+mj-lt"/>
              <a:buAutoNum type="arabicPeriod"/>
            </a:pPr>
            <a:r>
              <a:rPr lang="en-US" sz="1100" dirty="0"/>
              <a:t>What are some other examples of binary - aka - black and white - aka - all or nothing thinking, leading to behavioral health challenges such as substance misuse and abuse, and perhaps criminal behavior? Ex: Love me – Love me not, Win – Lose, Sinner – Saint, Fail – A+ or Succeed </a:t>
            </a:r>
          </a:p>
          <a:p>
            <a:pPr marL="228600" indent="-228600">
              <a:buFont typeface="+mj-lt"/>
              <a:buAutoNum type="arabicPeriod"/>
            </a:pPr>
            <a:r>
              <a:rPr lang="en-US" sz="1100" dirty="0"/>
              <a:t>Suicidality is a mental health disease. Do you agree with or disagree with this statement, and why? Ex: There are behavioral choices that can lead to higher risk for certain cancers. Would you ever tell a cancer patient they are </a:t>
            </a:r>
            <a:r>
              <a:rPr lang="en-US" sz="1100" i="1" dirty="0"/>
              <a:t>selfish</a:t>
            </a:r>
            <a:r>
              <a:rPr lang="en-US" sz="1100" dirty="0"/>
              <a:t> and </a:t>
            </a:r>
            <a:r>
              <a:rPr lang="en-US" sz="1100" i="1" dirty="0"/>
              <a:t>committing</a:t>
            </a:r>
            <a:r>
              <a:rPr lang="en-US" sz="1100" dirty="0"/>
              <a:t> cancer because they were perhaps exposed to cancer-causing agents?</a:t>
            </a:r>
          </a:p>
          <a:p>
            <a:pPr marL="0" indent="0">
              <a:buFont typeface="+mj-lt"/>
              <a:buNone/>
            </a:pPr>
            <a:endParaRPr lang="en-US" sz="1100" b="1" dirty="0"/>
          </a:p>
          <a:p>
            <a:pPr marL="0" indent="0">
              <a:buFont typeface="+mj-lt"/>
              <a:buNone/>
            </a:pPr>
            <a:r>
              <a:rPr lang="en-US" sz="1100" b="1" dirty="0"/>
              <a:t>Key Points:</a:t>
            </a:r>
          </a:p>
          <a:p>
            <a:pPr marL="171450" indent="-171450">
              <a:buFont typeface="Arial" panose="020B0604020202020204" pitchFamily="34" charset="0"/>
              <a:buChar char="•"/>
            </a:pPr>
            <a:r>
              <a:rPr lang="en-US" sz="1100" dirty="0"/>
              <a:t>Our mental health </a:t>
            </a:r>
            <a:r>
              <a:rPr lang="en-US" sz="1100" i="1" dirty="0"/>
              <a:t>state (or experience) </a:t>
            </a:r>
            <a:r>
              <a:rPr lang="en-US" sz="1100" dirty="0"/>
              <a:t>exists on a continuum, and it is influenced by our behavioral health, physical health, spiritual health; and social health (Social Determinants of Health- SDOH which include relationships, environmental health, safety and community, connectedness, access to resources, education, employment, etc. AND this is in real life (IRL) and digital or virtual life) </a:t>
            </a:r>
          </a:p>
          <a:p>
            <a:pPr marL="171450" indent="-171450">
              <a:buFont typeface="Arial" panose="020B0604020202020204" pitchFamily="34" charset="0"/>
              <a:buChar char="•"/>
            </a:pPr>
            <a:r>
              <a:rPr lang="en-US" sz="1100" dirty="0"/>
              <a:t>Dis-ease which goes on without acknowledgement is unidentified, and unmanaged increases the risks of a mental health crisis. </a:t>
            </a:r>
          </a:p>
          <a:p>
            <a:pPr marL="171450" indent="-171450">
              <a:buFont typeface="Arial" panose="020B0604020202020204" pitchFamily="34" charset="0"/>
              <a:buChar char="•"/>
            </a:pPr>
            <a:r>
              <a:rPr lang="en-US" sz="1100" dirty="0"/>
              <a:t>Coping strategies are not always positive- especially for individuals who are responding to trauma, and intergenerational trauma where negative coping strategies such as substance misuse and abuse are primary coping models. Ex: Military and consuming alcohol. </a:t>
            </a:r>
          </a:p>
          <a:p>
            <a:pPr marL="171450" indent="-171450">
              <a:buFont typeface="Arial" panose="020B0604020202020204" pitchFamily="34" charset="0"/>
              <a:buChar char="•"/>
            </a:pPr>
            <a:r>
              <a:rPr lang="en-US" sz="1100" dirty="0"/>
              <a:t>Suicide ideation, gestures, and attempts are symptoms of a mental health crisis- someone is unwell</a:t>
            </a:r>
          </a:p>
          <a:p>
            <a:pPr marL="171450" indent="-171450">
              <a:buFont typeface="Arial" panose="020B0604020202020204" pitchFamily="34" charset="0"/>
              <a:buChar char="•"/>
            </a:pPr>
            <a:r>
              <a:rPr lang="en-US" sz="1100" dirty="0"/>
              <a:t>A mental health crisis can be fatal, resulting in suicide death, and drug overdose death</a:t>
            </a:r>
          </a:p>
          <a:p>
            <a:pPr marL="171450" indent="-171450">
              <a:buFont typeface="Arial" panose="020B0604020202020204" pitchFamily="34" charset="0"/>
              <a:buChar char="•"/>
            </a:pPr>
            <a:r>
              <a:rPr lang="en-US" sz="1100" dirty="0"/>
              <a:t>These types of fatalities ARE preventable- healthcare and behavioral healthcare systems can become better at preventing fatalities by reshaping mental health culture at every facility, improving screening, reporting, and identification of the symptoms; increased compassion for those experiencing a mental health crisis ( we tend to villainize, criminalize, and dehumanize- project our personal philosophies and relationships to trauma and misdiagnose the root causes), improved competence and confidence in delivering the appropriate responses</a:t>
            </a:r>
          </a:p>
          <a:p>
            <a:pPr marL="171450" indent="-171450">
              <a:buFont typeface="Arial" panose="020B0604020202020204" pitchFamily="34" charset="0"/>
              <a:buChar char="•"/>
            </a:pPr>
            <a:r>
              <a:rPr lang="en-US" sz="1100" dirty="0"/>
              <a:t>Increased risk for drug overdose death in youth (sibling) suicide loss survivors </a:t>
            </a:r>
          </a:p>
          <a:p>
            <a:pPr marL="171450" indent="-171450">
              <a:buFont typeface="Arial" panose="020B0604020202020204" pitchFamily="34" charset="0"/>
              <a:buChar char="•"/>
            </a:pPr>
            <a:endParaRPr lang="en-US" sz="1100" dirty="0"/>
          </a:p>
          <a:p>
            <a:pPr marL="0" indent="0">
              <a:buFont typeface="Arial" panose="020B0604020202020204" pitchFamily="34" charset="0"/>
              <a:buNone/>
            </a:pPr>
            <a:r>
              <a:rPr lang="en-US" sz="1100" b="1" dirty="0"/>
              <a:t>Reference: </a:t>
            </a:r>
          </a:p>
          <a:p>
            <a:r>
              <a:rPr lang="en-US" sz="1100" dirty="0"/>
              <a:t>Centre for Mental Health (2017)</a:t>
            </a:r>
          </a:p>
          <a:p>
            <a:endParaRPr lang="en-US" sz="1100" dirty="0"/>
          </a:p>
          <a:p>
            <a:r>
              <a:rPr lang="en-US" sz="1100" b="1" dirty="0"/>
              <a:t>Image Credit: </a:t>
            </a:r>
          </a:p>
          <a:p>
            <a:endParaRPr lang="en-US" dirty="0"/>
          </a:p>
        </p:txBody>
      </p:sp>
      <p:sp>
        <p:nvSpPr>
          <p:cNvPr id="4" name="Slide Number Placeholder 3"/>
          <p:cNvSpPr>
            <a:spLocks noGrp="1"/>
          </p:cNvSpPr>
          <p:nvPr>
            <p:ph type="sldNum" sz="quarter" idx="10"/>
          </p:nvPr>
        </p:nvSpPr>
        <p:spPr/>
        <p:txBody>
          <a:bodyPr/>
          <a:lstStyle/>
          <a:p>
            <a:fld id="{7E9730A5-E118-DD43-8C03-06ED1FCE0900}" type="slidenum">
              <a:rPr lang="en-US" smtClean="0"/>
              <a:t>8</a:t>
            </a:fld>
            <a:endParaRPr lang="en-US"/>
          </a:p>
        </p:txBody>
      </p:sp>
    </p:spTree>
    <p:extLst>
      <p:ext uri="{BB962C8B-B14F-4D97-AF65-F5344CB8AC3E}">
        <p14:creationId xmlns:p14="http://schemas.microsoft.com/office/powerpoint/2010/main" val="2494054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SUBJECT MATTER: </a:t>
            </a:r>
            <a:r>
              <a:rPr lang="en-US" sz="1100" dirty="0"/>
              <a:t>SUICIDE PREVENTION</a:t>
            </a:r>
          </a:p>
          <a:p>
            <a:endParaRPr lang="en-US" sz="1100" dirty="0"/>
          </a:p>
          <a:p>
            <a:r>
              <a:rPr lang="en-US" sz="1100" b="1" dirty="0"/>
              <a:t>WATCH VIDEO: </a:t>
            </a:r>
            <a:r>
              <a:rPr lang="en-US" sz="1100" dirty="0"/>
              <a:t>Saving Lives Worldwide – A Call to Action – The Columbia Lighthouse Project (5:19).</a:t>
            </a:r>
            <a:r>
              <a:rPr lang="en-US" sz="1100" baseline="0" dirty="0"/>
              <a:t> October 19, 2016: </a:t>
            </a:r>
            <a:r>
              <a:rPr lang="en-US" sz="1100" dirty="0"/>
              <a:t>https://youtu.be/csPPsstf2og</a:t>
            </a:r>
          </a:p>
          <a:p>
            <a:endParaRPr lang="en-US" sz="1100" dirty="0"/>
          </a:p>
          <a:p>
            <a:r>
              <a:rPr lang="en-US" sz="1100" b="1" dirty="0"/>
              <a:t>Discussion Question:</a:t>
            </a:r>
          </a:p>
          <a:p>
            <a:pPr marL="228600" indent="-228600">
              <a:buFont typeface="+mj-lt"/>
              <a:buAutoNum type="arabicPeriod"/>
            </a:pPr>
            <a:r>
              <a:rPr lang="en-US" sz="1100" dirty="0"/>
              <a:t>What are your thoughts about the statistic- 90% of mass shooters are experiencing some level of </a:t>
            </a:r>
            <a:r>
              <a:rPr lang="en-US" sz="1100" b="1" dirty="0"/>
              <a:t>untreated</a:t>
            </a:r>
            <a:r>
              <a:rPr lang="en-US" sz="1100" dirty="0"/>
              <a:t> suicidality? </a:t>
            </a:r>
          </a:p>
          <a:p>
            <a:pPr marL="0" indent="0">
              <a:buFont typeface="+mj-lt"/>
              <a:buNone/>
            </a:pPr>
            <a:endParaRPr lang="en-US" sz="1100" dirty="0"/>
          </a:p>
          <a:p>
            <a:r>
              <a:rPr lang="en-US" sz="1100" b="1" dirty="0"/>
              <a:t>Key Points: </a:t>
            </a:r>
          </a:p>
          <a:p>
            <a:pPr marL="171450" indent="-171450">
              <a:buFont typeface="Arial" panose="020B0604020202020204" pitchFamily="34" charset="0"/>
              <a:buChar char="•"/>
            </a:pPr>
            <a:r>
              <a:rPr lang="en-US" sz="1100" dirty="0"/>
              <a:t>Suicide is a global pandemic</a:t>
            </a:r>
          </a:p>
          <a:p>
            <a:pPr marL="171450" indent="-171450">
              <a:buFont typeface="Arial" panose="020B0604020202020204" pitchFamily="34" charset="0"/>
              <a:buChar char="•"/>
            </a:pPr>
            <a:r>
              <a:rPr lang="en-US" sz="1100" dirty="0"/>
              <a:t>#1 killer of teenage girls across the globe – more than natural disasters, war, and homicide combined. </a:t>
            </a:r>
          </a:p>
          <a:p>
            <a:pPr marL="171450" indent="-171450">
              <a:buFont typeface="Arial" panose="020B0604020202020204" pitchFamily="34" charset="0"/>
              <a:buChar char="•"/>
            </a:pPr>
            <a:r>
              <a:rPr lang="en-US" sz="1100" dirty="0"/>
              <a:t>In the U.S. suicide death toll is higher than car crashes</a:t>
            </a:r>
          </a:p>
          <a:p>
            <a:pPr marL="171450" indent="-171450">
              <a:buFont typeface="Arial" panose="020B0604020202020204" pitchFamily="34" charset="0"/>
              <a:buChar char="•"/>
            </a:pPr>
            <a:r>
              <a:rPr lang="en-US" sz="1100" dirty="0"/>
              <a:t>Columbia Suicide Rating Scale - Asking the questions saves lives, prevents violence, and criminality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Emergency room data suggests more than 40% cross-utilization between drug overdose-related emergencies and mental health-related emergencies such as depression and suicide.</a:t>
            </a:r>
          </a:p>
          <a:p>
            <a:pPr marL="171450" indent="-171450">
              <a:buFont typeface="Arial" panose="020B0604020202020204" pitchFamily="34" charset="0"/>
              <a:buChar char="•"/>
            </a:pPr>
            <a:r>
              <a:rPr lang="en-US" sz="1100" dirty="0"/>
              <a:t>Removing the stigma stops people from suffering in silence and self-medicating with drugs and alcohol. </a:t>
            </a:r>
          </a:p>
          <a:p>
            <a:endParaRPr lang="en-US" dirty="0"/>
          </a:p>
          <a:p>
            <a:r>
              <a:rPr lang="en-US" b="1" dirty="0"/>
              <a:t>Reference: </a:t>
            </a:r>
            <a:r>
              <a:rPr lang="en-US" b="0" dirty="0"/>
              <a:t>The Columbia Lighthouse Project, Saving Lives Worldwide - A Call to Action (2016)</a:t>
            </a:r>
            <a:r>
              <a:rPr lang="en-US" dirty="0"/>
              <a:t> </a:t>
            </a:r>
            <a:r>
              <a:rPr lang="en-US" dirty="0">
                <a:hlinkClick r:id="rId3"/>
              </a:rPr>
              <a:t>https://cssrs.columbia.edu/</a:t>
            </a:r>
          </a:p>
          <a:p>
            <a:endParaRPr lang="en-US" dirty="0">
              <a:cs typeface="Calibri"/>
            </a:endParaRPr>
          </a:p>
        </p:txBody>
      </p:sp>
      <p:sp>
        <p:nvSpPr>
          <p:cNvPr id="4" name="Slide Number Placeholder 3"/>
          <p:cNvSpPr>
            <a:spLocks noGrp="1"/>
          </p:cNvSpPr>
          <p:nvPr>
            <p:ph type="sldNum" sz="quarter" idx="5"/>
          </p:nvPr>
        </p:nvSpPr>
        <p:spPr/>
        <p:txBody>
          <a:bodyPr/>
          <a:lstStyle/>
          <a:p>
            <a:fld id="{7E9730A5-E118-DD43-8C03-06ED1FCE0900}" type="slidenum">
              <a:rPr lang="en-US" smtClean="0"/>
              <a:t>9</a:t>
            </a:fld>
            <a:endParaRPr lang="en-US"/>
          </a:p>
        </p:txBody>
      </p:sp>
    </p:spTree>
    <p:extLst>
      <p:ext uri="{BB962C8B-B14F-4D97-AF65-F5344CB8AC3E}">
        <p14:creationId xmlns:p14="http://schemas.microsoft.com/office/powerpoint/2010/main" val="11788919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6A04D2-49EC-8820-7CDC-1753E58FF53A}"/>
              </a:ext>
            </a:extLst>
          </p:cNvPr>
          <p:cNvSpPr/>
          <p:nvPr userDrawn="1"/>
        </p:nvSpPr>
        <p:spPr>
          <a:xfrm>
            <a:off x="-81116" y="0"/>
            <a:ext cx="122731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A028D28-FA3D-A253-7909-9E511FB6C974}"/>
              </a:ext>
            </a:extLst>
          </p:cNvPr>
          <p:cNvPicPr>
            <a:picLocks noChangeAspect="1"/>
          </p:cNvPicPr>
          <p:nvPr userDrawn="1"/>
        </p:nvPicPr>
        <p:blipFill>
          <a:blip r:embed="rId2"/>
          <a:stretch>
            <a:fillRect/>
          </a:stretch>
        </p:blipFill>
        <p:spPr>
          <a:xfrm>
            <a:off x="51154" y="-1"/>
            <a:ext cx="12237725" cy="6933448"/>
          </a:xfrm>
          <a:prstGeom prst="rect">
            <a:avLst/>
          </a:prstGeom>
        </p:spPr>
      </p:pic>
      <p:sp>
        <p:nvSpPr>
          <p:cNvPr id="4" name="Date Placeholder 3">
            <a:extLst>
              <a:ext uri="{FF2B5EF4-FFF2-40B4-BE49-F238E27FC236}">
                <a16:creationId xmlns:a16="http://schemas.microsoft.com/office/drawing/2014/main" id="{B2227079-95DE-4CDB-6631-BC1595DA0392}"/>
              </a:ext>
            </a:extLst>
          </p:cNvPr>
          <p:cNvSpPr>
            <a:spLocks noGrp="1"/>
          </p:cNvSpPr>
          <p:nvPr>
            <p:ph type="dt" sz="half" idx="10"/>
          </p:nvPr>
        </p:nvSpPr>
        <p:spPr/>
        <p:txBody>
          <a:bodyPr/>
          <a:lstStyle/>
          <a:p>
            <a:fld id="{DB47B833-550B-1040-8EF1-275DDB3C104B}" type="datetime1">
              <a:rPr lang="en-US" smtClean="0"/>
              <a:t>6/8/2023</a:t>
            </a:fld>
            <a:endParaRPr lang="en-US"/>
          </a:p>
        </p:txBody>
      </p:sp>
      <p:sp>
        <p:nvSpPr>
          <p:cNvPr id="5" name="Footer Placeholder 4">
            <a:extLst>
              <a:ext uri="{FF2B5EF4-FFF2-40B4-BE49-F238E27FC236}">
                <a16:creationId xmlns:a16="http://schemas.microsoft.com/office/drawing/2014/main" id="{592AE259-8834-F852-A423-9048EC1B0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686B00-900B-339A-62F5-8B6ED6656741}"/>
              </a:ext>
            </a:extLst>
          </p:cNvPr>
          <p:cNvSpPr>
            <a:spLocks noGrp="1"/>
          </p:cNvSpPr>
          <p:nvPr>
            <p:ph type="sldNum" sz="quarter" idx="12"/>
          </p:nvPr>
        </p:nvSpPr>
        <p:spPr/>
        <p:txBody>
          <a:bodyPr/>
          <a:lstStyle/>
          <a:p>
            <a:fld id="{6D486360-FF34-7B48-AD05-62F8407C4C7E}" type="slidenum">
              <a:rPr lang="en-US" smtClean="0"/>
              <a:t>‹#›</a:t>
            </a:fld>
            <a:endParaRPr lang="en-US"/>
          </a:p>
        </p:txBody>
      </p:sp>
      <p:sp>
        <p:nvSpPr>
          <p:cNvPr id="2" name="Title 1">
            <a:extLst>
              <a:ext uri="{FF2B5EF4-FFF2-40B4-BE49-F238E27FC236}">
                <a16:creationId xmlns:a16="http://schemas.microsoft.com/office/drawing/2014/main" id="{35B2044C-2355-09D4-8F44-977ED30BF4F0}"/>
              </a:ext>
            </a:extLst>
          </p:cNvPr>
          <p:cNvSpPr>
            <a:spLocks noGrp="1"/>
          </p:cNvSpPr>
          <p:nvPr>
            <p:ph type="ctrTitle"/>
          </p:nvPr>
        </p:nvSpPr>
        <p:spPr>
          <a:xfrm>
            <a:off x="457200" y="996433"/>
            <a:ext cx="5953225" cy="2432567"/>
          </a:xfrm>
        </p:spPr>
        <p:txBody>
          <a:bodyPr anchor="b">
            <a:normAutofit/>
          </a:bodyPr>
          <a:lstStyle>
            <a:lvl1pPr algn="l">
              <a:defRPr sz="5400" b="1" i="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9E0BB272-23E9-C3C5-D25C-5F6AB10D3B1F}"/>
              </a:ext>
            </a:extLst>
          </p:cNvPr>
          <p:cNvSpPr>
            <a:spLocks noGrp="1"/>
          </p:cNvSpPr>
          <p:nvPr>
            <p:ph type="subTitle" idx="1"/>
          </p:nvPr>
        </p:nvSpPr>
        <p:spPr>
          <a:xfrm>
            <a:off x="457200" y="3477553"/>
            <a:ext cx="5953225" cy="589764"/>
          </a:xfrm>
        </p:spPr>
        <p:txBody>
          <a:bodyPr/>
          <a:lstStyle>
            <a:lvl1pPr marL="0" indent="0" algn="l">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36" name="Picture 35">
            <a:extLst>
              <a:ext uri="{FF2B5EF4-FFF2-40B4-BE49-F238E27FC236}">
                <a16:creationId xmlns:a16="http://schemas.microsoft.com/office/drawing/2014/main" id="{1D723CC9-E871-B295-B5C8-511012B37A85}"/>
              </a:ext>
            </a:extLst>
          </p:cNvPr>
          <p:cNvPicPr>
            <a:picLocks noChangeAspect="1"/>
          </p:cNvPicPr>
          <p:nvPr userDrawn="1"/>
        </p:nvPicPr>
        <p:blipFill>
          <a:blip r:embed="rId3"/>
          <a:stretch>
            <a:fillRect/>
          </a:stretch>
        </p:blipFill>
        <p:spPr>
          <a:xfrm>
            <a:off x="-215899" y="4773274"/>
            <a:ext cx="3797300" cy="2374900"/>
          </a:xfrm>
          <a:prstGeom prst="rect">
            <a:avLst/>
          </a:prstGeom>
        </p:spPr>
      </p:pic>
    </p:spTree>
    <p:extLst>
      <p:ext uri="{BB962C8B-B14F-4D97-AF65-F5344CB8AC3E}">
        <p14:creationId xmlns:p14="http://schemas.microsoft.com/office/powerpoint/2010/main" val="507683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05F96-F59D-9394-E37E-180FDFC5FD5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F7900F3-5E2A-E9F5-655C-06A31B1BAF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151780-BB62-8EA0-2F94-F5760C8CFDFE}"/>
              </a:ext>
            </a:extLst>
          </p:cNvPr>
          <p:cNvSpPr>
            <a:spLocks noGrp="1"/>
          </p:cNvSpPr>
          <p:nvPr>
            <p:ph type="dt" sz="half" idx="10"/>
          </p:nvPr>
        </p:nvSpPr>
        <p:spPr/>
        <p:txBody>
          <a:bodyPr/>
          <a:lstStyle/>
          <a:p>
            <a:fld id="{D3A07754-0D83-5848-BD99-F4B92F0B0867}" type="datetime1">
              <a:rPr lang="en-US" smtClean="0"/>
              <a:t>6/8/2023</a:t>
            </a:fld>
            <a:endParaRPr lang="en-US"/>
          </a:p>
        </p:txBody>
      </p:sp>
      <p:sp>
        <p:nvSpPr>
          <p:cNvPr id="5" name="Footer Placeholder 4">
            <a:extLst>
              <a:ext uri="{FF2B5EF4-FFF2-40B4-BE49-F238E27FC236}">
                <a16:creationId xmlns:a16="http://schemas.microsoft.com/office/drawing/2014/main" id="{85047D09-B127-AF52-4559-C363F63784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4654FA-C6A3-1DBB-9C27-6BCF4F808AE5}"/>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1387538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7F63F-06E9-D0DB-7A60-A80127E2057E}"/>
              </a:ext>
            </a:extLst>
          </p:cNvPr>
          <p:cNvSpPr>
            <a:spLocks noGrp="1"/>
          </p:cNvSpPr>
          <p:nvPr>
            <p:ph type="title"/>
          </p:nvPr>
        </p:nvSpPr>
        <p:spPr>
          <a:xfrm>
            <a:off x="1262716" y="1709738"/>
            <a:ext cx="10084734"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D1C15D37-6473-7BA8-41DF-FA6E1577D401}"/>
              </a:ext>
            </a:extLst>
          </p:cNvPr>
          <p:cNvSpPr>
            <a:spLocks noGrp="1"/>
          </p:cNvSpPr>
          <p:nvPr>
            <p:ph type="body" idx="1"/>
          </p:nvPr>
        </p:nvSpPr>
        <p:spPr>
          <a:xfrm>
            <a:off x="1262714" y="4589463"/>
            <a:ext cx="1008473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213606-D3D4-4235-D256-99D33D6A8266}"/>
              </a:ext>
            </a:extLst>
          </p:cNvPr>
          <p:cNvSpPr>
            <a:spLocks noGrp="1"/>
          </p:cNvSpPr>
          <p:nvPr>
            <p:ph type="dt" sz="half" idx="10"/>
          </p:nvPr>
        </p:nvSpPr>
        <p:spPr/>
        <p:txBody>
          <a:bodyPr/>
          <a:lstStyle/>
          <a:p>
            <a:fld id="{ED1A8498-B8CF-D648-9B75-D9F3A2027DFC}" type="datetime1">
              <a:rPr lang="en-US" smtClean="0"/>
              <a:t>6/8/2023</a:t>
            </a:fld>
            <a:endParaRPr lang="en-US"/>
          </a:p>
        </p:txBody>
      </p:sp>
      <p:sp>
        <p:nvSpPr>
          <p:cNvPr id="5" name="Footer Placeholder 4">
            <a:extLst>
              <a:ext uri="{FF2B5EF4-FFF2-40B4-BE49-F238E27FC236}">
                <a16:creationId xmlns:a16="http://schemas.microsoft.com/office/drawing/2014/main" id="{8FBF8318-5DD0-B2D6-DE6B-6888718E87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A8DC18-AF2C-9AC7-D832-99F0B9F52E29}"/>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3765615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D148A-E0D1-75E9-0377-F01D8FC2D5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1E4273-6E99-744F-833D-46725CA1C66B}"/>
              </a:ext>
            </a:extLst>
          </p:cNvPr>
          <p:cNvSpPr>
            <a:spLocks noGrp="1"/>
          </p:cNvSpPr>
          <p:nvPr>
            <p:ph sz="half" idx="1"/>
          </p:nvPr>
        </p:nvSpPr>
        <p:spPr>
          <a:xfrm>
            <a:off x="1262716" y="1825625"/>
            <a:ext cx="475708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6DFCF0-B376-6E9A-DD19-6147DCD34E34}"/>
              </a:ext>
            </a:extLst>
          </p:cNvPr>
          <p:cNvSpPr>
            <a:spLocks noGrp="1"/>
          </p:cNvSpPr>
          <p:nvPr>
            <p:ph sz="half" idx="2"/>
          </p:nvPr>
        </p:nvSpPr>
        <p:spPr>
          <a:xfrm>
            <a:off x="6596716" y="1825625"/>
            <a:ext cx="475708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FFED6C-5EC0-1D4F-689B-98B637E05316}"/>
              </a:ext>
            </a:extLst>
          </p:cNvPr>
          <p:cNvSpPr>
            <a:spLocks noGrp="1"/>
          </p:cNvSpPr>
          <p:nvPr>
            <p:ph type="dt" sz="half" idx="10"/>
          </p:nvPr>
        </p:nvSpPr>
        <p:spPr/>
        <p:txBody>
          <a:bodyPr/>
          <a:lstStyle/>
          <a:p>
            <a:fld id="{1E98A10A-0E5F-5743-9310-F7E595F558E2}" type="datetime1">
              <a:rPr lang="en-US" smtClean="0"/>
              <a:t>6/8/2023</a:t>
            </a:fld>
            <a:endParaRPr lang="en-US"/>
          </a:p>
        </p:txBody>
      </p:sp>
      <p:sp>
        <p:nvSpPr>
          <p:cNvPr id="6" name="Footer Placeholder 5">
            <a:extLst>
              <a:ext uri="{FF2B5EF4-FFF2-40B4-BE49-F238E27FC236}">
                <a16:creationId xmlns:a16="http://schemas.microsoft.com/office/drawing/2014/main" id="{D2344776-43BC-3438-ACF9-4D46A07962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B0D5B5-9462-656C-B4C1-B7CF0C56DE94}"/>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3454301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D013B-B840-B5AE-B78F-68997DC365B7}"/>
              </a:ext>
            </a:extLst>
          </p:cNvPr>
          <p:cNvSpPr>
            <a:spLocks noGrp="1"/>
          </p:cNvSpPr>
          <p:nvPr>
            <p:ph type="title"/>
          </p:nvPr>
        </p:nvSpPr>
        <p:spPr>
          <a:xfrm>
            <a:off x="1262716" y="365125"/>
            <a:ext cx="10092672"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19E79639-04FB-8E2C-1A58-943E2B65E083}"/>
              </a:ext>
            </a:extLst>
          </p:cNvPr>
          <p:cNvSpPr>
            <a:spLocks noGrp="1"/>
          </p:cNvSpPr>
          <p:nvPr>
            <p:ph type="body" idx="1"/>
          </p:nvPr>
        </p:nvSpPr>
        <p:spPr>
          <a:xfrm>
            <a:off x="1262716" y="1681163"/>
            <a:ext cx="473485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C504A2-7141-4874-84A6-9F86EC77C163}"/>
              </a:ext>
            </a:extLst>
          </p:cNvPr>
          <p:cNvSpPr>
            <a:spLocks noGrp="1"/>
          </p:cNvSpPr>
          <p:nvPr>
            <p:ph sz="half" idx="2"/>
          </p:nvPr>
        </p:nvSpPr>
        <p:spPr>
          <a:xfrm>
            <a:off x="1262716" y="2505075"/>
            <a:ext cx="473485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9798DE-FD33-4F84-E115-E88A7D0C20A5}"/>
              </a:ext>
            </a:extLst>
          </p:cNvPr>
          <p:cNvSpPr>
            <a:spLocks noGrp="1"/>
          </p:cNvSpPr>
          <p:nvPr>
            <p:ph type="body" sz="quarter" idx="3"/>
          </p:nvPr>
        </p:nvSpPr>
        <p:spPr>
          <a:xfrm>
            <a:off x="6597210" y="1681163"/>
            <a:ext cx="475817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B82D34-D740-42A3-D12D-5B56CBD6EE14}"/>
              </a:ext>
            </a:extLst>
          </p:cNvPr>
          <p:cNvSpPr>
            <a:spLocks noGrp="1"/>
          </p:cNvSpPr>
          <p:nvPr>
            <p:ph sz="quarter" idx="4"/>
          </p:nvPr>
        </p:nvSpPr>
        <p:spPr>
          <a:xfrm>
            <a:off x="6597210" y="2505075"/>
            <a:ext cx="475817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ADB954-EB97-8957-EF57-74FB9485A1E0}"/>
              </a:ext>
            </a:extLst>
          </p:cNvPr>
          <p:cNvSpPr>
            <a:spLocks noGrp="1"/>
          </p:cNvSpPr>
          <p:nvPr>
            <p:ph type="dt" sz="half" idx="10"/>
          </p:nvPr>
        </p:nvSpPr>
        <p:spPr/>
        <p:txBody>
          <a:bodyPr/>
          <a:lstStyle/>
          <a:p>
            <a:fld id="{1E837300-2F8E-9643-AE95-238CD26A85FE}" type="datetime1">
              <a:rPr lang="en-US" smtClean="0"/>
              <a:t>6/8/2023</a:t>
            </a:fld>
            <a:endParaRPr lang="en-US"/>
          </a:p>
        </p:txBody>
      </p:sp>
      <p:sp>
        <p:nvSpPr>
          <p:cNvPr id="8" name="Footer Placeholder 7">
            <a:extLst>
              <a:ext uri="{FF2B5EF4-FFF2-40B4-BE49-F238E27FC236}">
                <a16:creationId xmlns:a16="http://schemas.microsoft.com/office/drawing/2014/main" id="{BD70C80A-AA83-0C7E-388F-D09792C05A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779B90-8F49-6256-91CB-FE1F38163D7C}"/>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707592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12F2A-E31B-C25C-D7E1-054CFACB1B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8A286C-31F0-F4E6-2854-2F555227DD1D}"/>
              </a:ext>
            </a:extLst>
          </p:cNvPr>
          <p:cNvSpPr>
            <a:spLocks noGrp="1"/>
          </p:cNvSpPr>
          <p:nvPr>
            <p:ph type="dt" sz="half" idx="10"/>
          </p:nvPr>
        </p:nvSpPr>
        <p:spPr/>
        <p:txBody>
          <a:bodyPr/>
          <a:lstStyle/>
          <a:p>
            <a:fld id="{DCA48C45-222E-EB4B-806D-58043F1F5382}" type="datetime1">
              <a:rPr lang="en-US" smtClean="0"/>
              <a:t>6/8/2023</a:t>
            </a:fld>
            <a:endParaRPr lang="en-US"/>
          </a:p>
        </p:txBody>
      </p:sp>
      <p:sp>
        <p:nvSpPr>
          <p:cNvPr id="4" name="Footer Placeholder 3">
            <a:extLst>
              <a:ext uri="{FF2B5EF4-FFF2-40B4-BE49-F238E27FC236}">
                <a16:creationId xmlns:a16="http://schemas.microsoft.com/office/drawing/2014/main" id="{65CACF24-CE54-EE8E-A362-8970AE8FD8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E56A50-241A-88B7-7D66-16F68FA8864B}"/>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21977938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F179378-98F3-1247-5665-D0E206651325}"/>
              </a:ext>
            </a:extLst>
          </p:cNvPr>
          <p:cNvSpPr/>
          <p:nvPr userDrawn="1"/>
        </p:nvSpPr>
        <p:spPr>
          <a:xfrm>
            <a:off x="-193288" y="-104078"/>
            <a:ext cx="12556273" cy="70847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8ED59AE-7F3E-82E5-BDC4-0638C5BABB70}"/>
              </a:ext>
            </a:extLst>
          </p:cNvPr>
          <p:cNvSpPr txBox="1"/>
          <p:nvPr userDrawn="1"/>
        </p:nvSpPr>
        <p:spPr>
          <a:xfrm>
            <a:off x="1598341" y="2718533"/>
            <a:ext cx="8995317" cy="1908215"/>
          </a:xfrm>
          <a:prstGeom prst="rect">
            <a:avLst/>
          </a:prstGeom>
          <a:noFill/>
        </p:spPr>
        <p:txBody>
          <a:bodyPr wrap="square" rtlCol="0">
            <a:spAutoFit/>
          </a:bodyPr>
          <a:lstStyle/>
          <a:p>
            <a:pPr algn="ctr"/>
            <a:r>
              <a:rPr lang="en-US" sz="2000" b="0" i="1" kern="1200" dirty="0">
                <a:solidFill>
                  <a:schemeClr val="bg2">
                    <a:lumMod val="50000"/>
                  </a:schemeClr>
                </a:solidFill>
                <a:effectLst/>
                <a:latin typeface="+mn-lt"/>
                <a:ea typeface="+mn-ea"/>
                <a:cs typeface="+mn-cs"/>
              </a:rPr>
              <a:t>This publication was supported in whole or in part by the Nevada Division of Public and Behavioral Health Bureau of Behavioral Health, Prevention, and Wellness. </a:t>
            </a:r>
            <a:endParaRPr lang="en-US" sz="2000" b="0" i="0" kern="1200" dirty="0">
              <a:solidFill>
                <a:schemeClr val="bg2">
                  <a:lumMod val="50000"/>
                </a:schemeClr>
              </a:solidFill>
              <a:effectLst/>
              <a:latin typeface="+mn-lt"/>
              <a:ea typeface="+mn-ea"/>
              <a:cs typeface="+mn-cs"/>
            </a:endParaRPr>
          </a:p>
          <a:p>
            <a:pPr algn="ctr"/>
            <a:r>
              <a:rPr lang="en-US" sz="2000" b="0" i="1" kern="1200" dirty="0">
                <a:solidFill>
                  <a:schemeClr val="bg2">
                    <a:lumMod val="50000"/>
                  </a:schemeClr>
                </a:solidFill>
                <a:effectLst/>
                <a:latin typeface="+mn-lt"/>
                <a:ea typeface="+mn-ea"/>
                <a:cs typeface="+mn-cs"/>
              </a:rPr>
              <a:t>The opinions, findings, conclusions and recommendations expressed in this publication/program/exhibit are those of the author(s) and do not necessarily represent the official views of  the State of Nevada.</a:t>
            </a:r>
            <a:endParaRPr lang="en-US" sz="2000" b="0" i="0" kern="1200" dirty="0">
              <a:solidFill>
                <a:schemeClr val="bg2">
                  <a:lumMod val="50000"/>
                </a:schemeClr>
              </a:solidFill>
              <a:effectLst/>
              <a:latin typeface="+mn-lt"/>
              <a:ea typeface="+mn-ea"/>
              <a:cs typeface="+mn-cs"/>
            </a:endParaRPr>
          </a:p>
          <a:p>
            <a:endParaRPr lang="en-US" dirty="0">
              <a:solidFill>
                <a:schemeClr val="bg2">
                  <a:lumMod val="50000"/>
                </a:schemeClr>
              </a:solidFill>
            </a:endParaRPr>
          </a:p>
        </p:txBody>
      </p:sp>
      <p:pic>
        <p:nvPicPr>
          <p:cNvPr id="20" name="Picture 19">
            <a:extLst>
              <a:ext uri="{FF2B5EF4-FFF2-40B4-BE49-F238E27FC236}">
                <a16:creationId xmlns:a16="http://schemas.microsoft.com/office/drawing/2014/main" id="{8FF8EF06-D8CF-E5BF-9A40-1EFDFEF1F60D}"/>
              </a:ext>
            </a:extLst>
          </p:cNvPr>
          <p:cNvPicPr>
            <a:picLocks noChangeAspect="1"/>
          </p:cNvPicPr>
          <p:nvPr userDrawn="1"/>
        </p:nvPicPr>
        <p:blipFill>
          <a:blip r:embed="rId2"/>
          <a:stretch>
            <a:fillRect/>
          </a:stretch>
        </p:blipFill>
        <p:spPr>
          <a:xfrm>
            <a:off x="2999331" y="-504295"/>
            <a:ext cx="6063872" cy="3792455"/>
          </a:xfrm>
          <a:prstGeom prst="rect">
            <a:avLst/>
          </a:prstGeom>
        </p:spPr>
      </p:pic>
      <p:pic>
        <p:nvPicPr>
          <p:cNvPr id="22" name="Picture 21">
            <a:extLst>
              <a:ext uri="{FF2B5EF4-FFF2-40B4-BE49-F238E27FC236}">
                <a16:creationId xmlns:a16="http://schemas.microsoft.com/office/drawing/2014/main" id="{55DB7CFE-747A-A459-E4F5-63A8F9FA44B9}"/>
              </a:ext>
            </a:extLst>
          </p:cNvPr>
          <p:cNvPicPr>
            <a:picLocks noChangeAspect="1"/>
          </p:cNvPicPr>
          <p:nvPr userDrawn="1"/>
        </p:nvPicPr>
        <p:blipFill>
          <a:blip r:embed="rId3"/>
          <a:stretch>
            <a:fillRect/>
          </a:stretch>
        </p:blipFill>
        <p:spPr>
          <a:xfrm>
            <a:off x="3790594" y="5110342"/>
            <a:ext cx="947745" cy="947745"/>
          </a:xfrm>
          <a:prstGeom prst="rect">
            <a:avLst/>
          </a:prstGeom>
        </p:spPr>
      </p:pic>
      <p:pic>
        <p:nvPicPr>
          <p:cNvPr id="24" name="Picture 23">
            <a:extLst>
              <a:ext uri="{FF2B5EF4-FFF2-40B4-BE49-F238E27FC236}">
                <a16:creationId xmlns:a16="http://schemas.microsoft.com/office/drawing/2014/main" id="{AAF73AEF-1971-5DF0-09EB-DADB5547FDE9}"/>
              </a:ext>
            </a:extLst>
          </p:cNvPr>
          <p:cNvPicPr>
            <a:picLocks noChangeAspect="1"/>
          </p:cNvPicPr>
          <p:nvPr userDrawn="1"/>
        </p:nvPicPr>
        <p:blipFill>
          <a:blip r:embed="rId4"/>
          <a:stretch>
            <a:fillRect/>
          </a:stretch>
        </p:blipFill>
        <p:spPr>
          <a:xfrm>
            <a:off x="7391101" y="5110342"/>
            <a:ext cx="806893" cy="1026681"/>
          </a:xfrm>
          <a:prstGeom prst="rect">
            <a:avLst/>
          </a:prstGeom>
        </p:spPr>
      </p:pic>
      <p:pic>
        <p:nvPicPr>
          <p:cNvPr id="26" name="Picture 25">
            <a:extLst>
              <a:ext uri="{FF2B5EF4-FFF2-40B4-BE49-F238E27FC236}">
                <a16:creationId xmlns:a16="http://schemas.microsoft.com/office/drawing/2014/main" id="{1A899B1C-7527-8497-A565-63CAC61897E0}"/>
              </a:ext>
            </a:extLst>
          </p:cNvPr>
          <p:cNvPicPr>
            <a:picLocks noChangeAspect="1"/>
          </p:cNvPicPr>
          <p:nvPr userDrawn="1"/>
        </p:nvPicPr>
        <p:blipFill>
          <a:blip r:embed="rId5"/>
          <a:stretch>
            <a:fillRect/>
          </a:stretch>
        </p:blipFill>
        <p:spPr>
          <a:xfrm>
            <a:off x="5083637" y="5110342"/>
            <a:ext cx="2024726" cy="947744"/>
          </a:xfrm>
          <a:prstGeom prst="rect">
            <a:avLst/>
          </a:prstGeom>
        </p:spPr>
      </p:pic>
    </p:spTree>
    <p:extLst>
      <p:ext uri="{BB962C8B-B14F-4D97-AF65-F5344CB8AC3E}">
        <p14:creationId xmlns:p14="http://schemas.microsoft.com/office/powerpoint/2010/main" val="14351817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9A65C-A7CE-E19D-100E-9B6A5CE9573F}"/>
              </a:ext>
            </a:extLst>
          </p:cNvPr>
          <p:cNvSpPr>
            <a:spLocks noGrp="1"/>
          </p:cNvSpPr>
          <p:nvPr>
            <p:ph type="title"/>
          </p:nvPr>
        </p:nvSpPr>
        <p:spPr>
          <a:xfrm>
            <a:off x="1262716" y="457200"/>
            <a:ext cx="3509309"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9B69B4-C8D6-BE54-37BF-9B8D6C4A51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BA0297-0E7A-17C8-A783-305D8CAC771E}"/>
              </a:ext>
            </a:extLst>
          </p:cNvPr>
          <p:cNvSpPr>
            <a:spLocks noGrp="1"/>
          </p:cNvSpPr>
          <p:nvPr>
            <p:ph type="body" sz="half" idx="2"/>
          </p:nvPr>
        </p:nvSpPr>
        <p:spPr>
          <a:xfrm>
            <a:off x="1262716" y="2057400"/>
            <a:ext cx="350930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FDAC4E-18A1-38FE-103D-171DCC794DB2}"/>
              </a:ext>
            </a:extLst>
          </p:cNvPr>
          <p:cNvSpPr>
            <a:spLocks noGrp="1"/>
          </p:cNvSpPr>
          <p:nvPr>
            <p:ph type="dt" sz="half" idx="10"/>
          </p:nvPr>
        </p:nvSpPr>
        <p:spPr/>
        <p:txBody>
          <a:bodyPr/>
          <a:lstStyle/>
          <a:p>
            <a:fld id="{0C785498-CD91-E244-A96A-FB867A3B9771}" type="datetime1">
              <a:rPr lang="en-US" smtClean="0"/>
              <a:t>6/8/2023</a:t>
            </a:fld>
            <a:endParaRPr lang="en-US"/>
          </a:p>
        </p:txBody>
      </p:sp>
      <p:sp>
        <p:nvSpPr>
          <p:cNvPr id="6" name="Footer Placeholder 5">
            <a:extLst>
              <a:ext uri="{FF2B5EF4-FFF2-40B4-BE49-F238E27FC236}">
                <a16:creationId xmlns:a16="http://schemas.microsoft.com/office/drawing/2014/main" id="{3332D83F-595B-A44A-A57D-974E86EC45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915E93-3C30-F999-E532-DCF081407957}"/>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26602745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6A04D2-49EC-8820-7CDC-1753E58FF53A}"/>
              </a:ext>
            </a:extLst>
          </p:cNvPr>
          <p:cNvSpPr/>
          <p:nvPr userDrawn="1"/>
        </p:nvSpPr>
        <p:spPr>
          <a:xfrm>
            <a:off x="-81116" y="0"/>
            <a:ext cx="122731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C2FB5FD-69B0-36F7-C066-B3D4E7951A47}"/>
              </a:ext>
            </a:extLst>
          </p:cNvPr>
          <p:cNvPicPr>
            <a:picLocks noChangeAspect="1"/>
          </p:cNvPicPr>
          <p:nvPr userDrawn="1"/>
        </p:nvPicPr>
        <p:blipFill>
          <a:blip r:embed="rId2"/>
          <a:stretch>
            <a:fillRect/>
          </a:stretch>
        </p:blipFill>
        <p:spPr>
          <a:xfrm>
            <a:off x="-69573" y="0"/>
            <a:ext cx="12273116" cy="6903628"/>
          </a:xfrm>
          <a:prstGeom prst="rect">
            <a:avLst/>
          </a:prstGeom>
        </p:spPr>
      </p:pic>
      <p:sp>
        <p:nvSpPr>
          <p:cNvPr id="4" name="Date Placeholder 3">
            <a:extLst>
              <a:ext uri="{FF2B5EF4-FFF2-40B4-BE49-F238E27FC236}">
                <a16:creationId xmlns:a16="http://schemas.microsoft.com/office/drawing/2014/main" id="{B2227079-95DE-4CDB-6631-BC1595DA0392}"/>
              </a:ext>
            </a:extLst>
          </p:cNvPr>
          <p:cNvSpPr>
            <a:spLocks noGrp="1"/>
          </p:cNvSpPr>
          <p:nvPr>
            <p:ph type="dt" sz="half" idx="10"/>
          </p:nvPr>
        </p:nvSpPr>
        <p:spPr/>
        <p:txBody>
          <a:bodyPr/>
          <a:lstStyle/>
          <a:p>
            <a:fld id="{EB3409ED-8255-F141-B6F8-876196592248}" type="datetimeFigureOut">
              <a:rPr lang="en-US" smtClean="0"/>
              <a:t>6/8/2023</a:t>
            </a:fld>
            <a:endParaRPr lang="en-US"/>
          </a:p>
        </p:txBody>
      </p:sp>
      <p:sp>
        <p:nvSpPr>
          <p:cNvPr id="5" name="Footer Placeholder 4">
            <a:extLst>
              <a:ext uri="{FF2B5EF4-FFF2-40B4-BE49-F238E27FC236}">
                <a16:creationId xmlns:a16="http://schemas.microsoft.com/office/drawing/2014/main" id="{592AE259-8834-F852-A423-9048EC1B0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686B00-900B-339A-62F5-8B6ED6656741}"/>
              </a:ext>
            </a:extLst>
          </p:cNvPr>
          <p:cNvSpPr>
            <a:spLocks noGrp="1"/>
          </p:cNvSpPr>
          <p:nvPr>
            <p:ph type="sldNum" sz="quarter" idx="12"/>
          </p:nvPr>
        </p:nvSpPr>
        <p:spPr/>
        <p:txBody>
          <a:bodyPr/>
          <a:lstStyle/>
          <a:p>
            <a:fld id="{6D486360-FF34-7B48-AD05-62F8407C4C7E}" type="slidenum">
              <a:rPr lang="en-US" smtClean="0"/>
              <a:t>‹#›</a:t>
            </a:fld>
            <a:endParaRPr lang="en-US"/>
          </a:p>
        </p:txBody>
      </p:sp>
      <p:sp>
        <p:nvSpPr>
          <p:cNvPr id="2" name="Title 1">
            <a:extLst>
              <a:ext uri="{FF2B5EF4-FFF2-40B4-BE49-F238E27FC236}">
                <a16:creationId xmlns:a16="http://schemas.microsoft.com/office/drawing/2014/main" id="{35B2044C-2355-09D4-8F44-977ED30BF4F0}"/>
              </a:ext>
            </a:extLst>
          </p:cNvPr>
          <p:cNvSpPr>
            <a:spLocks noGrp="1"/>
          </p:cNvSpPr>
          <p:nvPr>
            <p:ph type="ctrTitle"/>
          </p:nvPr>
        </p:nvSpPr>
        <p:spPr>
          <a:xfrm>
            <a:off x="457200" y="996433"/>
            <a:ext cx="5953225" cy="2432567"/>
          </a:xfrm>
        </p:spPr>
        <p:txBody>
          <a:bodyPr anchor="b">
            <a:normAutofit/>
          </a:bodyPr>
          <a:lstStyle>
            <a:lvl1pPr algn="l">
              <a:defRPr sz="5400" b="1" i="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9E0BB272-23E9-C3C5-D25C-5F6AB10D3B1F}"/>
              </a:ext>
            </a:extLst>
          </p:cNvPr>
          <p:cNvSpPr>
            <a:spLocks noGrp="1"/>
          </p:cNvSpPr>
          <p:nvPr>
            <p:ph type="subTitle" idx="1"/>
          </p:nvPr>
        </p:nvSpPr>
        <p:spPr>
          <a:xfrm>
            <a:off x="457200" y="3477553"/>
            <a:ext cx="5953225" cy="589764"/>
          </a:xfrm>
        </p:spPr>
        <p:txBody>
          <a:bodyPr/>
          <a:lstStyle>
            <a:lvl1pPr marL="0" indent="0" algn="l">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36" name="Picture 35" descr="PICS logo">
            <a:extLst>
              <a:ext uri="{FF2B5EF4-FFF2-40B4-BE49-F238E27FC236}">
                <a16:creationId xmlns:a16="http://schemas.microsoft.com/office/drawing/2014/main" id="{1D723CC9-E871-B295-B5C8-511012B37A85}"/>
              </a:ext>
              <a:ext uri="{C183D7F6-B498-43B3-948B-1728B52AA6E4}">
                <adec:decorative xmlns:adec="http://schemas.microsoft.com/office/drawing/2017/decorative" val="0"/>
              </a:ext>
            </a:extLst>
          </p:cNvPr>
          <p:cNvPicPr>
            <a:picLocks noChangeAspect="1"/>
          </p:cNvPicPr>
          <p:nvPr userDrawn="1"/>
        </p:nvPicPr>
        <p:blipFill>
          <a:blip r:embed="rId3"/>
          <a:stretch>
            <a:fillRect/>
          </a:stretch>
        </p:blipFill>
        <p:spPr>
          <a:xfrm>
            <a:off x="-215899" y="4773274"/>
            <a:ext cx="3797300" cy="2374900"/>
          </a:xfrm>
          <a:prstGeom prst="rect">
            <a:avLst/>
          </a:prstGeom>
        </p:spPr>
      </p:pic>
    </p:spTree>
    <p:extLst>
      <p:ext uri="{BB962C8B-B14F-4D97-AF65-F5344CB8AC3E}">
        <p14:creationId xmlns:p14="http://schemas.microsoft.com/office/powerpoint/2010/main" val="10661909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05F96-F59D-9394-E37E-180FDFC5FD5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F7900F3-5E2A-E9F5-655C-06A31B1BAFEC}"/>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F151780-BB62-8EA0-2F94-F5760C8CFDFE}"/>
              </a:ext>
            </a:extLst>
          </p:cNvPr>
          <p:cNvSpPr>
            <a:spLocks noGrp="1"/>
          </p:cNvSpPr>
          <p:nvPr>
            <p:ph type="dt" sz="half" idx="10"/>
          </p:nvPr>
        </p:nvSpPr>
        <p:spPr/>
        <p:txBody>
          <a:bodyPr/>
          <a:lstStyle/>
          <a:p>
            <a:fld id="{EB3409ED-8255-F141-B6F8-876196592248}" type="datetimeFigureOut">
              <a:rPr lang="en-US" smtClean="0"/>
              <a:t>6/8/2023</a:t>
            </a:fld>
            <a:endParaRPr lang="en-US"/>
          </a:p>
        </p:txBody>
      </p:sp>
      <p:sp>
        <p:nvSpPr>
          <p:cNvPr id="5" name="Footer Placeholder 4">
            <a:extLst>
              <a:ext uri="{FF2B5EF4-FFF2-40B4-BE49-F238E27FC236}">
                <a16:creationId xmlns:a16="http://schemas.microsoft.com/office/drawing/2014/main" id="{85047D09-B127-AF52-4559-C363F63784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4654FA-C6A3-1DBB-9C27-6BCF4F808AE5}"/>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42845440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7F63F-06E9-D0DB-7A60-A80127E2057E}"/>
              </a:ext>
            </a:extLst>
          </p:cNvPr>
          <p:cNvSpPr>
            <a:spLocks noGrp="1"/>
          </p:cNvSpPr>
          <p:nvPr>
            <p:ph type="title"/>
          </p:nvPr>
        </p:nvSpPr>
        <p:spPr>
          <a:xfrm>
            <a:off x="1262716" y="1709738"/>
            <a:ext cx="10084734"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D1C15D37-6473-7BA8-41DF-FA6E1577D401}"/>
              </a:ext>
            </a:extLst>
          </p:cNvPr>
          <p:cNvSpPr>
            <a:spLocks noGrp="1"/>
          </p:cNvSpPr>
          <p:nvPr>
            <p:ph type="body" idx="1"/>
          </p:nvPr>
        </p:nvSpPr>
        <p:spPr>
          <a:xfrm>
            <a:off x="1262714" y="4589463"/>
            <a:ext cx="1008473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213606-D3D4-4235-D256-99D33D6A8266}"/>
              </a:ext>
            </a:extLst>
          </p:cNvPr>
          <p:cNvSpPr>
            <a:spLocks noGrp="1"/>
          </p:cNvSpPr>
          <p:nvPr>
            <p:ph type="dt" sz="half" idx="10"/>
          </p:nvPr>
        </p:nvSpPr>
        <p:spPr/>
        <p:txBody>
          <a:bodyPr/>
          <a:lstStyle/>
          <a:p>
            <a:fld id="{EB3409ED-8255-F141-B6F8-876196592248}" type="datetimeFigureOut">
              <a:rPr lang="en-US" smtClean="0"/>
              <a:t>6/8/2023</a:t>
            </a:fld>
            <a:endParaRPr lang="en-US"/>
          </a:p>
        </p:txBody>
      </p:sp>
      <p:sp>
        <p:nvSpPr>
          <p:cNvPr id="5" name="Footer Placeholder 4">
            <a:extLst>
              <a:ext uri="{FF2B5EF4-FFF2-40B4-BE49-F238E27FC236}">
                <a16:creationId xmlns:a16="http://schemas.microsoft.com/office/drawing/2014/main" id="{8FBF8318-5DD0-B2D6-DE6B-6888718E87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A8DC18-AF2C-9AC7-D832-99F0B9F52E29}"/>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2107969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05F96-F59D-9394-E37E-180FDFC5FD5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F7900F3-5E2A-E9F5-655C-06A31B1BAF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151780-BB62-8EA0-2F94-F5760C8CFDFE}"/>
              </a:ext>
            </a:extLst>
          </p:cNvPr>
          <p:cNvSpPr>
            <a:spLocks noGrp="1"/>
          </p:cNvSpPr>
          <p:nvPr>
            <p:ph type="dt" sz="half" idx="10"/>
          </p:nvPr>
        </p:nvSpPr>
        <p:spPr/>
        <p:txBody>
          <a:bodyPr/>
          <a:lstStyle/>
          <a:p>
            <a:fld id="{FE3876ED-ECEB-9444-BF5F-000785718CAD}" type="datetime1">
              <a:rPr lang="en-US" smtClean="0"/>
              <a:t>6/8/2023</a:t>
            </a:fld>
            <a:endParaRPr lang="en-US"/>
          </a:p>
        </p:txBody>
      </p:sp>
      <p:sp>
        <p:nvSpPr>
          <p:cNvPr id="5" name="Footer Placeholder 4">
            <a:extLst>
              <a:ext uri="{FF2B5EF4-FFF2-40B4-BE49-F238E27FC236}">
                <a16:creationId xmlns:a16="http://schemas.microsoft.com/office/drawing/2014/main" id="{85047D09-B127-AF52-4559-C363F63784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4654FA-C6A3-1DBB-9C27-6BCF4F808AE5}"/>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13875386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D148A-E0D1-75E9-0377-F01D8FC2D5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1E4273-6E99-744F-833D-46725CA1C66B}"/>
              </a:ext>
            </a:extLst>
          </p:cNvPr>
          <p:cNvSpPr>
            <a:spLocks noGrp="1"/>
          </p:cNvSpPr>
          <p:nvPr>
            <p:ph sz="half" idx="1"/>
          </p:nvPr>
        </p:nvSpPr>
        <p:spPr>
          <a:xfrm>
            <a:off x="1262716" y="1825625"/>
            <a:ext cx="475708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6DFCF0-B376-6E9A-DD19-6147DCD34E34}"/>
              </a:ext>
            </a:extLst>
          </p:cNvPr>
          <p:cNvSpPr>
            <a:spLocks noGrp="1"/>
          </p:cNvSpPr>
          <p:nvPr>
            <p:ph sz="half" idx="2"/>
          </p:nvPr>
        </p:nvSpPr>
        <p:spPr>
          <a:xfrm>
            <a:off x="6596716" y="1825625"/>
            <a:ext cx="475708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FFED6C-5EC0-1D4F-689B-98B637E05316}"/>
              </a:ext>
            </a:extLst>
          </p:cNvPr>
          <p:cNvSpPr>
            <a:spLocks noGrp="1"/>
          </p:cNvSpPr>
          <p:nvPr>
            <p:ph type="dt" sz="half" idx="10"/>
          </p:nvPr>
        </p:nvSpPr>
        <p:spPr/>
        <p:txBody>
          <a:bodyPr/>
          <a:lstStyle/>
          <a:p>
            <a:fld id="{EB3409ED-8255-F141-B6F8-876196592248}" type="datetimeFigureOut">
              <a:rPr lang="en-US" smtClean="0"/>
              <a:t>6/8/2023</a:t>
            </a:fld>
            <a:endParaRPr lang="en-US"/>
          </a:p>
        </p:txBody>
      </p:sp>
      <p:sp>
        <p:nvSpPr>
          <p:cNvPr id="6" name="Footer Placeholder 5">
            <a:extLst>
              <a:ext uri="{FF2B5EF4-FFF2-40B4-BE49-F238E27FC236}">
                <a16:creationId xmlns:a16="http://schemas.microsoft.com/office/drawing/2014/main" id="{D2344776-43BC-3438-ACF9-4D46A07962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B0D5B5-9462-656C-B4C1-B7CF0C56DE94}"/>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39525779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D013B-B840-B5AE-B78F-68997DC365B7}"/>
              </a:ext>
            </a:extLst>
          </p:cNvPr>
          <p:cNvSpPr>
            <a:spLocks noGrp="1"/>
          </p:cNvSpPr>
          <p:nvPr>
            <p:ph type="title"/>
          </p:nvPr>
        </p:nvSpPr>
        <p:spPr>
          <a:xfrm>
            <a:off x="1262716" y="365125"/>
            <a:ext cx="10092672"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19E79639-04FB-8E2C-1A58-943E2B65E083}"/>
              </a:ext>
            </a:extLst>
          </p:cNvPr>
          <p:cNvSpPr>
            <a:spLocks noGrp="1"/>
          </p:cNvSpPr>
          <p:nvPr>
            <p:ph type="body" idx="1"/>
          </p:nvPr>
        </p:nvSpPr>
        <p:spPr>
          <a:xfrm>
            <a:off x="1262716" y="1681163"/>
            <a:ext cx="473485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C504A2-7141-4874-84A6-9F86EC77C163}"/>
              </a:ext>
            </a:extLst>
          </p:cNvPr>
          <p:cNvSpPr>
            <a:spLocks noGrp="1"/>
          </p:cNvSpPr>
          <p:nvPr>
            <p:ph sz="half" idx="2"/>
          </p:nvPr>
        </p:nvSpPr>
        <p:spPr>
          <a:xfrm>
            <a:off x="1262716" y="2505075"/>
            <a:ext cx="473485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9798DE-FD33-4F84-E115-E88A7D0C20A5}"/>
              </a:ext>
            </a:extLst>
          </p:cNvPr>
          <p:cNvSpPr>
            <a:spLocks noGrp="1"/>
          </p:cNvSpPr>
          <p:nvPr>
            <p:ph type="body" sz="quarter" idx="3"/>
          </p:nvPr>
        </p:nvSpPr>
        <p:spPr>
          <a:xfrm>
            <a:off x="6597210" y="1681163"/>
            <a:ext cx="475817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B82D34-D740-42A3-D12D-5B56CBD6EE14}"/>
              </a:ext>
            </a:extLst>
          </p:cNvPr>
          <p:cNvSpPr>
            <a:spLocks noGrp="1"/>
          </p:cNvSpPr>
          <p:nvPr>
            <p:ph sz="quarter" idx="4"/>
          </p:nvPr>
        </p:nvSpPr>
        <p:spPr>
          <a:xfrm>
            <a:off x="6597210" y="2505075"/>
            <a:ext cx="475817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ADB954-EB97-8957-EF57-74FB9485A1E0}"/>
              </a:ext>
            </a:extLst>
          </p:cNvPr>
          <p:cNvSpPr>
            <a:spLocks noGrp="1"/>
          </p:cNvSpPr>
          <p:nvPr>
            <p:ph type="dt" sz="half" idx="10"/>
          </p:nvPr>
        </p:nvSpPr>
        <p:spPr/>
        <p:txBody>
          <a:bodyPr/>
          <a:lstStyle/>
          <a:p>
            <a:fld id="{EB3409ED-8255-F141-B6F8-876196592248}" type="datetimeFigureOut">
              <a:rPr lang="en-US" smtClean="0"/>
              <a:t>6/8/2023</a:t>
            </a:fld>
            <a:endParaRPr lang="en-US"/>
          </a:p>
        </p:txBody>
      </p:sp>
      <p:sp>
        <p:nvSpPr>
          <p:cNvPr id="8" name="Footer Placeholder 7">
            <a:extLst>
              <a:ext uri="{FF2B5EF4-FFF2-40B4-BE49-F238E27FC236}">
                <a16:creationId xmlns:a16="http://schemas.microsoft.com/office/drawing/2014/main" id="{BD70C80A-AA83-0C7E-388F-D09792C05A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779B90-8F49-6256-91CB-FE1F38163D7C}"/>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24102207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12F2A-E31B-C25C-D7E1-054CFACB1B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8A286C-31F0-F4E6-2854-2F555227DD1D}"/>
              </a:ext>
            </a:extLst>
          </p:cNvPr>
          <p:cNvSpPr>
            <a:spLocks noGrp="1"/>
          </p:cNvSpPr>
          <p:nvPr>
            <p:ph type="dt" sz="half" idx="10"/>
          </p:nvPr>
        </p:nvSpPr>
        <p:spPr/>
        <p:txBody>
          <a:bodyPr/>
          <a:lstStyle/>
          <a:p>
            <a:fld id="{EB3409ED-8255-F141-B6F8-876196592248}" type="datetimeFigureOut">
              <a:rPr lang="en-US" smtClean="0"/>
              <a:t>6/8/2023</a:t>
            </a:fld>
            <a:endParaRPr lang="en-US"/>
          </a:p>
        </p:txBody>
      </p:sp>
      <p:sp>
        <p:nvSpPr>
          <p:cNvPr id="4" name="Footer Placeholder 3">
            <a:extLst>
              <a:ext uri="{FF2B5EF4-FFF2-40B4-BE49-F238E27FC236}">
                <a16:creationId xmlns:a16="http://schemas.microsoft.com/office/drawing/2014/main" id="{65CACF24-CE54-EE8E-A362-8970AE8FD8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E56A50-241A-88B7-7D66-16F68FA8864B}"/>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12796946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9A65C-A7CE-E19D-100E-9B6A5CE9573F}"/>
              </a:ext>
            </a:extLst>
          </p:cNvPr>
          <p:cNvSpPr>
            <a:spLocks noGrp="1"/>
          </p:cNvSpPr>
          <p:nvPr>
            <p:ph type="title"/>
          </p:nvPr>
        </p:nvSpPr>
        <p:spPr>
          <a:xfrm>
            <a:off x="1262716" y="457200"/>
            <a:ext cx="3509309"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9B69B4-C8D6-BE54-37BF-9B8D6C4A51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BA0297-0E7A-17C8-A783-305D8CAC771E}"/>
              </a:ext>
            </a:extLst>
          </p:cNvPr>
          <p:cNvSpPr>
            <a:spLocks noGrp="1"/>
          </p:cNvSpPr>
          <p:nvPr>
            <p:ph type="body" sz="half" idx="2"/>
          </p:nvPr>
        </p:nvSpPr>
        <p:spPr>
          <a:xfrm>
            <a:off x="1262716" y="2057400"/>
            <a:ext cx="350930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FDAC4E-18A1-38FE-103D-171DCC794DB2}"/>
              </a:ext>
            </a:extLst>
          </p:cNvPr>
          <p:cNvSpPr>
            <a:spLocks noGrp="1"/>
          </p:cNvSpPr>
          <p:nvPr>
            <p:ph type="dt" sz="half" idx="10"/>
          </p:nvPr>
        </p:nvSpPr>
        <p:spPr/>
        <p:txBody>
          <a:bodyPr/>
          <a:lstStyle/>
          <a:p>
            <a:fld id="{EB3409ED-8255-F141-B6F8-876196592248}" type="datetimeFigureOut">
              <a:rPr lang="en-US" smtClean="0"/>
              <a:t>6/8/2023</a:t>
            </a:fld>
            <a:endParaRPr lang="en-US"/>
          </a:p>
        </p:txBody>
      </p:sp>
      <p:sp>
        <p:nvSpPr>
          <p:cNvPr id="6" name="Footer Placeholder 5">
            <a:extLst>
              <a:ext uri="{FF2B5EF4-FFF2-40B4-BE49-F238E27FC236}">
                <a16:creationId xmlns:a16="http://schemas.microsoft.com/office/drawing/2014/main" id="{3332D83F-595B-A44A-A57D-974E86EC45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915E93-3C30-F999-E532-DCF081407957}"/>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36303357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CF5B169-A4A8-5733-2F23-986FA1AE7688}"/>
              </a:ext>
            </a:extLst>
          </p:cNvPr>
          <p:cNvSpPr/>
          <p:nvPr userDrawn="1"/>
        </p:nvSpPr>
        <p:spPr>
          <a:xfrm>
            <a:off x="-69574" y="0"/>
            <a:ext cx="1226157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8ED59AE-7F3E-82E5-BDC4-0638C5BABB70}"/>
              </a:ext>
            </a:extLst>
          </p:cNvPr>
          <p:cNvSpPr txBox="1"/>
          <p:nvPr userDrawn="1"/>
        </p:nvSpPr>
        <p:spPr>
          <a:xfrm>
            <a:off x="1598341" y="2718533"/>
            <a:ext cx="8995317" cy="1908215"/>
          </a:xfrm>
          <a:prstGeom prst="rect">
            <a:avLst/>
          </a:prstGeom>
          <a:noFill/>
        </p:spPr>
        <p:txBody>
          <a:bodyPr wrap="square" rtlCol="0">
            <a:spAutoFit/>
          </a:bodyPr>
          <a:lstStyle/>
          <a:p>
            <a:pPr algn="ctr"/>
            <a:r>
              <a:rPr lang="en-US" sz="2000" b="0" i="1" kern="1200" dirty="0">
                <a:solidFill>
                  <a:schemeClr val="bg2">
                    <a:lumMod val="50000"/>
                  </a:schemeClr>
                </a:solidFill>
                <a:effectLst/>
                <a:latin typeface="+mn-lt"/>
                <a:ea typeface="+mn-ea"/>
                <a:cs typeface="+mn-cs"/>
              </a:rPr>
              <a:t>This publication was supported in whole or in part by the Nevada Division of Public and Behavioral Health Bureau of Behavioral Health, Prevention, and Wellness. </a:t>
            </a:r>
            <a:endParaRPr lang="en-US" sz="2000" b="0" i="0" kern="1200" dirty="0">
              <a:solidFill>
                <a:schemeClr val="bg2">
                  <a:lumMod val="50000"/>
                </a:schemeClr>
              </a:solidFill>
              <a:effectLst/>
              <a:latin typeface="+mn-lt"/>
              <a:ea typeface="+mn-ea"/>
              <a:cs typeface="+mn-cs"/>
            </a:endParaRPr>
          </a:p>
          <a:p>
            <a:pPr algn="ctr"/>
            <a:r>
              <a:rPr lang="en-US" sz="2000" b="0" i="1" kern="1200" dirty="0">
                <a:solidFill>
                  <a:schemeClr val="bg2">
                    <a:lumMod val="50000"/>
                  </a:schemeClr>
                </a:solidFill>
                <a:effectLst/>
                <a:latin typeface="+mn-lt"/>
                <a:ea typeface="+mn-ea"/>
                <a:cs typeface="+mn-cs"/>
              </a:rPr>
              <a:t>The opinions, findings, conclusions and recommendations expressed in this publication/program/exhibit are those of the author(s) and do not necessarily represent the official views of  the State of Nevada.</a:t>
            </a:r>
            <a:endParaRPr lang="en-US" sz="2000" b="0" i="0" kern="1200" dirty="0">
              <a:solidFill>
                <a:schemeClr val="bg2">
                  <a:lumMod val="50000"/>
                </a:schemeClr>
              </a:solidFill>
              <a:effectLst/>
              <a:latin typeface="+mn-lt"/>
              <a:ea typeface="+mn-ea"/>
              <a:cs typeface="+mn-cs"/>
            </a:endParaRPr>
          </a:p>
          <a:p>
            <a:endParaRPr lang="en-US" dirty="0">
              <a:solidFill>
                <a:schemeClr val="bg2">
                  <a:lumMod val="50000"/>
                </a:schemeClr>
              </a:solidFill>
            </a:endParaRPr>
          </a:p>
        </p:txBody>
      </p:sp>
      <p:pic>
        <p:nvPicPr>
          <p:cNvPr id="20" name="Picture 19" descr="PICS Logo">
            <a:extLst>
              <a:ext uri="{FF2B5EF4-FFF2-40B4-BE49-F238E27FC236}">
                <a16:creationId xmlns:a16="http://schemas.microsoft.com/office/drawing/2014/main" id="{8FF8EF06-D8CF-E5BF-9A40-1EFDFEF1F60D}"/>
              </a:ext>
            </a:extLst>
          </p:cNvPr>
          <p:cNvPicPr>
            <a:picLocks noChangeAspect="1"/>
          </p:cNvPicPr>
          <p:nvPr userDrawn="1"/>
        </p:nvPicPr>
        <p:blipFill>
          <a:blip r:embed="rId2"/>
          <a:stretch>
            <a:fillRect/>
          </a:stretch>
        </p:blipFill>
        <p:spPr>
          <a:xfrm>
            <a:off x="2999331" y="-504295"/>
            <a:ext cx="6063872" cy="3792455"/>
          </a:xfrm>
          <a:prstGeom prst="rect">
            <a:avLst/>
          </a:prstGeom>
        </p:spPr>
      </p:pic>
      <p:pic>
        <p:nvPicPr>
          <p:cNvPr id="22" name="Picture 21" descr="Nevada State Seal">
            <a:extLst>
              <a:ext uri="{FF2B5EF4-FFF2-40B4-BE49-F238E27FC236}">
                <a16:creationId xmlns:a16="http://schemas.microsoft.com/office/drawing/2014/main" id="{55DB7CFE-747A-A459-E4F5-63A8F9FA44B9}"/>
              </a:ext>
            </a:extLst>
          </p:cNvPr>
          <p:cNvPicPr>
            <a:picLocks noChangeAspect="1"/>
          </p:cNvPicPr>
          <p:nvPr userDrawn="1"/>
        </p:nvPicPr>
        <p:blipFill>
          <a:blip r:embed="rId3"/>
          <a:stretch>
            <a:fillRect/>
          </a:stretch>
        </p:blipFill>
        <p:spPr>
          <a:xfrm>
            <a:off x="3790594" y="5110342"/>
            <a:ext cx="947745" cy="947745"/>
          </a:xfrm>
          <a:prstGeom prst="rect">
            <a:avLst/>
          </a:prstGeom>
        </p:spPr>
      </p:pic>
      <p:pic>
        <p:nvPicPr>
          <p:cNvPr id="24" name="Picture 23" descr="DCFH Logo">
            <a:extLst>
              <a:ext uri="{FF2B5EF4-FFF2-40B4-BE49-F238E27FC236}">
                <a16:creationId xmlns:a16="http://schemas.microsoft.com/office/drawing/2014/main" id="{AAF73AEF-1971-5DF0-09EB-DADB5547FDE9}"/>
              </a:ext>
            </a:extLst>
          </p:cNvPr>
          <p:cNvPicPr>
            <a:picLocks noChangeAspect="1"/>
          </p:cNvPicPr>
          <p:nvPr userDrawn="1"/>
        </p:nvPicPr>
        <p:blipFill>
          <a:blip r:embed="rId4"/>
          <a:stretch>
            <a:fillRect/>
          </a:stretch>
        </p:blipFill>
        <p:spPr>
          <a:xfrm>
            <a:off x="7391101" y="5110342"/>
            <a:ext cx="806893" cy="1026681"/>
          </a:xfrm>
          <a:prstGeom prst="rect">
            <a:avLst/>
          </a:prstGeom>
        </p:spPr>
      </p:pic>
      <p:pic>
        <p:nvPicPr>
          <p:cNvPr id="26" name="Picture 25" descr="CASAT Logo">
            <a:extLst>
              <a:ext uri="{FF2B5EF4-FFF2-40B4-BE49-F238E27FC236}">
                <a16:creationId xmlns:a16="http://schemas.microsoft.com/office/drawing/2014/main" id="{1A899B1C-7527-8497-A565-63CAC61897E0}"/>
              </a:ext>
            </a:extLst>
          </p:cNvPr>
          <p:cNvPicPr>
            <a:picLocks noChangeAspect="1"/>
          </p:cNvPicPr>
          <p:nvPr userDrawn="1"/>
        </p:nvPicPr>
        <p:blipFill>
          <a:blip r:embed="rId5"/>
          <a:stretch>
            <a:fillRect/>
          </a:stretch>
        </p:blipFill>
        <p:spPr>
          <a:xfrm>
            <a:off x="5083637" y="5110342"/>
            <a:ext cx="2024726" cy="947744"/>
          </a:xfrm>
          <a:prstGeom prst="rect">
            <a:avLst/>
          </a:prstGeom>
        </p:spPr>
      </p:pic>
    </p:spTree>
    <p:extLst>
      <p:ext uri="{BB962C8B-B14F-4D97-AF65-F5344CB8AC3E}">
        <p14:creationId xmlns:p14="http://schemas.microsoft.com/office/powerpoint/2010/main" val="3619370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2F2E33-506E-1CAF-BCE2-310349BFBEB7}"/>
              </a:ext>
            </a:extLst>
          </p:cNvPr>
          <p:cNvSpPr/>
          <p:nvPr userDrawn="1"/>
        </p:nvSpPr>
        <p:spPr>
          <a:xfrm>
            <a:off x="-69574" y="0"/>
            <a:ext cx="1226157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E12F2A-E31B-C25C-D7E1-054CFACB1B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8A286C-31F0-F4E6-2854-2F555227DD1D}"/>
              </a:ext>
            </a:extLst>
          </p:cNvPr>
          <p:cNvSpPr>
            <a:spLocks noGrp="1"/>
          </p:cNvSpPr>
          <p:nvPr>
            <p:ph type="dt" sz="half" idx="10"/>
          </p:nvPr>
        </p:nvSpPr>
        <p:spPr/>
        <p:txBody>
          <a:bodyPr/>
          <a:lstStyle/>
          <a:p>
            <a:fld id="{EB3409ED-8255-F141-B6F8-876196592248}" type="datetimeFigureOut">
              <a:rPr lang="en-US" smtClean="0"/>
              <a:t>6/8/2023</a:t>
            </a:fld>
            <a:endParaRPr lang="en-US"/>
          </a:p>
        </p:txBody>
      </p:sp>
      <p:sp>
        <p:nvSpPr>
          <p:cNvPr id="4" name="Footer Placeholder 3">
            <a:extLst>
              <a:ext uri="{FF2B5EF4-FFF2-40B4-BE49-F238E27FC236}">
                <a16:creationId xmlns:a16="http://schemas.microsoft.com/office/drawing/2014/main" id="{65CACF24-CE54-EE8E-A362-8970AE8FD8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E56A50-241A-88B7-7D66-16F68FA8864B}"/>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8008079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2F2E33-506E-1CAF-BCE2-310349BFBEB7}"/>
              </a:ext>
            </a:extLst>
          </p:cNvPr>
          <p:cNvSpPr/>
          <p:nvPr userDrawn="1"/>
        </p:nvSpPr>
        <p:spPr>
          <a:xfrm>
            <a:off x="-69574" y="0"/>
            <a:ext cx="118717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E12F2A-E31B-C25C-D7E1-054CFACB1B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8A286C-31F0-F4E6-2854-2F555227DD1D}"/>
              </a:ext>
            </a:extLst>
          </p:cNvPr>
          <p:cNvSpPr>
            <a:spLocks noGrp="1"/>
          </p:cNvSpPr>
          <p:nvPr>
            <p:ph type="dt" sz="half" idx="10"/>
          </p:nvPr>
        </p:nvSpPr>
        <p:spPr/>
        <p:txBody>
          <a:bodyPr/>
          <a:lstStyle/>
          <a:p>
            <a:fld id="{EB3409ED-8255-F141-B6F8-876196592248}" type="datetimeFigureOut">
              <a:rPr lang="en-US" smtClean="0"/>
              <a:t>6/8/2023</a:t>
            </a:fld>
            <a:endParaRPr lang="en-US"/>
          </a:p>
        </p:txBody>
      </p:sp>
      <p:sp>
        <p:nvSpPr>
          <p:cNvPr id="4" name="Footer Placeholder 3">
            <a:extLst>
              <a:ext uri="{FF2B5EF4-FFF2-40B4-BE49-F238E27FC236}">
                <a16:creationId xmlns:a16="http://schemas.microsoft.com/office/drawing/2014/main" id="{65CACF24-CE54-EE8E-A362-8970AE8FD8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E56A50-241A-88B7-7D66-16F68FA8864B}"/>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2591175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7F63F-06E9-D0DB-7A60-A80127E2057E}"/>
              </a:ext>
            </a:extLst>
          </p:cNvPr>
          <p:cNvSpPr>
            <a:spLocks noGrp="1"/>
          </p:cNvSpPr>
          <p:nvPr>
            <p:ph type="title"/>
          </p:nvPr>
        </p:nvSpPr>
        <p:spPr>
          <a:xfrm>
            <a:off x="1262716" y="1709738"/>
            <a:ext cx="10084734"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D1C15D37-6473-7BA8-41DF-FA6E1577D401}"/>
              </a:ext>
            </a:extLst>
          </p:cNvPr>
          <p:cNvSpPr>
            <a:spLocks noGrp="1"/>
          </p:cNvSpPr>
          <p:nvPr>
            <p:ph type="body" idx="1"/>
          </p:nvPr>
        </p:nvSpPr>
        <p:spPr>
          <a:xfrm>
            <a:off x="1262714" y="4589463"/>
            <a:ext cx="1008473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213606-D3D4-4235-D256-99D33D6A8266}"/>
              </a:ext>
            </a:extLst>
          </p:cNvPr>
          <p:cNvSpPr>
            <a:spLocks noGrp="1"/>
          </p:cNvSpPr>
          <p:nvPr>
            <p:ph type="dt" sz="half" idx="10"/>
          </p:nvPr>
        </p:nvSpPr>
        <p:spPr/>
        <p:txBody>
          <a:bodyPr/>
          <a:lstStyle/>
          <a:p>
            <a:fld id="{F946CDDF-2385-E843-8C42-452AD7C08498}" type="datetime1">
              <a:rPr lang="en-US" smtClean="0"/>
              <a:t>6/8/2023</a:t>
            </a:fld>
            <a:endParaRPr lang="en-US"/>
          </a:p>
        </p:txBody>
      </p:sp>
      <p:sp>
        <p:nvSpPr>
          <p:cNvPr id="5" name="Footer Placeholder 4">
            <a:extLst>
              <a:ext uri="{FF2B5EF4-FFF2-40B4-BE49-F238E27FC236}">
                <a16:creationId xmlns:a16="http://schemas.microsoft.com/office/drawing/2014/main" id="{8FBF8318-5DD0-B2D6-DE6B-6888718E87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A8DC18-AF2C-9AC7-D832-99F0B9F52E29}"/>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3765615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D148A-E0D1-75E9-0377-F01D8FC2D5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1E4273-6E99-744F-833D-46725CA1C66B}"/>
              </a:ext>
            </a:extLst>
          </p:cNvPr>
          <p:cNvSpPr>
            <a:spLocks noGrp="1"/>
          </p:cNvSpPr>
          <p:nvPr>
            <p:ph sz="half" idx="1"/>
          </p:nvPr>
        </p:nvSpPr>
        <p:spPr>
          <a:xfrm>
            <a:off x="1262716" y="1825625"/>
            <a:ext cx="475708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6DFCF0-B376-6E9A-DD19-6147DCD34E34}"/>
              </a:ext>
            </a:extLst>
          </p:cNvPr>
          <p:cNvSpPr>
            <a:spLocks noGrp="1"/>
          </p:cNvSpPr>
          <p:nvPr>
            <p:ph sz="half" idx="2"/>
          </p:nvPr>
        </p:nvSpPr>
        <p:spPr>
          <a:xfrm>
            <a:off x="6596716" y="1825625"/>
            <a:ext cx="475708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FFED6C-5EC0-1D4F-689B-98B637E05316}"/>
              </a:ext>
            </a:extLst>
          </p:cNvPr>
          <p:cNvSpPr>
            <a:spLocks noGrp="1"/>
          </p:cNvSpPr>
          <p:nvPr>
            <p:ph type="dt" sz="half" idx="10"/>
          </p:nvPr>
        </p:nvSpPr>
        <p:spPr/>
        <p:txBody>
          <a:bodyPr/>
          <a:lstStyle/>
          <a:p>
            <a:fld id="{B8B820BA-73A6-C94B-BCA5-6F2A77F7E17A}" type="datetime1">
              <a:rPr lang="en-US" smtClean="0"/>
              <a:t>6/8/2023</a:t>
            </a:fld>
            <a:endParaRPr lang="en-US"/>
          </a:p>
        </p:txBody>
      </p:sp>
      <p:sp>
        <p:nvSpPr>
          <p:cNvPr id="6" name="Footer Placeholder 5">
            <a:extLst>
              <a:ext uri="{FF2B5EF4-FFF2-40B4-BE49-F238E27FC236}">
                <a16:creationId xmlns:a16="http://schemas.microsoft.com/office/drawing/2014/main" id="{D2344776-43BC-3438-ACF9-4D46A07962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B0D5B5-9462-656C-B4C1-B7CF0C56DE94}"/>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3454301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D013B-B840-B5AE-B78F-68997DC365B7}"/>
              </a:ext>
            </a:extLst>
          </p:cNvPr>
          <p:cNvSpPr>
            <a:spLocks noGrp="1"/>
          </p:cNvSpPr>
          <p:nvPr>
            <p:ph type="title"/>
          </p:nvPr>
        </p:nvSpPr>
        <p:spPr>
          <a:xfrm>
            <a:off x="1262716" y="365125"/>
            <a:ext cx="10092672"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19E79639-04FB-8E2C-1A58-943E2B65E083}"/>
              </a:ext>
            </a:extLst>
          </p:cNvPr>
          <p:cNvSpPr>
            <a:spLocks noGrp="1"/>
          </p:cNvSpPr>
          <p:nvPr>
            <p:ph type="body" idx="1"/>
          </p:nvPr>
        </p:nvSpPr>
        <p:spPr>
          <a:xfrm>
            <a:off x="1262716" y="1681163"/>
            <a:ext cx="473485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C504A2-7141-4874-84A6-9F86EC77C163}"/>
              </a:ext>
            </a:extLst>
          </p:cNvPr>
          <p:cNvSpPr>
            <a:spLocks noGrp="1"/>
          </p:cNvSpPr>
          <p:nvPr>
            <p:ph sz="half" idx="2"/>
          </p:nvPr>
        </p:nvSpPr>
        <p:spPr>
          <a:xfrm>
            <a:off x="1262716" y="2505075"/>
            <a:ext cx="473485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9798DE-FD33-4F84-E115-E88A7D0C20A5}"/>
              </a:ext>
            </a:extLst>
          </p:cNvPr>
          <p:cNvSpPr>
            <a:spLocks noGrp="1"/>
          </p:cNvSpPr>
          <p:nvPr>
            <p:ph type="body" sz="quarter" idx="3"/>
          </p:nvPr>
        </p:nvSpPr>
        <p:spPr>
          <a:xfrm>
            <a:off x="6597210" y="1681163"/>
            <a:ext cx="475817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B82D34-D740-42A3-D12D-5B56CBD6EE14}"/>
              </a:ext>
            </a:extLst>
          </p:cNvPr>
          <p:cNvSpPr>
            <a:spLocks noGrp="1"/>
          </p:cNvSpPr>
          <p:nvPr>
            <p:ph sz="quarter" idx="4"/>
          </p:nvPr>
        </p:nvSpPr>
        <p:spPr>
          <a:xfrm>
            <a:off x="6597210" y="2505075"/>
            <a:ext cx="475817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ADB954-EB97-8957-EF57-74FB9485A1E0}"/>
              </a:ext>
            </a:extLst>
          </p:cNvPr>
          <p:cNvSpPr>
            <a:spLocks noGrp="1"/>
          </p:cNvSpPr>
          <p:nvPr>
            <p:ph type="dt" sz="half" idx="10"/>
          </p:nvPr>
        </p:nvSpPr>
        <p:spPr/>
        <p:txBody>
          <a:bodyPr/>
          <a:lstStyle/>
          <a:p>
            <a:fld id="{54D3BF85-EE04-4C40-854D-7908CE164A3B}" type="datetime1">
              <a:rPr lang="en-US" smtClean="0"/>
              <a:t>6/8/2023</a:t>
            </a:fld>
            <a:endParaRPr lang="en-US"/>
          </a:p>
        </p:txBody>
      </p:sp>
      <p:sp>
        <p:nvSpPr>
          <p:cNvPr id="8" name="Footer Placeholder 7">
            <a:extLst>
              <a:ext uri="{FF2B5EF4-FFF2-40B4-BE49-F238E27FC236}">
                <a16:creationId xmlns:a16="http://schemas.microsoft.com/office/drawing/2014/main" id="{BD70C80A-AA83-0C7E-388F-D09792C05A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779B90-8F49-6256-91CB-FE1F38163D7C}"/>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707592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12F2A-E31B-C25C-D7E1-054CFACB1B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8A286C-31F0-F4E6-2854-2F555227DD1D}"/>
              </a:ext>
            </a:extLst>
          </p:cNvPr>
          <p:cNvSpPr>
            <a:spLocks noGrp="1"/>
          </p:cNvSpPr>
          <p:nvPr>
            <p:ph type="dt" sz="half" idx="10"/>
          </p:nvPr>
        </p:nvSpPr>
        <p:spPr/>
        <p:txBody>
          <a:bodyPr/>
          <a:lstStyle/>
          <a:p>
            <a:fld id="{55D279FA-F9AC-A343-B1A6-030ED48AE251}" type="datetime1">
              <a:rPr lang="en-US" smtClean="0"/>
              <a:t>6/8/2023</a:t>
            </a:fld>
            <a:endParaRPr lang="en-US"/>
          </a:p>
        </p:txBody>
      </p:sp>
      <p:sp>
        <p:nvSpPr>
          <p:cNvPr id="4" name="Footer Placeholder 3">
            <a:extLst>
              <a:ext uri="{FF2B5EF4-FFF2-40B4-BE49-F238E27FC236}">
                <a16:creationId xmlns:a16="http://schemas.microsoft.com/office/drawing/2014/main" id="{65CACF24-CE54-EE8E-A362-8970AE8FD8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E56A50-241A-88B7-7D66-16F68FA8864B}"/>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2197793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F179378-98F3-1247-5665-D0E206651325}"/>
              </a:ext>
            </a:extLst>
          </p:cNvPr>
          <p:cNvSpPr/>
          <p:nvPr userDrawn="1"/>
        </p:nvSpPr>
        <p:spPr>
          <a:xfrm>
            <a:off x="-193288" y="-104078"/>
            <a:ext cx="12556273" cy="70847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8ED59AE-7F3E-82E5-BDC4-0638C5BABB70}"/>
              </a:ext>
            </a:extLst>
          </p:cNvPr>
          <p:cNvSpPr txBox="1"/>
          <p:nvPr userDrawn="1"/>
        </p:nvSpPr>
        <p:spPr>
          <a:xfrm>
            <a:off x="1598341" y="2718533"/>
            <a:ext cx="8995317" cy="1908215"/>
          </a:xfrm>
          <a:prstGeom prst="rect">
            <a:avLst/>
          </a:prstGeom>
          <a:noFill/>
        </p:spPr>
        <p:txBody>
          <a:bodyPr wrap="square" rtlCol="0">
            <a:spAutoFit/>
          </a:bodyPr>
          <a:lstStyle/>
          <a:p>
            <a:pPr algn="ctr"/>
            <a:r>
              <a:rPr lang="en-US" sz="2000" b="0" i="1" kern="1200" dirty="0">
                <a:solidFill>
                  <a:schemeClr val="bg2">
                    <a:lumMod val="50000"/>
                  </a:schemeClr>
                </a:solidFill>
                <a:effectLst/>
                <a:latin typeface="+mn-lt"/>
                <a:ea typeface="+mn-ea"/>
                <a:cs typeface="+mn-cs"/>
              </a:rPr>
              <a:t>This publication was supported in whole or in part by the Nevada Division of Public and Behavioral Health Bureau of Behavioral Health, Prevention, and Wellness. </a:t>
            </a:r>
            <a:endParaRPr lang="en-US" sz="2000" b="0" i="0" kern="1200" dirty="0">
              <a:solidFill>
                <a:schemeClr val="bg2">
                  <a:lumMod val="50000"/>
                </a:schemeClr>
              </a:solidFill>
              <a:effectLst/>
              <a:latin typeface="+mn-lt"/>
              <a:ea typeface="+mn-ea"/>
              <a:cs typeface="+mn-cs"/>
            </a:endParaRPr>
          </a:p>
          <a:p>
            <a:pPr algn="ctr"/>
            <a:r>
              <a:rPr lang="en-US" sz="2000" b="0" i="1" kern="1200" dirty="0">
                <a:solidFill>
                  <a:schemeClr val="bg2">
                    <a:lumMod val="50000"/>
                  </a:schemeClr>
                </a:solidFill>
                <a:effectLst/>
                <a:latin typeface="+mn-lt"/>
                <a:ea typeface="+mn-ea"/>
                <a:cs typeface="+mn-cs"/>
              </a:rPr>
              <a:t>The opinions, findings, conclusions and recommendations expressed in this publication/program/exhibit are those of the author(s) and do not necessarily represent the official views of  the State of Nevada.</a:t>
            </a:r>
            <a:endParaRPr lang="en-US" sz="2000" b="0" i="0" kern="1200" dirty="0">
              <a:solidFill>
                <a:schemeClr val="bg2">
                  <a:lumMod val="50000"/>
                </a:schemeClr>
              </a:solidFill>
              <a:effectLst/>
              <a:latin typeface="+mn-lt"/>
              <a:ea typeface="+mn-ea"/>
              <a:cs typeface="+mn-cs"/>
            </a:endParaRPr>
          </a:p>
          <a:p>
            <a:endParaRPr lang="en-US" dirty="0">
              <a:solidFill>
                <a:schemeClr val="bg2">
                  <a:lumMod val="50000"/>
                </a:schemeClr>
              </a:solidFill>
            </a:endParaRPr>
          </a:p>
        </p:txBody>
      </p:sp>
      <p:pic>
        <p:nvPicPr>
          <p:cNvPr id="20" name="Picture 19">
            <a:extLst>
              <a:ext uri="{FF2B5EF4-FFF2-40B4-BE49-F238E27FC236}">
                <a16:creationId xmlns:a16="http://schemas.microsoft.com/office/drawing/2014/main" id="{8FF8EF06-D8CF-E5BF-9A40-1EFDFEF1F60D}"/>
              </a:ext>
            </a:extLst>
          </p:cNvPr>
          <p:cNvPicPr>
            <a:picLocks noChangeAspect="1"/>
          </p:cNvPicPr>
          <p:nvPr userDrawn="1"/>
        </p:nvPicPr>
        <p:blipFill>
          <a:blip r:embed="rId2"/>
          <a:stretch>
            <a:fillRect/>
          </a:stretch>
        </p:blipFill>
        <p:spPr>
          <a:xfrm>
            <a:off x="2999331" y="-504295"/>
            <a:ext cx="6063872" cy="3792455"/>
          </a:xfrm>
          <a:prstGeom prst="rect">
            <a:avLst/>
          </a:prstGeom>
        </p:spPr>
      </p:pic>
      <p:pic>
        <p:nvPicPr>
          <p:cNvPr id="22" name="Picture 21">
            <a:extLst>
              <a:ext uri="{FF2B5EF4-FFF2-40B4-BE49-F238E27FC236}">
                <a16:creationId xmlns:a16="http://schemas.microsoft.com/office/drawing/2014/main" id="{55DB7CFE-747A-A459-E4F5-63A8F9FA44B9}"/>
              </a:ext>
            </a:extLst>
          </p:cNvPr>
          <p:cNvPicPr>
            <a:picLocks noChangeAspect="1"/>
          </p:cNvPicPr>
          <p:nvPr userDrawn="1"/>
        </p:nvPicPr>
        <p:blipFill>
          <a:blip r:embed="rId3"/>
          <a:stretch>
            <a:fillRect/>
          </a:stretch>
        </p:blipFill>
        <p:spPr>
          <a:xfrm>
            <a:off x="3790594" y="5110342"/>
            <a:ext cx="947745" cy="947745"/>
          </a:xfrm>
          <a:prstGeom prst="rect">
            <a:avLst/>
          </a:prstGeom>
        </p:spPr>
      </p:pic>
      <p:pic>
        <p:nvPicPr>
          <p:cNvPr id="24" name="Picture 23">
            <a:extLst>
              <a:ext uri="{FF2B5EF4-FFF2-40B4-BE49-F238E27FC236}">
                <a16:creationId xmlns:a16="http://schemas.microsoft.com/office/drawing/2014/main" id="{AAF73AEF-1971-5DF0-09EB-DADB5547FDE9}"/>
              </a:ext>
            </a:extLst>
          </p:cNvPr>
          <p:cNvPicPr>
            <a:picLocks noChangeAspect="1"/>
          </p:cNvPicPr>
          <p:nvPr userDrawn="1"/>
        </p:nvPicPr>
        <p:blipFill>
          <a:blip r:embed="rId4"/>
          <a:stretch>
            <a:fillRect/>
          </a:stretch>
        </p:blipFill>
        <p:spPr>
          <a:xfrm>
            <a:off x="7391101" y="5110342"/>
            <a:ext cx="806893" cy="1026681"/>
          </a:xfrm>
          <a:prstGeom prst="rect">
            <a:avLst/>
          </a:prstGeom>
        </p:spPr>
      </p:pic>
      <p:pic>
        <p:nvPicPr>
          <p:cNvPr id="26" name="Picture 25">
            <a:extLst>
              <a:ext uri="{FF2B5EF4-FFF2-40B4-BE49-F238E27FC236}">
                <a16:creationId xmlns:a16="http://schemas.microsoft.com/office/drawing/2014/main" id="{1A899B1C-7527-8497-A565-63CAC61897E0}"/>
              </a:ext>
            </a:extLst>
          </p:cNvPr>
          <p:cNvPicPr>
            <a:picLocks noChangeAspect="1"/>
          </p:cNvPicPr>
          <p:nvPr userDrawn="1"/>
        </p:nvPicPr>
        <p:blipFill>
          <a:blip r:embed="rId5"/>
          <a:stretch>
            <a:fillRect/>
          </a:stretch>
        </p:blipFill>
        <p:spPr>
          <a:xfrm>
            <a:off x="5083637" y="5110342"/>
            <a:ext cx="2024726" cy="947744"/>
          </a:xfrm>
          <a:prstGeom prst="rect">
            <a:avLst/>
          </a:prstGeom>
        </p:spPr>
      </p:pic>
    </p:spTree>
    <p:extLst>
      <p:ext uri="{BB962C8B-B14F-4D97-AF65-F5344CB8AC3E}">
        <p14:creationId xmlns:p14="http://schemas.microsoft.com/office/powerpoint/2010/main" val="1435181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9A65C-A7CE-E19D-100E-9B6A5CE9573F}"/>
              </a:ext>
            </a:extLst>
          </p:cNvPr>
          <p:cNvSpPr>
            <a:spLocks noGrp="1"/>
          </p:cNvSpPr>
          <p:nvPr>
            <p:ph type="title"/>
          </p:nvPr>
        </p:nvSpPr>
        <p:spPr>
          <a:xfrm>
            <a:off x="1262716" y="457200"/>
            <a:ext cx="3509309"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9B69B4-C8D6-BE54-37BF-9B8D6C4A51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BA0297-0E7A-17C8-A783-305D8CAC771E}"/>
              </a:ext>
            </a:extLst>
          </p:cNvPr>
          <p:cNvSpPr>
            <a:spLocks noGrp="1"/>
          </p:cNvSpPr>
          <p:nvPr>
            <p:ph type="body" sz="half" idx="2"/>
          </p:nvPr>
        </p:nvSpPr>
        <p:spPr>
          <a:xfrm>
            <a:off x="1262716" y="2057400"/>
            <a:ext cx="350930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FDAC4E-18A1-38FE-103D-171DCC794DB2}"/>
              </a:ext>
            </a:extLst>
          </p:cNvPr>
          <p:cNvSpPr>
            <a:spLocks noGrp="1"/>
          </p:cNvSpPr>
          <p:nvPr>
            <p:ph type="dt" sz="half" idx="10"/>
          </p:nvPr>
        </p:nvSpPr>
        <p:spPr/>
        <p:txBody>
          <a:bodyPr/>
          <a:lstStyle/>
          <a:p>
            <a:fld id="{19F12E27-9955-334A-B22F-7771FCE21D82}" type="datetime1">
              <a:rPr lang="en-US" smtClean="0"/>
              <a:t>6/8/2023</a:t>
            </a:fld>
            <a:endParaRPr lang="en-US"/>
          </a:p>
        </p:txBody>
      </p:sp>
      <p:sp>
        <p:nvSpPr>
          <p:cNvPr id="6" name="Footer Placeholder 5">
            <a:extLst>
              <a:ext uri="{FF2B5EF4-FFF2-40B4-BE49-F238E27FC236}">
                <a16:creationId xmlns:a16="http://schemas.microsoft.com/office/drawing/2014/main" id="{3332D83F-595B-A44A-A57D-974E86EC45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915E93-3C30-F999-E532-DCF081407957}"/>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2660274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6A04D2-49EC-8820-7CDC-1753E58FF53A}"/>
              </a:ext>
            </a:extLst>
          </p:cNvPr>
          <p:cNvSpPr/>
          <p:nvPr userDrawn="1"/>
        </p:nvSpPr>
        <p:spPr>
          <a:xfrm>
            <a:off x="-81116" y="0"/>
            <a:ext cx="122731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A028D28-FA3D-A253-7909-9E511FB6C974}"/>
              </a:ext>
            </a:extLst>
          </p:cNvPr>
          <p:cNvPicPr>
            <a:picLocks noChangeAspect="1"/>
          </p:cNvPicPr>
          <p:nvPr userDrawn="1"/>
        </p:nvPicPr>
        <p:blipFill>
          <a:blip r:embed="rId2"/>
          <a:stretch>
            <a:fillRect/>
          </a:stretch>
        </p:blipFill>
        <p:spPr>
          <a:xfrm>
            <a:off x="51154" y="-1"/>
            <a:ext cx="12237725" cy="6933448"/>
          </a:xfrm>
          <a:prstGeom prst="rect">
            <a:avLst/>
          </a:prstGeom>
        </p:spPr>
      </p:pic>
      <p:sp>
        <p:nvSpPr>
          <p:cNvPr id="4" name="Date Placeholder 3">
            <a:extLst>
              <a:ext uri="{FF2B5EF4-FFF2-40B4-BE49-F238E27FC236}">
                <a16:creationId xmlns:a16="http://schemas.microsoft.com/office/drawing/2014/main" id="{B2227079-95DE-4CDB-6631-BC1595DA0392}"/>
              </a:ext>
            </a:extLst>
          </p:cNvPr>
          <p:cNvSpPr>
            <a:spLocks noGrp="1"/>
          </p:cNvSpPr>
          <p:nvPr>
            <p:ph type="dt" sz="half" idx="10"/>
          </p:nvPr>
        </p:nvSpPr>
        <p:spPr/>
        <p:txBody>
          <a:bodyPr/>
          <a:lstStyle/>
          <a:p>
            <a:fld id="{CED6901C-541D-A642-84CF-614762182FFC}" type="datetime1">
              <a:rPr lang="en-US" smtClean="0"/>
              <a:t>6/8/2023</a:t>
            </a:fld>
            <a:endParaRPr lang="en-US"/>
          </a:p>
        </p:txBody>
      </p:sp>
      <p:sp>
        <p:nvSpPr>
          <p:cNvPr id="5" name="Footer Placeholder 4">
            <a:extLst>
              <a:ext uri="{FF2B5EF4-FFF2-40B4-BE49-F238E27FC236}">
                <a16:creationId xmlns:a16="http://schemas.microsoft.com/office/drawing/2014/main" id="{592AE259-8834-F852-A423-9048EC1B0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686B00-900B-339A-62F5-8B6ED6656741}"/>
              </a:ext>
            </a:extLst>
          </p:cNvPr>
          <p:cNvSpPr>
            <a:spLocks noGrp="1"/>
          </p:cNvSpPr>
          <p:nvPr>
            <p:ph type="sldNum" sz="quarter" idx="12"/>
          </p:nvPr>
        </p:nvSpPr>
        <p:spPr/>
        <p:txBody>
          <a:bodyPr/>
          <a:lstStyle/>
          <a:p>
            <a:fld id="{6D486360-FF34-7B48-AD05-62F8407C4C7E}" type="slidenum">
              <a:rPr lang="en-US" smtClean="0"/>
              <a:t>‹#›</a:t>
            </a:fld>
            <a:endParaRPr lang="en-US"/>
          </a:p>
        </p:txBody>
      </p:sp>
      <p:sp>
        <p:nvSpPr>
          <p:cNvPr id="2" name="Title 1">
            <a:extLst>
              <a:ext uri="{FF2B5EF4-FFF2-40B4-BE49-F238E27FC236}">
                <a16:creationId xmlns:a16="http://schemas.microsoft.com/office/drawing/2014/main" id="{35B2044C-2355-09D4-8F44-977ED30BF4F0}"/>
              </a:ext>
            </a:extLst>
          </p:cNvPr>
          <p:cNvSpPr>
            <a:spLocks noGrp="1"/>
          </p:cNvSpPr>
          <p:nvPr>
            <p:ph type="ctrTitle"/>
          </p:nvPr>
        </p:nvSpPr>
        <p:spPr>
          <a:xfrm>
            <a:off x="457200" y="996433"/>
            <a:ext cx="5953225" cy="2432567"/>
          </a:xfrm>
        </p:spPr>
        <p:txBody>
          <a:bodyPr anchor="b">
            <a:normAutofit/>
          </a:bodyPr>
          <a:lstStyle>
            <a:lvl1pPr algn="l">
              <a:defRPr sz="5400" b="1" i="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9E0BB272-23E9-C3C5-D25C-5F6AB10D3B1F}"/>
              </a:ext>
            </a:extLst>
          </p:cNvPr>
          <p:cNvSpPr>
            <a:spLocks noGrp="1"/>
          </p:cNvSpPr>
          <p:nvPr>
            <p:ph type="subTitle" idx="1"/>
          </p:nvPr>
        </p:nvSpPr>
        <p:spPr>
          <a:xfrm>
            <a:off x="457200" y="3477553"/>
            <a:ext cx="5953225" cy="589764"/>
          </a:xfrm>
        </p:spPr>
        <p:txBody>
          <a:bodyPr/>
          <a:lstStyle>
            <a:lvl1pPr marL="0" indent="0" algn="l">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36" name="Picture 35">
            <a:extLst>
              <a:ext uri="{FF2B5EF4-FFF2-40B4-BE49-F238E27FC236}">
                <a16:creationId xmlns:a16="http://schemas.microsoft.com/office/drawing/2014/main" id="{1D723CC9-E871-B295-B5C8-511012B37A85}"/>
              </a:ext>
            </a:extLst>
          </p:cNvPr>
          <p:cNvPicPr>
            <a:picLocks noChangeAspect="1"/>
          </p:cNvPicPr>
          <p:nvPr userDrawn="1"/>
        </p:nvPicPr>
        <p:blipFill>
          <a:blip r:embed="rId3"/>
          <a:stretch>
            <a:fillRect/>
          </a:stretch>
        </p:blipFill>
        <p:spPr>
          <a:xfrm>
            <a:off x="-215899" y="4773274"/>
            <a:ext cx="3797300" cy="2374900"/>
          </a:xfrm>
          <a:prstGeom prst="rect">
            <a:avLst/>
          </a:prstGeom>
        </p:spPr>
      </p:pic>
    </p:spTree>
    <p:extLst>
      <p:ext uri="{BB962C8B-B14F-4D97-AF65-F5344CB8AC3E}">
        <p14:creationId xmlns:p14="http://schemas.microsoft.com/office/powerpoint/2010/main" val="507683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2.png"/><Relationship Id="rId5" Type="http://schemas.openxmlformats.org/officeDocument/2006/relationships/slideLayout" Target="../slideLayouts/slideLayout13.xml"/><Relationship Id="rId10" Type="http://schemas.openxmlformats.org/officeDocument/2006/relationships/image" Target="../media/image1.jp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2.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image" Target="../media/image7.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3.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F4DE06-ECF4-4675-AE2A-86E2CAF466D0}"/>
              </a:ext>
            </a:extLst>
          </p:cNvPr>
          <p:cNvSpPr>
            <a:spLocks noGrp="1"/>
          </p:cNvSpPr>
          <p:nvPr>
            <p:ph type="title"/>
          </p:nvPr>
        </p:nvSpPr>
        <p:spPr>
          <a:xfrm>
            <a:off x="1262716" y="981634"/>
            <a:ext cx="10091084" cy="70905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A0942ED-ACA2-26C2-D902-98D24E2A073C}"/>
              </a:ext>
            </a:extLst>
          </p:cNvPr>
          <p:cNvSpPr>
            <a:spLocks noGrp="1"/>
          </p:cNvSpPr>
          <p:nvPr>
            <p:ph type="body" idx="1"/>
          </p:nvPr>
        </p:nvSpPr>
        <p:spPr>
          <a:xfrm>
            <a:off x="1262716" y="1815353"/>
            <a:ext cx="10091084" cy="406101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4BE23D4-6636-B02C-527E-249C05C0C334}"/>
              </a:ext>
            </a:extLst>
          </p:cNvPr>
          <p:cNvSpPr>
            <a:spLocks noGrp="1"/>
          </p:cNvSpPr>
          <p:nvPr>
            <p:ph type="dt" sz="half" idx="2"/>
          </p:nvPr>
        </p:nvSpPr>
        <p:spPr>
          <a:xfrm>
            <a:off x="3085164" y="6194986"/>
            <a:ext cx="92075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B6D8FC-2118-E749-BDF3-19DE27BC0B7F}" type="datetime1">
              <a:rPr lang="en-US" smtClean="0"/>
              <a:t>6/8/2023</a:t>
            </a:fld>
            <a:endParaRPr lang="en-US"/>
          </a:p>
        </p:txBody>
      </p:sp>
      <p:sp>
        <p:nvSpPr>
          <p:cNvPr id="5" name="Footer Placeholder 4">
            <a:extLst>
              <a:ext uri="{FF2B5EF4-FFF2-40B4-BE49-F238E27FC236}">
                <a16:creationId xmlns:a16="http://schemas.microsoft.com/office/drawing/2014/main" id="{FDACE28D-B19E-4AB5-A3AE-32346A3FEBFB}"/>
              </a:ext>
            </a:extLst>
          </p:cNvPr>
          <p:cNvSpPr>
            <a:spLocks noGrp="1"/>
          </p:cNvSpPr>
          <p:nvPr>
            <p:ph type="ftr" sz="quarter" idx="3"/>
          </p:nvPr>
        </p:nvSpPr>
        <p:spPr>
          <a:xfrm>
            <a:off x="4250858" y="619498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EEF14C1-F9F4-B7CD-A4F9-C9B21595F77E}"/>
              </a:ext>
            </a:extLst>
          </p:cNvPr>
          <p:cNvSpPr>
            <a:spLocks noGrp="1"/>
          </p:cNvSpPr>
          <p:nvPr>
            <p:ph type="sldNum" sz="quarter" idx="4"/>
          </p:nvPr>
        </p:nvSpPr>
        <p:spPr>
          <a:xfrm>
            <a:off x="8610600" y="619498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486360-FF34-7B48-AD05-62F8407C4C7E}" type="slidenum">
              <a:rPr lang="en-US" smtClean="0"/>
              <a:t>‹#›</a:t>
            </a:fld>
            <a:endParaRPr lang="en-US"/>
          </a:p>
        </p:txBody>
      </p:sp>
      <p:pic>
        <p:nvPicPr>
          <p:cNvPr id="9" name="Picture 8">
            <a:extLst>
              <a:ext uri="{FF2B5EF4-FFF2-40B4-BE49-F238E27FC236}">
                <a16:creationId xmlns:a16="http://schemas.microsoft.com/office/drawing/2014/main" id="{63EDC2C6-4872-BC9A-A07C-0E0B6C6433CB}"/>
              </a:ext>
            </a:extLst>
          </p:cNvPr>
          <p:cNvPicPr>
            <a:picLocks noChangeAspect="1"/>
          </p:cNvPicPr>
          <p:nvPr userDrawn="1"/>
        </p:nvPicPr>
        <p:blipFill>
          <a:blip r:embed="rId10"/>
          <a:stretch>
            <a:fillRect/>
          </a:stretch>
        </p:blipFill>
        <p:spPr>
          <a:xfrm>
            <a:off x="-22412" y="0"/>
            <a:ext cx="920750" cy="6858000"/>
          </a:xfrm>
          <a:prstGeom prst="rect">
            <a:avLst/>
          </a:prstGeom>
        </p:spPr>
      </p:pic>
      <p:pic>
        <p:nvPicPr>
          <p:cNvPr id="12" name="Picture 11">
            <a:extLst>
              <a:ext uri="{FF2B5EF4-FFF2-40B4-BE49-F238E27FC236}">
                <a16:creationId xmlns:a16="http://schemas.microsoft.com/office/drawing/2014/main" id="{268DBBD6-6FFE-09CB-F908-E202C77D90C5}"/>
              </a:ext>
            </a:extLst>
          </p:cNvPr>
          <p:cNvPicPr>
            <a:picLocks noChangeAspect="1"/>
          </p:cNvPicPr>
          <p:nvPr userDrawn="1"/>
        </p:nvPicPr>
        <p:blipFill>
          <a:blip r:embed="rId11"/>
          <a:stretch>
            <a:fillRect/>
          </a:stretch>
        </p:blipFill>
        <p:spPr>
          <a:xfrm>
            <a:off x="797859" y="5597385"/>
            <a:ext cx="2427065" cy="1517930"/>
          </a:xfrm>
          <a:prstGeom prst="rect">
            <a:avLst/>
          </a:prstGeom>
        </p:spPr>
      </p:pic>
    </p:spTree>
    <p:extLst>
      <p:ext uri="{BB962C8B-B14F-4D97-AF65-F5344CB8AC3E}">
        <p14:creationId xmlns:p14="http://schemas.microsoft.com/office/powerpoint/2010/main" val="40952739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hdr="0" ftr="0" dt="0"/>
  <p:txStyles>
    <p:titleStyle>
      <a:lvl1pPr algn="l" defTabSz="914400" rtl="0" eaLnBrk="1" latinLnBrk="0" hangingPunct="1">
        <a:lnSpc>
          <a:spcPct val="90000"/>
        </a:lnSpc>
        <a:spcBef>
          <a:spcPct val="0"/>
        </a:spcBef>
        <a:buNone/>
        <a:defRPr sz="4400" b="1" i="0" kern="1200">
          <a:solidFill>
            <a:schemeClr val="bg2">
              <a:lumMod val="50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F4DE06-ECF4-4675-AE2A-86E2CAF466D0}"/>
              </a:ext>
            </a:extLst>
          </p:cNvPr>
          <p:cNvSpPr>
            <a:spLocks noGrp="1"/>
          </p:cNvSpPr>
          <p:nvPr>
            <p:ph type="title"/>
          </p:nvPr>
        </p:nvSpPr>
        <p:spPr>
          <a:xfrm>
            <a:off x="1262716" y="981634"/>
            <a:ext cx="10091084" cy="70905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A0942ED-ACA2-26C2-D902-98D24E2A073C}"/>
              </a:ext>
            </a:extLst>
          </p:cNvPr>
          <p:cNvSpPr>
            <a:spLocks noGrp="1"/>
          </p:cNvSpPr>
          <p:nvPr>
            <p:ph type="body" idx="1"/>
          </p:nvPr>
        </p:nvSpPr>
        <p:spPr>
          <a:xfrm>
            <a:off x="1262716" y="1815353"/>
            <a:ext cx="10091084" cy="406101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4BE23D4-6636-B02C-527E-249C05C0C334}"/>
              </a:ext>
            </a:extLst>
          </p:cNvPr>
          <p:cNvSpPr>
            <a:spLocks noGrp="1"/>
          </p:cNvSpPr>
          <p:nvPr>
            <p:ph type="dt" sz="half" idx="2"/>
          </p:nvPr>
        </p:nvSpPr>
        <p:spPr>
          <a:xfrm>
            <a:off x="3085164" y="6194986"/>
            <a:ext cx="92075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BB9459-73B6-BB40-9AAE-F6915D16B022}" type="datetime1">
              <a:rPr lang="en-US" smtClean="0"/>
              <a:t>6/8/2023</a:t>
            </a:fld>
            <a:endParaRPr lang="en-US"/>
          </a:p>
        </p:txBody>
      </p:sp>
      <p:sp>
        <p:nvSpPr>
          <p:cNvPr id="5" name="Footer Placeholder 4">
            <a:extLst>
              <a:ext uri="{FF2B5EF4-FFF2-40B4-BE49-F238E27FC236}">
                <a16:creationId xmlns:a16="http://schemas.microsoft.com/office/drawing/2014/main" id="{FDACE28D-B19E-4AB5-A3AE-32346A3FEBFB}"/>
              </a:ext>
            </a:extLst>
          </p:cNvPr>
          <p:cNvSpPr>
            <a:spLocks noGrp="1"/>
          </p:cNvSpPr>
          <p:nvPr>
            <p:ph type="ftr" sz="quarter" idx="3"/>
          </p:nvPr>
        </p:nvSpPr>
        <p:spPr>
          <a:xfrm>
            <a:off x="4250858" y="619498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EEF14C1-F9F4-B7CD-A4F9-C9B21595F77E}"/>
              </a:ext>
            </a:extLst>
          </p:cNvPr>
          <p:cNvSpPr>
            <a:spLocks noGrp="1"/>
          </p:cNvSpPr>
          <p:nvPr>
            <p:ph type="sldNum" sz="quarter" idx="4"/>
          </p:nvPr>
        </p:nvSpPr>
        <p:spPr>
          <a:xfrm>
            <a:off x="8610600" y="619498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486360-FF34-7B48-AD05-62F8407C4C7E}" type="slidenum">
              <a:rPr lang="en-US" smtClean="0"/>
              <a:t>‹#›</a:t>
            </a:fld>
            <a:endParaRPr lang="en-US"/>
          </a:p>
        </p:txBody>
      </p:sp>
      <p:pic>
        <p:nvPicPr>
          <p:cNvPr id="9" name="Picture 8">
            <a:extLst>
              <a:ext uri="{FF2B5EF4-FFF2-40B4-BE49-F238E27FC236}">
                <a16:creationId xmlns:a16="http://schemas.microsoft.com/office/drawing/2014/main" id="{63EDC2C6-4872-BC9A-A07C-0E0B6C6433CB}"/>
              </a:ext>
            </a:extLst>
          </p:cNvPr>
          <p:cNvPicPr>
            <a:picLocks noChangeAspect="1"/>
          </p:cNvPicPr>
          <p:nvPr userDrawn="1"/>
        </p:nvPicPr>
        <p:blipFill>
          <a:blip r:embed="rId10"/>
          <a:stretch>
            <a:fillRect/>
          </a:stretch>
        </p:blipFill>
        <p:spPr>
          <a:xfrm>
            <a:off x="-22412" y="0"/>
            <a:ext cx="920750" cy="6858000"/>
          </a:xfrm>
          <a:prstGeom prst="rect">
            <a:avLst/>
          </a:prstGeom>
        </p:spPr>
      </p:pic>
      <p:pic>
        <p:nvPicPr>
          <p:cNvPr id="12" name="Picture 11">
            <a:extLst>
              <a:ext uri="{FF2B5EF4-FFF2-40B4-BE49-F238E27FC236}">
                <a16:creationId xmlns:a16="http://schemas.microsoft.com/office/drawing/2014/main" id="{268DBBD6-6FFE-09CB-F908-E202C77D90C5}"/>
              </a:ext>
            </a:extLst>
          </p:cNvPr>
          <p:cNvPicPr>
            <a:picLocks noChangeAspect="1"/>
          </p:cNvPicPr>
          <p:nvPr userDrawn="1"/>
        </p:nvPicPr>
        <p:blipFill>
          <a:blip r:embed="rId11"/>
          <a:stretch>
            <a:fillRect/>
          </a:stretch>
        </p:blipFill>
        <p:spPr>
          <a:xfrm>
            <a:off x="797859" y="5597385"/>
            <a:ext cx="2427065" cy="1517930"/>
          </a:xfrm>
          <a:prstGeom prst="rect">
            <a:avLst/>
          </a:prstGeom>
        </p:spPr>
      </p:pic>
    </p:spTree>
    <p:extLst>
      <p:ext uri="{BB962C8B-B14F-4D97-AF65-F5344CB8AC3E}">
        <p14:creationId xmlns:p14="http://schemas.microsoft.com/office/powerpoint/2010/main" val="4095273991"/>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Lst>
  <p:hf hdr="0" ftr="0" dt="0"/>
  <p:txStyles>
    <p:titleStyle>
      <a:lvl1pPr algn="l" defTabSz="914400" rtl="0" eaLnBrk="1" latinLnBrk="0" hangingPunct="1">
        <a:lnSpc>
          <a:spcPct val="90000"/>
        </a:lnSpc>
        <a:spcBef>
          <a:spcPct val="0"/>
        </a:spcBef>
        <a:buNone/>
        <a:defRPr sz="4400" b="1" i="0" kern="1200">
          <a:solidFill>
            <a:schemeClr val="bg2">
              <a:lumMod val="50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49C755F5-D1C1-6F1B-9DD2-F62ABD2FCCEA}"/>
              </a:ext>
            </a:extLst>
          </p:cNvPr>
          <p:cNvPicPr>
            <a:picLocks noChangeAspect="1"/>
          </p:cNvPicPr>
          <p:nvPr userDrawn="1"/>
        </p:nvPicPr>
        <p:blipFill>
          <a:blip r:embed="rId12"/>
          <a:stretch>
            <a:fillRect/>
          </a:stretch>
        </p:blipFill>
        <p:spPr>
          <a:xfrm>
            <a:off x="-22412" y="0"/>
            <a:ext cx="920750" cy="6858000"/>
          </a:xfrm>
          <a:prstGeom prst="rect">
            <a:avLst/>
          </a:prstGeom>
        </p:spPr>
      </p:pic>
      <p:sp>
        <p:nvSpPr>
          <p:cNvPr id="2" name="Title Placeholder 1">
            <a:extLst>
              <a:ext uri="{FF2B5EF4-FFF2-40B4-BE49-F238E27FC236}">
                <a16:creationId xmlns:a16="http://schemas.microsoft.com/office/drawing/2014/main" id="{69F4DE06-ECF4-4675-AE2A-86E2CAF466D0}"/>
              </a:ext>
            </a:extLst>
          </p:cNvPr>
          <p:cNvSpPr>
            <a:spLocks noGrp="1"/>
          </p:cNvSpPr>
          <p:nvPr>
            <p:ph type="title"/>
          </p:nvPr>
        </p:nvSpPr>
        <p:spPr>
          <a:xfrm>
            <a:off x="1262716" y="981634"/>
            <a:ext cx="10091084" cy="70905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A0942ED-ACA2-26C2-D902-98D24E2A073C}"/>
              </a:ext>
            </a:extLst>
          </p:cNvPr>
          <p:cNvSpPr>
            <a:spLocks noGrp="1"/>
          </p:cNvSpPr>
          <p:nvPr>
            <p:ph type="body" idx="1"/>
          </p:nvPr>
        </p:nvSpPr>
        <p:spPr>
          <a:xfrm>
            <a:off x="1262716" y="1815353"/>
            <a:ext cx="10091084" cy="406101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4BE23D4-6636-B02C-527E-249C05C0C334}"/>
              </a:ext>
            </a:extLst>
          </p:cNvPr>
          <p:cNvSpPr>
            <a:spLocks noGrp="1"/>
          </p:cNvSpPr>
          <p:nvPr>
            <p:ph type="dt" sz="half" idx="2"/>
          </p:nvPr>
        </p:nvSpPr>
        <p:spPr>
          <a:xfrm>
            <a:off x="3085164" y="6194986"/>
            <a:ext cx="92075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409ED-8255-F141-B6F8-876196592248}" type="datetimeFigureOut">
              <a:rPr lang="en-US" smtClean="0"/>
              <a:t>6/8/2023</a:t>
            </a:fld>
            <a:endParaRPr lang="en-US"/>
          </a:p>
        </p:txBody>
      </p:sp>
      <p:sp>
        <p:nvSpPr>
          <p:cNvPr id="5" name="Footer Placeholder 4">
            <a:extLst>
              <a:ext uri="{FF2B5EF4-FFF2-40B4-BE49-F238E27FC236}">
                <a16:creationId xmlns:a16="http://schemas.microsoft.com/office/drawing/2014/main" id="{FDACE28D-B19E-4AB5-A3AE-32346A3FEBFB}"/>
              </a:ext>
            </a:extLst>
          </p:cNvPr>
          <p:cNvSpPr>
            <a:spLocks noGrp="1"/>
          </p:cNvSpPr>
          <p:nvPr>
            <p:ph type="ftr" sz="quarter" idx="3"/>
          </p:nvPr>
        </p:nvSpPr>
        <p:spPr>
          <a:xfrm>
            <a:off x="4250858" y="619498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EEF14C1-F9F4-B7CD-A4F9-C9B21595F77E}"/>
              </a:ext>
            </a:extLst>
          </p:cNvPr>
          <p:cNvSpPr>
            <a:spLocks noGrp="1"/>
          </p:cNvSpPr>
          <p:nvPr>
            <p:ph type="sldNum" sz="quarter" idx="4"/>
          </p:nvPr>
        </p:nvSpPr>
        <p:spPr>
          <a:xfrm>
            <a:off x="8610600" y="619498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486360-FF34-7B48-AD05-62F8407C4C7E}" type="slidenum">
              <a:rPr lang="en-US" smtClean="0"/>
              <a:t>‹#›</a:t>
            </a:fld>
            <a:endParaRPr lang="en-US"/>
          </a:p>
        </p:txBody>
      </p:sp>
      <p:pic>
        <p:nvPicPr>
          <p:cNvPr id="12" name="Picture 11" descr="PICS logo">
            <a:extLst>
              <a:ext uri="{FF2B5EF4-FFF2-40B4-BE49-F238E27FC236}">
                <a16:creationId xmlns:a16="http://schemas.microsoft.com/office/drawing/2014/main" id="{268DBBD6-6FFE-09CB-F908-E202C77D90C5}"/>
              </a:ext>
            </a:extLst>
          </p:cNvPr>
          <p:cNvPicPr>
            <a:picLocks noChangeAspect="1"/>
          </p:cNvPicPr>
          <p:nvPr userDrawn="1"/>
        </p:nvPicPr>
        <p:blipFill>
          <a:blip r:embed="rId13"/>
          <a:stretch>
            <a:fillRect/>
          </a:stretch>
        </p:blipFill>
        <p:spPr>
          <a:xfrm>
            <a:off x="797859" y="5597385"/>
            <a:ext cx="2427065" cy="1517930"/>
          </a:xfrm>
          <a:prstGeom prst="rect">
            <a:avLst/>
          </a:prstGeom>
        </p:spPr>
      </p:pic>
    </p:spTree>
    <p:extLst>
      <p:ext uri="{BB962C8B-B14F-4D97-AF65-F5344CB8AC3E}">
        <p14:creationId xmlns:p14="http://schemas.microsoft.com/office/powerpoint/2010/main" val="356108578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Lst>
  <p:txStyles>
    <p:titleStyle>
      <a:lvl1pPr algn="l" defTabSz="914400" rtl="0" eaLnBrk="1" latinLnBrk="0" hangingPunct="1">
        <a:lnSpc>
          <a:spcPct val="90000"/>
        </a:lnSpc>
        <a:spcBef>
          <a:spcPct val="0"/>
        </a:spcBef>
        <a:buNone/>
        <a:defRPr sz="4400" b="1" i="0" kern="1200">
          <a:solidFill>
            <a:schemeClr val="bg2">
              <a:lumMod val="50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https://www.youtube.com/embed/W-8jTTIsJ7Q?feature=oembed" TargetMode="Externa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xml"/><Relationship Id="rId1" Type="http://schemas.openxmlformats.org/officeDocument/2006/relationships/video" Target="https://www.youtube.com/embed/csPPsstf2og?feature=oembed" TargetMode="Externa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CA7D7-3040-9625-A9C1-80AB1D0A71EF}"/>
              </a:ext>
            </a:extLst>
          </p:cNvPr>
          <p:cNvSpPr>
            <a:spLocks noGrp="1"/>
          </p:cNvSpPr>
          <p:nvPr>
            <p:ph type="ctrTitle"/>
          </p:nvPr>
        </p:nvSpPr>
        <p:spPr>
          <a:xfrm>
            <a:off x="457200" y="996433"/>
            <a:ext cx="6333067" cy="2432567"/>
          </a:xfrm>
        </p:spPr>
        <p:txBody>
          <a:bodyPr>
            <a:normAutofit/>
          </a:bodyPr>
          <a:lstStyle/>
          <a:p>
            <a:r>
              <a:rPr lang="en-US" dirty="0"/>
              <a:t>Pathways in Crisis Services Project</a:t>
            </a:r>
          </a:p>
        </p:txBody>
      </p:sp>
      <p:sp>
        <p:nvSpPr>
          <p:cNvPr id="3" name="Subtitle 2">
            <a:extLst>
              <a:ext uri="{FF2B5EF4-FFF2-40B4-BE49-F238E27FC236}">
                <a16:creationId xmlns:a16="http://schemas.microsoft.com/office/drawing/2014/main" id="{BF531154-5AB0-3A0C-4B3B-B26D7FEB4591}"/>
              </a:ext>
            </a:extLst>
          </p:cNvPr>
          <p:cNvSpPr>
            <a:spLocks noGrp="1"/>
          </p:cNvSpPr>
          <p:nvPr>
            <p:ph type="subTitle" idx="1"/>
          </p:nvPr>
        </p:nvSpPr>
        <p:spPr>
          <a:xfrm>
            <a:off x="551329" y="3477553"/>
            <a:ext cx="5859096" cy="1509738"/>
          </a:xfrm>
        </p:spPr>
        <p:txBody>
          <a:bodyPr vert="horz" lIns="91440" tIns="45720" rIns="91440" bIns="45720" rtlCol="0" anchor="t">
            <a:normAutofit lnSpcReduction="10000"/>
          </a:bodyPr>
          <a:lstStyle/>
          <a:p>
            <a:pPr algn="ctr"/>
            <a:r>
              <a:rPr lang="en-US" dirty="0">
                <a:ea typeface="+mn-lt"/>
                <a:cs typeface="+mn-lt"/>
              </a:rPr>
              <a:t>Center for the Application of Substance Abuse Technologies (CASAT)</a:t>
            </a:r>
            <a:endParaRPr lang="en-US" dirty="0"/>
          </a:p>
          <a:p>
            <a:pPr algn="ctr"/>
            <a:r>
              <a:rPr lang="en-US" dirty="0">
                <a:ea typeface="+mn-lt"/>
                <a:cs typeface="+mn-lt"/>
              </a:rPr>
              <a:t>CAS 154: The Problems of Substance Abuse and Addiction </a:t>
            </a:r>
            <a:endParaRPr lang="en-US" dirty="0"/>
          </a:p>
          <a:p>
            <a:endParaRPr lang="en-US" dirty="0">
              <a:cs typeface="Calibri"/>
            </a:endParaRPr>
          </a:p>
        </p:txBody>
      </p:sp>
      <p:sp>
        <p:nvSpPr>
          <p:cNvPr id="9" name="TextBox 8">
            <a:extLst>
              <a:ext uri="{FF2B5EF4-FFF2-40B4-BE49-F238E27FC236}">
                <a16:creationId xmlns:a16="http://schemas.microsoft.com/office/drawing/2014/main" id="{0501FE25-4B6C-6BCC-879D-03507CDE99AF}"/>
              </a:ext>
            </a:extLst>
          </p:cNvPr>
          <p:cNvSpPr txBox="1"/>
          <p:nvPr/>
        </p:nvSpPr>
        <p:spPr>
          <a:xfrm>
            <a:off x="6089319" y="5279112"/>
            <a:ext cx="5190041"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7E6E6">
                  <a:lumMod val="50000"/>
                </a:srgbClr>
              </a:solidFill>
              <a:effectLst/>
              <a:uLnTx/>
              <a:uFillTx/>
              <a:latin typeface="Calibri" panose="020F0502020204030204"/>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943101DF-0E1D-440E-6071-0D839B67B2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86360-FF34-7B48-AD05-62F8407C4C7E}"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823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B13F8-597D-C579-0DEF-D87D3F2D4160}"/>
              </a:ext>
            </a:extLst>
          </p:cNvPr>
          <p:cNvSpPr>
            <a:spLocks noGrp="1"/>
          </p:cNvSpPr>
          <p:nvPr>
            <p:ph type="title"/>
          </p:nvPr>
        </p:nvSpPr>
        <p:spPr>
          <a:xfrm>
            <a:off x="534838" y="274267"/>
            <a:ext cx="10091084" cy="1017764"/>
          </a:xfrm>
          <a:solidFill>
            <a:schemeClr val="bg1"/>
          </a:solidFill>
        </p:spPr>
        <p:txBody>
          <a:bodyPr>
            <a:normAutofit fontScale="90000"/>
          </a:bodyPr>
          <a:lstStyle/>
          <a:p>
            <a:r>
              <a:rPr lang="en-US" dirty="0"/>
              <a:t>National State of Emergency: </a:t>
            </a:r>
            <a:br>
              <a:rPr lang="en-US" dirty="0"/>
            </a:br>
            <a:r>
              <a:rPr lang="en-US" dirty="0"/>
              <a:t>Youth &amp; Adolescent Mental Health</a:t>
            </a:r>
          </a:p>
        </p:txBody>
      </p:sp>
      <p:sp>
        <p:nvSpPr>
          <p:cNvPr id="3" name="Slide Number Placeholder 2">
            <a:extLst>
              <a:ext uri="{FF2B5EF4-FFF2-40B4-BE49-F238E27FC236}">
                <a16:creationId xmlns:a16="http://schemas.microsoft.com/office/drawing/2014/main" id="{DF11EDBD-85CF-E881-15D6-FDA1E9A43F51}"/>
              </a:ext>
            </a:extLst>
          </p:cNvPr>
          <p:cNvSpPr>
            <a:spLocks noGrp="1"/>
          </p:cNvSpPr>
          <p:nvPr>
            <p:ph type="sldNum" sz="quarter" idx="12"/>
          </p:nvPr>
        </p:nvSpPr>
        <p:spPr/>
        <p:txBody>
          <a:bodyPr/>
          <a:lstStyle/>
          <a:p>
            <a:fld id="{6D486360-FF34-7B48-AD05-62F8407C4C7E}" type="slidenum">
              <a:rPr lang="en-US" smtClean="0"/>
              <a:t>10</a:t>
            </a:fld>
            <a:endParaRPr lang="en-US"/>
          </a:p>
        </p:txBody>
      </p:sp>
      <p:sp>
        <p:nvSpPr>
          <p:cNvPr id="5" name="TextBox 4">
            <a:extLst>
              <a:ext uri="{FF2B5EF4-FFF2-40B4-BE49-F238E27FC236}">
                <a16:creationId xmlns:a16="http://schemas.microsoft.com/office/drawing/2014/main" id="{A89512D5-024B-53FC-B269-45E774CDF2E3}"/>
              </a:ext>
            </a:extLst>
          </p:cNvPr>
          <p:cNvSpPr txBox="1"/>
          <p:nvPr/>
        </p:nvSpPr>
        <p:spPr>
          <a:xfrm>
            <a:off x="0" y="1420652"/>
            <a:ext cx="12192000" cy="5262979"/>
          </a:xfrm>
          <a:prstGeom prst="rect">
            <a:avLst/>
          </a:prstGeom>
          <a:noFill/>
        </p:spPr>
        <p:txBody>
          <a:bodyPr wrap="square">
            <a:spAutoFit/>
          </a:bodyPr>
          <a:lstStyle/>
          <a:p>
            <a:r>
              <a:rPr lang="en-US" sz="4000" i="0" dirty="0">
                <a:solidFill>
                  <a:schemeClr val="bg1">
                    <a:lumMod val="50000"/>
                  </a:schemeClr>
                </a:solidFill>
                <a:effectLst/>
              </a:rPr>
              <a:t>This worsening crisis in child/adolescent mental health is inextricably tied to the </a:t>
            </a:r>
            <a:r>
              <a:rPr lang="en-US" sz="4000" b="1" i="0" dirty="0">
                <a:solidFill>
                  <a:srgbClr val="ED7D31"/>
                </a:solidFill>
                <a:effectLst/>
              </a:rPr>
              <a:t>stress brought on by COVID-19 </a:t>
            </a:r>
            <a:r>
              <a:rPr lang="en-US" sz="4000" i="0" dirty="0">
                <a:solidFill>
                  <a:schemeClr val="bg1">
                    <a:lumMod val="50000"/>
                  </a:schemeClr>
                </a:solidFill>
                <a:effectLst/>
              </a:rPr>
              <a:t>and the </a:t>
            </a:r>
            <a:r>
              <a:rPr lang="en-US" sz="4000" b="1" i="0" dirty="0">
                <a:solidFill>
                  <a:srgbClr val="ED7D31"/>
                </a:solidFill>
                <a:effectLst/>
              </a:rPr>
              <a:t>ongoing struggle for racial justice </a:t>
            </a:r>
            <a:r>
              <a:rPr lang="en-US" sz="4000" i="0" dirty="0">
                <a:solidFill>
                  <a:schemeClr val="bg1">
                    <a:lumMod val="50000"/>
                  </a:schemeClr>
                </a:solidFill>
                <a:effectLst/>
              </a:rPr>
              <a:t>and represents an acceleration of trends observed prior to 2020. </a:t>
            </a:r>
          </a:p>
          <a:p>
            <a:endParaRPr lang="en-US" sz="4000" i="0" dirty="0">
              <a:solidFill>
                <a:schemeClr val="bg1">
                  <a:lumMod val="50000"/>
                </a:schemeClr>
              </a:solidFill>
              <a:effectLst/>
            </a:endParaRPr>
          </a:p>
          <a:p>
            <a:r>
              <a:rPr lang="en-US" sz="4000" i="0" dirty="0">
                <a:solidFill>
                  <a:schemeClr val="bg1">
                    <a:lumMod val="50000"/>
                  </a:schemeClr>
                </a:solidFill>
                <a:effectLst/>
              </a:rPr>
              <a:t>Rates of childhood mental health concerns and suicide rose steadily between 2010-2020 – by </a:t>
            </a:r>
            <a:r>
              <a:rPr lang="en-US" sz="4000" b="1" i="0" dirty="0">
                <a:solidFill>
                  <a:srgbClr val="ED7D31"/>
                </a:solidFill>
                <a:effectLst/>
              </a:rPr>
              <a:t>2018 suicide</a:t>
            </a:r>
            <a:r>
              <a:rPr lang="en-US" sz="4000" b="1" i="0" dirty="0">
                <a:solidFill>
                  <a:schemeClr val="bg1">
                    <a:lumMod val="50000"/>
                  </a:schemeClr>
                </a:solidFill>
                <a:effectLst/>
              </a:rPr>
              <a:t> </a:t>
            </a:r>
            <a:r>
              <a:rPr lang="en-US" sz="4000" i="0" dirty="0">
                <a:solidFill>
                  <a:schemeClr val="bg1">
                    <a:lumMod val="50000"/>
                  </a:schemeClr>
                </a:solidFill>
                <a:effectLst/>
              </a:rPr>
              <a:t>was the </a:t>
            </a:r>
            <a:r>
              <a:rPr lang="en-US" sz="4000" b="1" i="0" dirty="0">
                <a:solidFill>
                  <a:srgbClr val="ED7D31"/>
                </a:solidFill>
                <a:effectLst/>
              </a:rPr>
              <a:t>second leading cause of death for youth ages 10-24.</a:t>
            </a:r>
            <a:r>
              <a:rPr lang="en-US" sz="4000" b="1" i="0" dirty="0">
                <a:solidFill>
                  <a:schemeClr val="bg1">
                    <a:lumMod val="50000"/>
                  </a:schemeClr>
                </a:solidFill>
                <a:effectLst/>
              </a:rPr>
              <a:t> </a:t>
            </a:r>
            <a:r>
              <a:rPr lang="en-US" sz="1600" i="0" dirty="0">
                <a:solidFill>
                  <a:schemeClr val="bg1">
                    <a:lumMod val="50000"/>
                  </a:schemeClr>
                </a:solidFill>
                <a:effectLst/>
              </a:rPr>
              <a:t>(October 2021 )</a:t>
            </a:r>
            <a:endParaRPr lang="en-US" sz="1600" dirty="0">
              <a:solidFill>
                <a:schemeClr val="bg1">
                  <a:lumMod val="50000"/>
                </a:schemeClr>
              </a:solidFill>
            </a:endParaRPr>
          </a:p>
        </p:txBody>
      </p:sp>
    </p:spTree>
    <p:extLst>
      <p:ext uri="{BB962C8B-B14F-4D97-AF65-F5344CB8AC3E}">
        <p14:creationId xmlns:p14="http://schemas.microsoft.com/office/powerpoint/2010/main" val="1739844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01029-894B-6952-FCC1-716FC9A64D46}"/>
              </a:ext>
            </a:extLst>
          </p:cNvPr>
          <p:cNvSpPr>
            <a:spLocks noGrp="1"/>
          </p:cNvSpPr>
          <p:nvPr>
            <p:ph type="title"/>
          </p:nvPr>
        </p:nvSpPr>
        <p:spPr>
          <a:xfrm>
            <a:off x="1041400" y="234136"/>
            <a:ext cx="10091084" cy="709053"/>
          </a:xfrm>
        </p:spPr>
        <p:txBody>
          <a:bodyPr>
            <a:normAutofit/>
          </a:bodyPr>
          <a:lstStyle/>
          <a:p>
            <a:r>
              <a:rPr lang="en-US" sz="4000" dirty="0">
                <a:solidFill>
                  <a:schemeClr val="accent2"/>
                </a:solidFill>
              </a:rPr>
              <a:t>Suicide</a:t>
            </a:r>
            <a:r>
              <a:rPr lang="en-US" sz="4000" dirty="0"/>
              <a:t> and Substance Use</a:t>
            </a:r>
          </a:p>
        </p:txBody>
      </p:sp>
      <p:sp>
        <p:nvSpPr>
          <p:cNvPr id="4" name="TextBox 3">
            <a:extLst>
              <a:ext uri="{FF2B5EF4-FFF2-40B4-BE49-F238E27FC236}">
                <a16:creationId xmlns:a16="http://schemas.microsoft.com/office/drawing/2014/main" id="{4515D3B6-6059-F635-9445-DED257992147}"/>
              </a:ext>
            </a:extLst>
          </p:cNvPr>
          <p:cNvSpPr txBox="1"/>
          <p:nvPr/>
        </p:nvSpPr>
        <p:spPr>
          <a:xfrm>
            <a:off x="1041400" y="988200"/>
            <a:ext cx="11150600" cy="5616922"/>
          </a:xfrm>
          <a:prstGeom prst="rect">
            <a:avLst/>
          </a:prstGeom>
          <a:noFill/>
        </p:spPr>
        <p:txBody>
          <a:bodyPr wrap="square">
            <a:spAutoFit/>
          </a:bodyPr>
          <a:lstStyle/>
          <a:p>
            <a:pPr marL="342900" indent="-342900">
              <a:buFont typeface="Arial" panose="020B0604020202020204" pitchFamily="34" charset="0"/>
              <a:buChar char="•"/>
            </a:pPr>
            <a:r>
              <a:rPr lang="en-US" sz="3200" dirty="0">
                <a:solidFill>
                  <a:schemeClr val="bg1">
                    <a:lumMod val="50000"/>
                  </a:schemeClr>
                </a:solidFill>
              </a:rPr>
              <a:t>Over </a:t>
            </a:r>
            <a:r>
              <a:rPr lang="en-US" sz="3200" b="1" dirty="0">
                <a:solidFill>
                  <a:srgbClr val="ED7D31"/>
                </a:solidFill>
              </a:rPr>
              <a:t>50%</a:t>
            </a:r>
            <a:r>
              <a:rPr lang="en-US" sz="3200" dirty="0">
                <a:solidFill>
                  <a:schemeClr val="bg1">
                    <a:lumMod val="50000"/>
                  </a:schemeClr>
                </a:solidFill>
              </a:rPr>
              <a:t> of suicides associated with dependence on drugs/alcohol</a:t>
            </a:r>
          </a:p>
          <a:p>
            <a:pPr marL="342900" indent="-342900">
              <a:buFont typeface="Arial" panose="020B0604020202020204" pitchFamily="34" charset="0"/>
              <a:buChar char="•"/>
            </a:pPr>
            <a:r>
              <a:rPr lang="en-US" sz="3200" dirty="0">
                <a:solidFill>
                  <a:schemeClr val="bg1">
                    <a:lumMod val="50000"/>
                  </a:schemeClr>
                </a:solidFill>
              </a:rPr>
              <a:t>At least </a:t>
            </a:r>
            <a:r>
              <a:rPr lang="en-US" sz="3200" b="1" dirty="0">
                <a:solidFill>
                  <a:srgbClr val="ED7D31"/>
                </a:solidFill>
              </a:rPr>
              <a:t>25%</a:t>
            </a:r>
            <a:r>
              <a:rPr lang="en-US" sz="3200" dirty="0">
                <a:solidFill>
                  <a:schemeClr val="bg1">
                    <a:lumMod val="50000"/>
                  </a:schemeClr>
                </a:solidFill>
              </a:rPr>
              <a:t> of people with alcohol/drug active addiction die by suicide.</a:t>
            </a:r>
          </a:p>
          <a:p>
            <a:pPr marL="342900" indent="-342900">
              <a:buFont typeface="Arial" panose="020B0604020202020204" pitchFamily="34" charset="0"/>
              <a:buChar char="•"/>
            </a:pPr>
            <a:r>
              <a:rPr lang="en-US" sz="3200" dirty="0">
                <a:solidFill>
                  <a:schemeClr val="bg1">
                    <a:lumMod val="50000"/>
                  </a:schemeClr>
                </a:solidFill>
              </a:rPr>
              <a:t>More than </a:t>
            </a:r>
            <a:r>
              <a:rPr lang="en-US" sz="3200" b="1" dirty="0">
                <a:solidFill>
                  <a:srgbClr val="ED7D31"/>
                </a:solidFill>
              </a:rPr>
              <a:t>70%</a:t>
            </a:r>
            <a:r>
              <a:rPr lang="en-US" sz="3200" dirty="0">
                <a:solidFill>
                  <a:srgbClr val="ED7D31"/>
                </a:solidFill>
              </a:rPr>
              <a:t> </a:t>
            </a:r>
            <a:r>
              <a:rPr lang="en-US" sz="3200" dirty="0">
                <a:solidFill>
                  <a:schemeClr val="bg1">
                    <a:lumMod val="50000"/>
                  </a:schemeClr>
                </a:solidFill>
              </a:rPr>
              <a:t>of adolescent suicides are associated with drug/alcohol use.</a:t>
            </a:r>
          </a:p>
          <a:p>
            <a:pPr marL="342900" indent="-342900">
              <a:buFont typeface="Arial" panose="020B0604020202020204" pitchFamily="34" charset="0"/>
              <a:buChar char="•"/>
            </a:pPr>
            <a:r>
              <a:rPr lang="en-US" sz="3200" dirty="0">
                <a:solidFill>
                  <a:schemeClr val="bg1">
                    <a:lumMod val="50000"/>
                  </a:schemeClr>
                </a:solidFill>
              </a:rPr>
              <a:t>Individuals treated for substance use are </a:t>
            </a:r>
            <a:r>
              <a:rPr lang="en-US" sz="3200" b="1" dirty="0">
                <a:solidFill>
                  <a:srgbClr val="ED7D31"/>
                </a:solidFill>
              </a:rPr>
              <a:t>10x</a:t>
            </a:r>
            <a:r>
              <a:rPr lang="en-US" sz="3200" dirty="0">
                <a:solidFill>
                  <a:schemeClr val="bg1">
                    <a:lumMod val="50000"/>
                  </a:schemeClr>
                </a:solidFill>
              </a:rPr>
              <a:t> greater risk of suicide.</a:t>
            </a:r>
          </a:p>
          <a:p>
            <a:pPr marL="342900" indent="-342900">
              <a:buFont typeface="Arial" panose="020B0604020202020204" pitchFamily="34" charset="0"/>
              <a:buChar char="•"/>
            </a:pPr>
            <a:r>
              <a:rPr lang="en-US" sz="3200" dirty="0">
                <a:solidFill>
                  <a:schemeClr val="bg1">
                    <a:lumMod val="50000"/>
                  </a:schemeClr>
                </a:solidFill>
              </a:rPr>
              <a:t>Depression is a common co-occurring diagnosis among people who use substances</a:t>
            </a:r>
          </a:p>
          <a:p>
            <a:pPr marL="342900" indent="-342900">
              <a:lnSpc>
                <a:spcPct val="150000"/>
              </a:lnSpc>
              <a:buFont typeface="Arial" panose="020B0604020202020204" pitchFamily="34" charset="0"/>
              <a:buChar char="•"/>
            </a:pPr>
            <a:endParaRPr lang="en-US" sz="2600" dirty="0">
              <a:solidFill>
                <a:schemeClr val="bg1">
                  <a:lumMod val="50000"/>
                </a:schemeClr>
              </a:solidFill>
            </a:endParaRPr>
          </a:p>
        </p:txBody>
      </p:sp>
      <p:sp>
        <p:nvSpPr>
          <p:cNvPr id="3" name="Slide Number Placeholder 2">
            <a:extLst>
              <a:ext uri="{FF2B5EF4-FFF2-40B4-BE49-F238E27FC236}">
                <a16:creationId xmlns:a16="http://schemas.microsoft.com/office/drawing/2014/main" id="{E702431C-7589-D7E1-D149-9F6F8778CDE4}"/>
              </a:ext>
            </a:extLst>
          </p:cNvPr>
          <p:cNvSpPr>
            <a:spLocks noGrp="1"/>
          </p:cNvSpPr>
          <p:nvPr>
            <p:ph type="sldNum" sz="quarter" idx="12"/>
          </p:nvPr>
        </p:nvSpPr>
        <p:spPr/>
        <p:txBody>
          <a:bodyPr/>
          <a:lstStyle/>
          <a:p>
            <a:fld id="{6D486360-FF34-7B48-AD05-62F8407C4C7E}" type="slidenum">
              <a:rPr lang="en-US" smtClean="0"/>
              <a:t>11</a:t>
            </a:fld>
            <a:endParaRPr lang="en-US"/>
          </a:p>
        </p:txBody>
      </p:sp>
    </p:spTree>
    <p:extLst>
      <p:ext uri="{BB962C8B-B14F-4D97-AF65-F5344CB8AC3E}">
        <p14:creationId xmlns:p14="http://schemas.microsoft.com/office/powerpoint/2010/main" val="73365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6C3D2-1E9D-07CD-83C1-ABB8C15C6BB4}"/>
              </a:ext>
            </a:extLst>
          </p:cNvPr>
          <p:cNvSpPr>
            <a:spLocks noGrp="1"/>
          </p:cNvSpPr>
          <p:nvPr>
            <p:ph type="title"/>
          </p:nvPr>
        </p:nvSpPr>
        <p:spPr>
          <a:xfrm>
            <a:off x="900829" y="0"/>
            <a:ext cx="10091084" cy="709053"/>
          </a:xfrm>
        </p:spPr>
        <p:txBody>
          <a:bodyPr>
            <a:normAutofit fontScale="90000"/>
          </a:bodyPr>
          <a:lstStyle/>
          <a:p>
            <a:r>
              <a:rPr lang="en-US" dirty="0"/>
              <a:t>Adverse Childhood Experiences (ACE’s)</a:t>
            </a:r>
          </a:p>
        </p:txBody>
      </p:sp>
      <p:pic>
        <p:nvPicPr>
          <p:cNvPr id="4" name="Content Placeholder 3">
            <a:extLst>
              <a:ext uri="{FF2B5EF4-FFF2-40B4-BE49-F238E27FC236}">
                <a16:creationId xmlns:a16="http://schemas.microsoft.com/office/drawing/2014/main" id="{EAC89645-5F25-A63F-0AC6-FD8791CF47E3}"/>
              </a:ext>
            </a:extLst>
          </p:cNvPr>
          <p:cNvPicPr>
            <a:picLocks noGrp="1" noChangeAspect="1"/>
          </p:cNvPicPr>
          <p:nvPr>
            <p:ph idx="1"/>
          </p:nvPr>
        </p:nvPicPr>
        <p:blipFill>
          <a:blip r:embed="rId3"/>
          <a:stretch>
            <a:fillRect/>
          </a:stretch>
        </p:blipFill>
        <p:spPr>
          <a:xfrm>
            <a:off x="1224952" y="582022"/>
            <a:ext cx="9213012" cy="6275978"/>
          </a:xfrm>
          <a:prstGeom prst="rect">
            <a:avLst/>
          </a:prstGeom>
        </p:spPr>
      </p:pic>
      <p:sp>
        <p:nvSpPr>
          <p:cNvPr id="3" name="Slide Number Placeholder 2">
            <a:extLst>
              <a:ext uri="{FF2B5EF4-FFF2-40B4-BE49-F238E27FC236}">
                <a16:creationId xmlns:a16="http://schemas.microsoft.com/office/drawing/2014/main" id="{94FAA3A9-7D32-A519-0170-C987689F224A}"/>
              </a:ext>
            </a:extLst>
          </p:cNvPr>
          <p:cNvSpPr>
            <a:spLocks noGrp="1"/>
          </p:cNvSpPr>
          <p:nvPr>
            <p:ph type="sldNum" sz="quarter" idx="12"/>
          </p:nvPr>
        </p:nvSpPr>
        <p:spPr/>
        <p:txBody>
          <a:bodyPr/>
          <a:lstStyle/>
          <a:p>
            <a:fld id="{6D486360-FF34-7B48-AD05-62F8407C4C7E}" type="slidenum">
              <a:rPr lang="en-US" smtClean="0"/>
              <a:t>12</a:t>
            </a:fld>
            <a:endParaRPr lang="en-US"/>
          </a:p>
        </p:txBody>
      </p:sp>
    </p:spTree>
    <p:extLst>
      <p:ext uri="{BB962C8B-B14F-4D97-AF65-F5344CB8AC3E}">
        <p14:creationId xmlns:p14="http://schemas.microsoft.com/office/powerpoint/2010/main" val="38189104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4D687-252A-FBC6-3B86-794FA9E17556}"/>
              </a:ext>
            </a:extLst>
          </p:cNvPr>
          <p:cNvSpPr>
            <a:spLocks noGrp="1"/>
          </p:cNvSpPr>
          <p:nvPr>
            <p:ph type="title"/>
          </p:nvPr>
        </p:nvSpPr>
        <p:spPr>
          <a:xfrm>
            <a:off x="833562" y="0"/>
            <a:ext cx="10091084" cy="709053"/>
          </a:xfrm>
        </p:spPr>
        <p:txBody>
          <a:bodyPr>
            <a:normAutofit fontScale="90000"/>
          </a:bodyPr>
          <a:lstStyle/>
          <a:p>
            <a:pPr algn="ctr"/>
            <a:r>
              <a:rPr lang="en-US" dirty="0"/>
              <a:t>Adverse Childhood Experiences (ACEs)</a:t>
            </a:r>
          </a:p>
        </p:txBody>
      </p:sp>
      <p:pic>
        <p:nvPicPr>
          <p:cNvPr id="4" name="Online Media 3" descr="Adverse Childhood Experiences (ACEs): Impact on brain, body and behaviour">
            <a:hlinkClick r:id="" action="ppaction://media"/>
            <a:extLst>
              <a:ext uri="{FF2B5EF4-FFF2-40B4-BE49-F238E27FC236}">
                <a16:creationId xmlns:a16="http://schemas.microsoft.com/office/drawing/2014/main" id="{4464E7F9-794E-7BBD-4E51-BDD1800F0A47}"/>
              </a:ext>
            </a:extLst>
          </p:cNvPr>
          <p:cNvPicPr>
            <a:picLocks noGrp="1" noRot="1" noChangeAspect="1"/>
          </p:cNvPicPr>
          <p:nvPr>
            <p:ph idx="1"/>
            <a:videoFile r:link="rId1"/>
          </p:nvPr>
        </p:nvPicPr>
        <p:blipFill>
          <a:blip r:embed="rId4"/>
          <a:stretch>
            <a:fillRect/>
          </a:stretch>
        </p:blipFill>
        <p:spPr>
          <a:xfrm>
            <a:off x="2261874" y="1167020"/>
            <a:ext cx="8546394" cy="4829175"/>
          </a:xfrm>
          <a:prstGeom prst="rect">
            <a:avLst/>
          </a:prstGeom>
        </p:spPr>
      </p:pic>
      <p:sp>
        <p:nvSpPr>
          <p:cNvPr id="3" name="Slide Number Placeholder 2">
            <a:extLst>
              <a:ext uri="{FF2B5EF4-FFF2-40B4-BE49-F238E27FC236}">
                <a16:creationId xmlns:a16="http://schemas.microsoft.com/office/drawing/2014/main" id="{0B457C72-0826-902B-DF85-790773B64B86}"/>
              </a:ext>
            </a:extLst>
          </p:cNvPr>
          <p:cNvSpPr>
            <a:spLocks noGrp="1"/>
          </p:cNvSpPr>
          <p:nvPr>
            <p:ph type="sldNum" sz="quarter" idx="12"/>
          </p:nvPr>
        </p:nvSpPr>
        <p:spPr/>
        <p:txBody>
          <a:bodyPr/>
          <a:lstStyle/>
          <a:p>
            <a:fld id="{6D486360-FF34-7B48-AD05-62F8407C4C7E}" type="slidenum">
              <a:rPr lang="en-US" smtClean="0"/>
              <a:t>13</a:t>
            </a:fld>
            <a:endParaRPr lang="en-US"/>
          </a:p>
        </p:txBody>
      </p:sp>
    </p:spTree>
    <p:extLst>
      <p:ext uri="{BB962C8B-B14F-4D97-AF65-F5344CB8AC3E}">
        <p14:creationId xmlns:p14="http://schemas.microsoft.com/office/powerpoint/2010/main" val="252792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Trauma</a:t>
            </a:r>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2"/>
          </p:nvPr>
        </p:nvSpPr>
        <p:spPr/>
        <p:txBody>
          <a:bodyPr/>
          <a:lstStyle/>
          <a:p>
            <a:fld id="{6D486360-FF34-7B48-AD05-62F8407C4C7E}" type="slidenum">
              <a:rPr lang="en-US" smtClean="0"/>
              <a:t>14</a:t>
            </a:fld>
            <a:endParaRPr lang="en-US"/>
          </a:p>
        </p:txBody>
      </p:sp>
    </p:spTree>
    <p:extLst>
      <p:ext uri="{BB962C8B-B14F-4D97-AF65-F5344CB8AC3E}">
        <p14:creationId xmlns:p14="http://schemas.microsoft.com/office/powerpoint/2010/main" val="2287395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32CA99-BA9E-E9FB-7910-925DEB0856AE}"/>
              </a:ext>
            </a:extLst>
          </p:cNvPr>
          <p:cNvSpPr>
            <a:spLocks noGrp="1"/>
          </p:cNvSpPr>
          <p:nvPr>
            <p:ph idx="1"/>
          </p:nvPr>
        </p:nvSpPr>
        <p:spPr>
          <a:xfrm>
            <a:off x="914400" y="365125"/>
            <a:ext cx="11277600" cy="6194986"/>
          </a:xfrm>
        </p:spPr>
        <p:txBody>
          <a:bodyPr>
            <a:noAutofit/>
          </a:bodyPr>
          <a:lstStyle/>
          <a:p>
            <a:pPr marL="0" indent="0" algn="ctr">
              <a:buNone/>
            </a:pPr>
            <a:r>
              <a:rPr lang="en-US" sz="5400" b="1" dirty="0">
                <a:solidFill>
                  <a:srgbClr val="ED7D31"/>
                </a:solidFill>
              </a:rPr>
              <a:t>Trauma is a pervasive problem.  </a:t>
            </a:r>
            <a:r>
              <a:rPr lang="en-US" sz="5400" dirty="0"/>
              <a:t>It results from exposure to an incident or series of events that are emotionally disturbing or life-threatening with lasting adverse effects on the individual’s functioning and mental, physical, social, emotional, and/or spiritual well-being.</a:t>
            </a:r>
          </a:p>
        </p:txBody>
      </p:sp>
      <p:sp>
        <p:nvSpPr>
          <p:cNvPr id="4" name="Slide Number Placeholder 3">
            <a:extLst>
              <a:ext uri="{FF2B5EF4-FFF2-40B4-BE49-F238E27FC236}">
                <a16:creationId xmlns:a16="http://schemas.microsoft.com/office/drawing/2014/main" id="{0F317490-596F-7BDC-EDC0-D40F833C6CE2}"/>
              </a:ext>
            </a:extLst>
          </p:cNvPr>
          <p:cNvSpPr>
            <a:spLocks noGrp="1"/>
          </p:cNvSpPr>
          <p:nvPr>
            <p:ph type="sldNum" sz="quarter" idx="12"/>
          </p:nvPr>
        </p:nvSpPr>
        <p:spPr/>
        <p:txBody>
          <a:bodyPr/>
          <a:lstStyle/>
          <a:p>
            <a:fld id="{6D486360-FF34-7B48-AD05-62F8407C4C7E}" type="slidenum">
              <a:rPr lang="en-US" smtClean="0"/>
              <a:t>15</a:t>
            </a:fld>
            <a:endParaRPr lang="en-US"/>
          </a:p>
        </p:txBody>
      </p:sp>
    </p:spTree>
    <p:extLst>
      <p:ext uri="{BB962C8B-B14F-4D97-AF65-F5344CB8AC3E}">
        <p14:creationId xmlns:p14="http://schemas.microsoft.com/office/powerpoint/2010/main" val="23400496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24BD8-6555-EC2D-0636-8C355EEC9908}"/>
              </a:ext>
            </a:extLst>
          </p:cNvPr>
          <p:cNvSpPr>
            <a:spLocks noGrp="1"/>
          </p:cNvSpPr>
          <p:nvPr>
            <p:ph type="title"/>
          </p:nvPr>
        </p:nvSpPr>
        <p:spPr>
          <a:xfrm>
            <a:off x="5633375" y="153874"/>
            <a:ext cx="6558625" cy="1019318"/>
          </a:xfrm>
        </p:spPr>
        <p:txBody>
          <a:bodyPr vert="horz" lIns="91440" tIns="45720" rIns="91440" bIns="45720" rtlCol="0" anchor="ctr">
            <a:normAutofit/>
          </a:bodyPr>
          <a:lstStyle/>
          <a:p>
            <a:r>
              <a:rPr lang="en-US" sz="4000" dirty="0"/>
              <a:t>Traumatic Experiences:</a:t>
            </a:r>
            <a:endParaRPr lang="en-US" sz="4000" b="1" kern="1200" dirty="0"/>
          </a:p>
        </p:txBody>
      </p:sp>
      <p:sp>
        <p:nvSpPr>
          <p:cNvPr id="3" name="TextBox 2">
            <a:extLst>
              <a:ext uri="{FF2B5EF4-FFF2-40B4-BE49-F238E27FC236}">
                <a16:creationId xmlns:a16="http://schemas.microsoft.com/office/drawing/2014/main" id="{E6B99B58-B3EF-83EA-7AC0-0313CB3CAB26}"/>
              </a:ext>
            </a:extLst>
          </p:cNvPr>
          <p:cNvSpPr txBox="1"/>
          <p:nvPr/>
        </p:nvSpPr>
        <p:spPr>
          <a:xfrm>
            <a:off x="5633375" y="1173192"/>
            <a:ext cx="6558625" cy="5714278"/>
          </a:xfrm>
          <a:prstGeom prst="rect">
            <a:avLst/>
          </a:prstGeom>
        </p:spPr>
        <p:txBody>
          <a:bodyPr vert="horz" lIns="91440" tIns="45720" rIns="91440" bIns="45720" rtlCol="0">
            <a:noAutofit/>
          </a:bodyPr>
          <a:lstStyle/>
          <a:p>
            <a:pPr marL="342900" indent="-342900">
              <a:buFont typeface="Arial" panose="020B0604020202020204" pitchFamily="34" charset="0"/>
              <a:buChar char="•"/>
            </a:pPr>
            <a:r>
              <a:rPr lang="en-US" sz="3100" dirty="0">
                <a:solidFill>
                  <a:schemeClr val="tx1">
                    <a:lumMod val="50000"/>
                    <a:lumOff val="50000"/>
                  </a:schemeClr>
                </a:solidFill>
              </a:rPr>
              <a:t>Poverty</a:t>
            </a:r>
          </a:p>
          <a:p>
            <a:pPr marL="342900" indent="-342900">
              <a:buFont typeface="Arial" panose="020B0604020202020204" pitchFamily="34" charset="0"/>
              <a:buChar char="•"/>
            </a:pPr>
            <a:r>
              <a:rPr lang="en-US" sz="3100" dirty="0">
                <a:solidFill>
                  <a:schemeClr val="tx1">
                    <a:lumMod val="50000"/>
                    <a:lumOff val="50000"/>
                  </a:schemeClr>
                </a:solidFill>
              </a:rPr>
              <a:t>Childhood neglect</a:t>
            </a:r>
          </a:p>
          <a:p>
            <a:pPr marL="342900" indent="-342900">
              <a:buFont typeface="Arial" panose="020B0604020202020204" pitchFamily="34" charset="0"/>
              <a:buChar char="•"/>
            </a:pPr>
            <a:r>
              <a:rPr lang="en-US" sz="3100" dirty="0">
                <a:solidFill>
                  <a:schemeClr val="tx1">
                    <a:lumMod val="50000"/>
                    <a:lumOff val="50000"/>
                  </a:schemeClr>
                </a:solidFill>
              </a:rPr>
              <a:t>Physical, sexual, and emotional abuse</a:t>
            </a:r>
          </a:p>
          <a:p>
            <a:pPr marL="342900" indent="-342900">
              <a:buFont typeface="Arial" panose="020B0604020202020204" pitchFamily="34" charset="0"/>
              <a:buChar char="•"/>
            </a:pPr>
            <a:r>
              <a:rPr lang="en-US" sz="3100" dirty="0">
                <a:solidFill>
                  <a:schemeClr val="tx1">
                    <a:lumMod val="50000"/>
                    <a:lumOff val="50000"/>
                  </a:schemeClr>
                </a:solidFill>
              </a:rPr>
              <a:t>Racism, discrimination, and oppression</a:t>
            </a:r>
          </a:p>
          <a:p>
            <a:pPr marL="342900" indent="-342900">
              <a:buFont typeface="Arial" panose="020B0604020202020204" pitchFamily="34" charset="0"/>
              <a:buChar char="•"/>
            </a:pPr>
            <a:r>
              <a:rPr lang="en-US" sz="3100" dirty="0">
                <a:solidFill>
                  <a:schemeClr val="tx1">
                    <a:lumMod val="50000"/>
                    <a:lumOff val="50000"/>
                  </a:schemeClr>
                </a:solidFill>
              </a:rPr>
              <a:t>Living with a family member with mental health or substance use disorders</a:t>
            </a:r>
          </a:p>
          <a:p>
            <a:pPr marL="342900" indent="-342900">
              <a:buFont typeface="Arial" panose="020B0604020202020204" pitchFamily="34" charset="0"/>
              <a:buChar char="•"/>
            </a:pPr>
            <a:r>
              <a:rPr lang="en-US" sz="3100" dirty="0">
                <a:solidFill>
                  <a:schemeClr val="tx1">
                    <a:lumMod val="50000"/>
                    <a:lumOff val="50000"/>
                  </a:schemeClr>
                </a:solidFill>
              </a:rPr>
              <a:t>Sudden, unexplained separation from a loved one</a:t>
            </a:r>
          </a:p>
          <a:p>
            <a:pPr marL="342900" indent="-342900">
              <a:buFont typeface="Arial" panose="020B0604020202020204" pitchFamily="34" charset="0"/>
              <a:buChar char="•"/>
            </a:pPr>
            <a:r>
              <a:rPr lang="en-US" sz="3100" dirty="0">
                <a:solidFill>
                  <a:schemeClr val="tx1">
                    <a:lumMod val="50000"/>
                    <a:lumOff val="50000"/>
                  </a:schemeClr>
                </a:solidFill>
              </a:rPr>
              <a:t>Violence in the community, war, or terrorism</a:t>
            </a:r>
          </a:p>
        </p:txBody>
      </p:sp>
      <p:sp>
        <p:nvSpPr>
          <p:cNvPr id="4" name="Slide Number Placeholder 3">
            <a:extLst>
              <a:ext uri="{FF2B5EF4-FFF2-40B4-BE49-F238E27FC236}">
                <a16:creationId xmlns:a16="http://schemas.microsoft.com/office/drawing/2014/main" id="{8FB8132C-22DD-08CC-7E2C-D32DBED72172}"/>
              </a:ext>
            </a:extLst>
          </p:cNvPr>
          <p:cNvSpPr>
            <a:spLocks noGrp="1"/>
          </p:cNvSpPr>
          <p:nvPr>
            <p:ph type="sldNum" sz="quarter" idx="12"/>
          </p:nvPr>
        </p:nvSpPr>
        <p:spPr/>
        <p:txBody>
          <a:bodyPr/>
          <a:lstStyle/>
          <a:p>
            <a:fld id="{6D486360-FF34-7B48-AD05-62F8407C4C7E}" type="slidenum">
              <a:rPr lang="en-US" smtClean="0"/>
              <a:t>16</a:t>
            </a:fld>
            <a:endParaRPr lang="en-US"/>
          </a:p>
        </p:txBody>
      </p:sp>
      <p:pic>
        <p:nvPicPr>
          <p:cNvPr id="6" name="Picture 6" descr="lifestyle, love, people, happy, woman, young, relax, beautiful, person, youth, caucasian, date, dating, daydream, down, feeling, female, girl, girlfriend, outdoor, outside, relationship, togetherness, summer, beauty, outdoors, cheerful, portrait, holiday, vacation, way, travel, background, sun, road, honeymoon, stopping, car, coffee, broken, hitch, hike, stop, sign, attention, one, weekend, broke, fix, trouble, vehicle door, vehicle, tree, photography, infrastructure, footwear, plant, street fashion, family car, Tints and shades, subcompact car, city car, street, automotive window part">
            <a:extLst>
              <a:ext uri="{FF2B5EF4-FFF2-40B4-BE49-F238E27FC236}">
                <a16:creationId xmlns:a16="http://schemas.microsoft.com/office/drawing/2014/main" id="{82FDADCF-3D7B-3549-556D-B40AED374761}"/>
              </a:ext>
            </a:extLst>
          </p:cNvPr>
          <p:cNvPicPr>
            <a:picLocks noChangeAspect="1"/>
          </p:cNvPicPr>
          <p:nvPr/>
        </p:nvPicPr>
        <p:blipFill>
          <a:blip r:embed="rId3"/>
          <a:stretch>
            <a:fillRect/>
          </a:stretch>
        </p:blipFill>
        <p:spPr>
          <a:xfrm>
            <a:off x="7326" y="1758461"/>
            <a:ext cx="5487867" cy="3656135"/>
          </a:xfrm>
          <a:prstGeom prst="rect">
            <a:avLst/>
          </a:prstGeom>
        </p:spPr>
      </p:pic>
      <p:pic>
        <p:nvPicPr>
          <p:cNvPr id="4102" name="Picture 6" descr="115,743 House Fire Stock Photos, Pictures &amp; Royalty-Free Images - iStock">
            <a:extLst>
              <a:ext uri="{FF2B5EF4-FFF2-40B4-BE49-F238E27FC236}">
                <a16:creationId xmlns:a16="http://schemas.microsoft.com/office/drawing/2014/main" id="{682BC3AF-0B3B-4D0A-2014-1DA2A0A3967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9659" b="-5"/>
          <a:stretch/>
        </p:blipFill>
        <p:spPr bwMode="auto">
          <a:xfrm>
            <a:off x="3152" y="4675383"/>
            <a:ext cx="2991197" cy="2197434"/>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5,464 Family Abuse Stock Photos, Pictures &amp; Royalty-Free Images - iStock">
            <a:extLst>
              <a:ext uri="{FF2B5EF4-FFF2-40B4-BE49-F238E27FC236}">
                <a16:creationId xmlns:a16="http://schemas.microsoft.com/office/drawing/2014/main" id="{4748FB15-E974-DF08-C75B-C05CA87BD7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6004" r="2766"/>
          <a:stretch/>
        </p:blipFill>
        <p:spPr bwMode="auto">
          <a:xfrm>
            <a:off x="2288" y="-7328"/>
            <a:ext cx="2272118" cy="294245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5,292 Relationship Breakup Stock Videos and Royalty-Free Footage - iStock">
            <a:extLst>
              <a:ext uri="{FF2B5EF4-FFF2-40B4-BE49-F238E27FC236}">
                <a16:creationId xmlns:a16="http://schemas.microsoft.com/office/drawing/2014/main" id="{27AE4878-9EFD-DB0E-C655-B20FC42DD27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017" r="4672" b="1"/>
          <a:stretch/>
        </p:blipFill>
        <p:spPr bwMode="auto">
          <a:xfrm>
            <a:off x="2276000" y="-14930"/>
            <a:ext cx="3224156" cy="23765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File:Covid-19 San Salvatore 09.jpg - Wikimedia Commons">
            <a:extLst>
              <a:ext uri="{FF2B5EF4-FFF2-40B4-BE49-F238E27FC236}">
                <a16:creationId xmlns:a16="http://schemas.microsoft.com/office/drawing/2014/main" id="{A3608161-9433-72E0-7479-BF77FA2980FE}"/>
              </a:ext>
            </a:extLst>
          </p:cNvPr>
          <p:cNvPicPr>
            <a:picLocks noChangeAspect="1"/>
          </p:cNvPicPr>
          <p:nvPr/>
        </p:nvPicPr>
        <p:blipFill>
          <a:blip r:embed="rId7"/>
          <a:stretch>
            <a:fillRect/>
          </a:stretch>
        </p:blipFill>
        <p:spPr>
          <a:xfrm>
            <a:off x="2868491" y="5143500"/>
            <a:ext cx="2571750" cy="1714500"/>
          </a:xfrm>
          <a:prstGeom prst="rect">
            <a:avLst/>
          </a:prstGeom>
        </p:spPr>
      </p:pic>
    </p:spTree>
    <p:extLst>
      <p:ext uri="{BB962C8B-B14F-4D97-AF65-F5344CB8AC3E}">
        <p14:creationId xmlns:p14="http://schemas.microsoft.com/office/powerpoint/2010/main" val="33706203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EB956-1ECE-0C04-7BDE-C7C4D34A23DA}"/>
              </a:ext>
            </a:extLst>
          </p:cNvPr>
          <p:cNvSpPr>
            <a:spLocks noGrp="1"/>
          </p:cNvSpPr>
          <p:nvPr>
            <p:ph type="title"/>
          </p:nvPr>
        </p:nvSpPr>
        <p:spPr>
          <a:xfrm>
            <a:off x="1106945" y="1090639"/>
            <a:ext cx="3509309" cy="1600200"/>
          </a:xfrm>
        </p:spPr>
        <p:txBody>
          <a:bodyPr>
            <a:noAutofit/>
          </a:bodyPr>
          <a:lstStyle/>
          <a:p>
            <a:r>
              <a:rPr lang="en-US" sz="4000" dirty="0"/>
              <a:t>Exposure to traumatic experiences:</a:t>
            </a:r>
          </a:p>
        </p:txBody>
      </p:sp>
      <p:sp>
        <p:nvSpPr>
          <p:cNvPr id="4" name="Text Placeholder 3">
            <a:extLst>
              <a:ext uri="{FF2B5EF4-FFF2-40B4-BE49-F238E27FC236}">
                <a16:creationId xmlns:a16="http://schemas.microsoft.com/office/drawing/2014/main" id="{AAD30EFA-AA4C-7210-74E6-06BEC85F1587}"/>
              </a:ext>
            </a:extLst>
          </p:cNvPr>
          <p:cNvSpPr>
            <a:spLocks noGrp="1"/>
          </p:cNvSpPr>
          <p:nvPr>
            <p:ph type="body" sz="half" idx="2"/>
          </p:nvPr>
        </p:nvSpPr>
        <p:spPr>
          <a:xfrm>
            <a:off x="1014332" y="3212456"/>
            <a:ext cx="3509309" cy="3559741"/>
          </a:xfrm>
        </p:spPr>
        <p:txBody>
          <a:bodyPr>
            <a:normAutofit/>
          </a:bodyPr>
          <a:lstStyle/>
          <a:p>
            <a:pPr marL="285750" indent="-285750">
              <a:buFont typeface="Arial" panose="020B0604020202020204" pitchFamily="34" charset="0"/>
              <a:buChar char="•"/>
            </a:pPr>
            <a:r>
              <a:rPr lang="en-US" sz="1800" dirty="0"/>
              <a:t>Extremely debilitating for children</a:t>
            </a:r>
          </a:p>
          <a:p>
            <a:pPr marL="285750" indent="-285750">
              <a:buFont typeface="Arial" panose="020B0604020202020204" pitchFamily="34" charset="0"/>
              <a:buChar char="•"/>
            </a:pPr>
            <a:r>
              <a:rPr lang="en-US" sz="1800" dirty="0"/>
              <a:t>Long-term effects that have huge implications as an adult</a:t>
            </a:r>
          </a:p>
        </p:txBody>
      </p:sp>
      <p:graphicFrame>
        <p:nvGraphicFramePr>
          <p:cNvPr id="20" name="Table 20">
            <a:extLst>
              <a:ext uri="{FF2B5EF4-FFF2-40B4-BE49-F238E27FC236}">
                <a16:creationId xmlns:a16="http://schemas.microsoft.com/office/drawing/2014/main" id="{3CCB0263-5643-C930-EC88-4B4C5C632DE8}"/>
              </a:ext>
            </a:extLst>
          </p:cNvPr>
          <p:cNvGraphicFramePr>
            <a:graphicFrameLocks noGrp="1"/>
          </p:cNvGraphicFramePr>
          <p:nvPr/>
        </p:nvGraphicFramePr>
        <p:xfrm>
          <a:off x="4570547" y="989013"/>
          <a:ext cx="7419975" cy="4790248"/>
        </p:xfrm>
        <a:graphic>
          <a:graphicData uri="http://schemas.openxmlformats.org/drawingml/2006/table">
            <a:tbl>
              <a:tblPr firstRow="1" bandRow="1">
                <a:tableStyleId>{F5AB1C69-6EDB-4FF4-983F-18BD219EF322}</a:tableStyleId>
              </a:tblPr>
              <a:tblGrid>
                <a:gridCol w="2473325">
                  <a:extLst>
                    <a:ext uri="{9D8B030D-6E8A-4147-A177-3AD203B41FA5}">
                      <a16:colId xmlns:a16="http://schemas.microsoft.com/office/drawing/2014/main" val="2760588457"/>
                    </a:ext>
                  </a:extLst>
                </a:gridCol>
                <a:gridCol w="2473325">
                  <a:extLst>
                    <a:ext uri="{9D8B030D-6E8A-4147-A177-3AD203B41FA5}">
                      <a16:colId xmlns:a16="http://schemas.microsoft.com/office/drawing/2014/main" val="1375311873"/>
                    </a:ext>
                  </a:extLst>
                </a:gridCol>
                <a:gridCol w="2473325">
                  <a:extLst>
                    <a:ext uri="{9D8B030D-6E8A-4147-A177-3AD203B41FA5}">
                      <a16:colId xmlns:a16="http://schemas.microsoft.com/office/drawing/2014/main" val="2102775226"/>
                    </a:ext>
                  </a:extLst>
                </a:gridCol>
              </a:tblGrid>
              <a:tr h="2395124">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705104722"/>
                  </a:ext>
                </a:extLst>
              </a:tr>
              <a:tr h="2395124">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531794595"/>
                  </a:ext>
                </a:extLst>
              </a:tr>
            </a:tbl>
          </a:graphicData>
        </a:graphic>
      </p:graphicFrame>
      <p:pic>
        <p:nvPicPr>
          <p:cNvPr id="1042" name="Picture 18" descr="Aiga smoking sign | Free SVG">
            <a:extLst>
              <a:ext uri="{FF2B5EF4-FFF2-40B4-BE49-F238E27FC236}">
                <a16:creationId xmlns:a16="http://schemas.microsoft.com/office/drawing/2014/main" id="{2190014C-04A2-3A6C-1500-DA04C7F160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0715" y="1078739"/>
            <a:ext cx="1130084" cy="113008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Black Lung Icon | Free SVG">
            <a:extLst>
              <a:ext uri="{FF2B5EF4-FFF2-40B4-BE49-F238E27FC236}">
                <a16:creationId xmlns:a16="http://schemas.microsoft.com/office/drawing/2014/main" id="{4EDB127A-17F5-0E2F-7DBC-C505461724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45673" y="1078739"/>
            <a:ext cx="1114586" cy="1114586"/>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Premium Photo | Coronavirus covid19 black bacteria or sars pathogen cell  medical research or pandemic prevention banner with microscopic disease  image virus on isolated white background realistic 3d illustration">
            <a:extLst>
              <a:ext uri="{FF2B5EF4-FFF2-40B4-BE49-F238E27FC236}">
                <a16:creationId xmlns:a16="http://schemas.microsoft.com/office/drawing/2014/main" id="{5B708745-C133-D8BA-0082-9B8346F9B0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0070" y="1136399"/>
            <a:ext cx="1469463" cy="921001"/>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Vector graphics of bottle of beer | Free SVG">
            <a:extLst>
              <a:ext uri="{FF2B5EF4-FFF2-40B4-BE49-F238E27FC236}">
                <a16:creationId xmlns:a16="http://schemas.microsoft.com/office/drawing/2014/main" id="{1CDAD389-D61A-6471-96A1-FEF5623C69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2176" y="3524804"/>
            <a:ext cx="1128623" cy="1128623"/>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Medical syringe icon vector clip art | Free SVG">
            <a:extLst>
              <a:ext uri="{FF2B5EF4-FFF2-40B4-BE49-F238E27FC236}">
                <a16:creationId xmlns:a16="http://schemas.microsoft.com/office/drawing/2014/main" id="{6DF13DF1-E136-B40B-F303-6D26CD1ACF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33476" y="3487848"/>
            <a:ext cx="1094117" cy="1094117"/>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Sad mother crying vector drawing | Free SVG">
            <a:extLst>
              <a:ext uri="{FF2B5EF4-FFF2-40B4-BE49-F238E27FC236}">
                <a16:creationId xmlns:a16="http://schemas.microsoft.com/office/drawing/2014/main" id="{0D95ACB7-1A01-AAAF-0B26-21B0FDA306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45673" y="3487848"/>
            <a:ext cx="1139872" cy="113987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A2ECD181-FC87-8DB1-D3A0-DF91516D32F2}"/>
              </a:ext>
            </a:extLst>
          </p:cNvPr>
          <p:cNvSpPr txBox="1"/>
          <p:nvPr/>
        </p:nvSpPr>
        <p:spPr>
          <a:xfrm>
            <a:off x="4924033" y="2408316"/>
            <a:ext cx="1823448" cy="677108"/>
          </a:xfrm>
          <a:prstGeom prst="rect">
            <a:avLst/>
          </a:prstGeom>
          <a:noFill/>
        </p:spPr>
        <p:txBody>
          <a:bodyPr wrap="none" rtlCol="0">
            <a:spAutoFit/>
          </a:bodyPr>
          <a:lstStyle/>
          <a:p>
            <a:pPr algn="ctr"/>
            <a:r>
              <a:rPr lang="en-US" sz="2000" b="1" dirty="0"/>
              <a:t>2 times</a:t>
            </a:r>
          </a:p>
          <a:p>
            <a:pPr algn="ctr"/>
            <a:r>
              <a:rPr lang="en-US" dirty="0"/>
              <a:t>as likely to smoke</a:t>
            </a:r>
          </a:p>
        </p:txBody>
      </p:sp>
      <p:sp>
        <p:nvSpPr>
          <p:cNvPr id="26" name="TextBox 25">
            <a:extLst>
              <a:ext uri="{FF2B5EF4-FFF2-40B4-BE49-F238E27FC236}">
                <a16:creationId xmlns:a16="http://schemas.microsoft.com/office/drawing/2014/main" id="{42B59AFB-9F2E-3472-8F94-2990639ED401}"/>
              </a:ext>
            </a:extLst>
          </p:cNvPr>
          <p:cNvSpPr txBox="1"/>
          <p:nvPr/>
        </p:nvSpPr>
        <p:spPr>
          <a:xfrm>
            <a:off x="7033551" y="2131317"/>
            <a:ext cx="2482499" cy="1231106"/>
          </a:xfrm>
          <a:prstGeom prst="rect">
            <a:avLst/>
          </a:prstGeom>
          <a:noFill/>
        </p:spPr>
        <p:txBody>
          <a:bodyPr wrap="square" rtlCol="0">
            <a:spAutoFit/>
          </a:bodyPr>
          <a:lstStyle/>
          <a:p>
            <a:pPr algn="ctr"/>
            <a:r>
              <a:rPr lang="en-US" sz="2000" b="1" dirty="0"/>
              <a:t>2.5 times</a:t>
            </a:r>
          </a:p>
          <a:p>
            <a:pPr algn="ctr"/>
            <a:r>
              <a:rPr lang="en-US" dirty="0"/>
              <a:t>more likely to have sexually-</a:t>
            </a:r>
          </a:p>
          <a:p>
            <a:pPr algn="ctr"/>
            <a:r>
              <a:rPr lang="en-US" dirty="0"/>
              <a:t> transmitted infections</a:t>
            </a:r>
          </a:p>
        </p:txBody>
      </p:sp>
      <p:sp>
        <p:nvSpPr>
          <p:cNvPr id="27" name="TextBox 26">
            <a:extLst>
              <a:ext uri="{FF2B5EF4-FFF2-40B4-BE49-F238E27FC236}">
                <a16:creationId xmlns:a16="http://schemas.microsoft.com/office/drawing/2014/main" id="{0CD34FF4-2EF1-185D-6629-08059E3F193A}"/>
              </a:ext>
            </a:extLst>
          </p:cNvPr>
          <p:cNvSpPr txBox="1"/>
          <p:nvPr/>
        </p:nvSpPr>
        <p:spPr>
          <a:xfrm>
            <a:off x="9748585" y="2141262"/>
            <a:ext cx="2134047" cy="1231106"/>
          </a:xfrm>
          <a:prstGeom prst="rect">
            <a:avLst/>
          </a:prstGeom>
          <a:noFill/>
        </p:spPr>
        <p:txBody>
          <a:bodyPr wrap="square" rtlCol="0">
            <a:spAutoFit/>
          </a:bodyPr>
          <a:lstStyle/>
          <a:p>
            <a:pPr algn="ctr"/>
            <a:r>
              <a:rPr lang="en-US" sz="2000" b="1" dirty="0"/>
              <a:t>4 times</a:t>
            </a:r>
          </a:p>
          <a:p>
            <a:pPr algn="ctr"/>
            <a:r>
              <a:rPr lang="en-US" dirty="0"/>
              <a:t>more likely to have chronic obstructive pulmonary disease</a:t>
            </a:r>
          </a:p>
        </p:txBody>
      </p:sp>
      <p:sp>
        <p:nvSpPr>
          <p:cNvPr id="28" name="TextBox 27">
            <a:extLst>
              <a:ext uri="{FF2B5EF4-FFF2-40B4-BE49-F238E27FC236}">
                <a16:creationId xmlns:a16="http://schemas.microsoft.com/office/drawing/2014/main" id="{0459F4BA-3648-8DC7-96BD-46B6F7B0B29C}"/>
              </a:ext>
            </a:extLst>
          </p:cNvPr>
          <p:cNvSpPr txBox="1"/>
          <p:nvPr/>
        </p:nvSpPr>
        <p:spPr>
          <a:xfrm>
            <a:off x="4756176" y="4610868"/>
            <a:ext cx="2277375" cy="1231106"/>
          </a:xfrm>
          <a:prstGeom prst="rect">
            <a:avLst/>
          </a:prstGeom>
          <a:noFill/>
        </p:spPr>
        <p:txBody>
          <a:bodyPr wrap="square" rtlCol="0">
            <a:spAutoFit/>
          </a:bodyPr>
          <a:lstStyle/>
          <a:p>
            <a:pPr algn="ctr"/>
            <a:r>
              <a:rPr lang="en-US" sz="2000" b="1" dirty="0"/>
              <a:t>7 times</a:t>
            </a:r>
          </a:p>
          <a:p>
            <a:pPr algn="ctr"/>
            <a:r>
              <a:rPr lang="en-US" dirty="0"/>
              <a:t>more likely to consider themselves an alcoholic</a:t>
            </a:r>
          </a:p>
        </p:txBody>
      </p:sp>
      <p:sp>
        <p:nvSpPr>
          <p:cNvPr id="29" name="TextBox 28">
            <a:extLst>
              <a:ext uri="{FF2B5EF4-FFF2-40B4-BE49-F238E27FC236}">
                <a16:creationId xmlns:a16="http://schemas.microsoft.com/office/drawing/2014/main" id="{1C51E932-47CC-DF3E-A410-F52888900A58}"/>
              </a:ext>
            </a:extLst>
          </p:cNvPr>
          <p:cNvSpPr txBox="1"/>
          <p:nvPr/>
        </p:nvSpPr>
        <p:spPr>
          <a:xfrm>
            <a:off x="7219180" y="4665843"/>
            <a:ext cx="2114586" cy="954107"/>
          </a:xfrm>
          <a:prstGeom prst="rect">
            <a:avLst/>
          </a:prstGeom>
          <a:noFill/>
        </p:spPr>
        <p:txBody>
          <a:bodyPr wrap="square" rtlCol="0">
            <a:spAutoFit/>
          </a:bodyPr>
          <a:lstStyle/>
          <a:p>
            <a:pPr algn="ctr"/>
            <a:r>
              <a:rPr lang="en-US" sz="2000" b="1" dirty="0"/>
              <a:t>10 times</a:t>
            </a:r>
          </a:p>
          <a:p>
            <a:pPr algn="ctr"/>
            <a:r>
              <a:rPr lang="en-US" dirty="0"/>
              <a:t>as likely to have injected street drugs</a:t>
            </a:r>
          </a:p>
        </p:txBody>
      </p:sp>
      <p:sp>
        <p:nvSpPr>
          <p:cNvPr id="30" name="TextBox 29">
            <a:extLst>
              <a:ext uri="{FF2B5EF4-FFF2-40B4-BE49-F238E27FC236}">
                <a16:creationId xmlns:a16="http://schemas.microsoft.com/office/drawing/2014/main" id="{67F590E3-5A78-8E9E-7B81-4B3E42487545}"/>
              </a:ext>
            </a:extLst>
          </p:cNvPr>
          <p:cNvSpPr txBox="1"/>
          <p:nvPr/>
        </p:nvSpPr>
        <p:spPr>
          <a:xfrm>
            <a:off x="9846781" y="4721310"/>
            <a:ext cx="1912370" cy="954107"/>
          </a:xfrm>
          <a:prstGeom prst="rect">
            <a:avLst/>
          </a:prstGeom>
          <a:noFill/>
        </p:spPr>
        <p:txBody>
          <a:bodyPr wrap="square" rtlCol="0">
            <a:spAutoFit/>
          </a:bodyPr>
          <a:lstStyle/>
          <a:p>
            <a:pPr algn="ctr"/>
            <a:r>
              <a:rPr lang="en-US" sz="2000" b="1" dirty="0"/>
              <a:t>12 times</a:t>
            </a:r>
          </a:p>
          <a:p>
            <a:pPr algn="ctr"/>
            <a:r>
              <a:rPr lang="en-US" dirty="0"/>
              <a:t>as likely to have attempted suicide</a:t>
            </a:r>
          </a:p>
        </p:txBody>
      </p:sp>
      <p:sp>
        <p:nvSpPr>
          <p:cNvPr id="31" name="TextBox 30">
            <a:extLst>
              <a:ext uri="{FF2B5EF4-FFF2-40B4-BE49-F238E27FC236}">
                <a16:creationId xmlns:a16="http://schemas.microsoft.com/office/drawing/2014/main" id="{64FE8A7E-6847-17C5-0046-AA59117DA0E6}"/>
              </a:ext>
            </a:extLst>
          </p:cNvPr>
          <p:cNvSpPr txBox="1"/>
          <p:nvPr/>
        </p:nvSpPr>
        <p:spPr>
          <a:xfrm>
            <a:off x="4672493" y="5968909"/>
            <a:ext cx="7318029" cy="276999"/>
          </a:xfrm>
          <a:prstGeom prst="rect">
            <a:avLst/>
          </a:prstGeom>
          <a:noFill/>
        </p:spPr>
        <p:txBody>
          <a:bodyPr wrap="none" rtlCol="0">
            <a:spAutoFit/>
          </a:bodyPr>
          <a:lstStyle/>
          <a:p>
            <a:r>
              <a:rPr lang="en-US" sz="1200" dirty="0"/>
              <a:t>Resource: Relationship of Childhood Abuse and Household Dysfunction to Many Leading Causes of Death in Adults</a:t>
            </a:r>
          </a:p>
        </p:txBody>
      </p:sp>
      <p:sp>
        <p:nvSpPr>
          <p:cNvPr id="3" name="Slide Number Placeholder 2">
            <a:extLst>
              <a:ext uri="{FF2B5EF4-FFF2-40B4-BE49-F238E27FC236}">
                <a16:creationId xmlns:a16="http://schemas.microsoft.com/office/drawing/2014/main" id="{B1612128-9C94-160A-0439-B5A3CB922174}"/>
              </a:ext>
            </a:extLst>
          </p:cNvPr>
          <p:cNvSpPr>
            <a:spLocks noGrp="1"/>
          </p:cNvSpPr>
          <p:nvPr>
            <p:ph type="sldNum" sz="quarter" idx="12"/>
          </p:nvPr>
        </p:nvSpPr>
        <p:spPr/>
        <p:txBody>
          <a:bodyPr/>
          <a:lstStyle/>
          <a:p>
            <a:fld id="{6D486360-FF34-7B48-AD05-62F8407C4C7E}" type="slidenum">
              <a:rPr lang="en-US" smtClean="0"/>
              <a:t>17</a:t>
            </a:fld>
            <a:endParaRPr lang="en-US"/>
          </a:p>
        </p:txBody>
      </p:sp>
    </p:spTree>
    <p:extLst>
      <p:ext uri="{BB962C8B-B14F-4D97-AF65-F5344CB8AC3E}">
        <p14:creationId xmlns:p14="http://schemas.microsoft.com/office/powerpoint/2010/main" val="11778070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lture | A word cloud featuring &quot;Culture&quot;. This image is li… | Flickr">
            <a:extLst>
              <a:ext uri="{FF2B5EF4-FFF2-40B4-BE49-F238E27FC236}">
                <a16:creationId xmlns:a16="http://schemas.microsoft.com/office/drawing/2014/main" id="{19D3968C-B2B2-01BB-CF7E-74B826227702}"/>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84393" y="230052"/>
            <a:ext cx="11307607" cy="568766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BF1720C0-81A4-00A2-8A85-36C4E7D10A4B}"/>
              </a:ext>
            </a:extLst>
          </p:cNvPr>
          <p:cNvSpPr>
            <a:spLocks noGrp="1"/>
          </p:cNvSpPr>
          <p:nvPr>
            <p:ph type="sldNum" sz="quarter" idx="12"/>
          </p:nvPr>
        </p:nvSpPr>
        <p:spPr/>
        <p:txBody>
          <a:bodyPr/>
          <a:lstStyle/>
          <a:p>
            <a:fld id="{6D486360-FF34-7B48-AD05-62F8407C4C7E}" type="slidenum">
              <a:rPr lang="en-US" smtClean="0"/>
              <a:t>18</a:t>
            </a:fld>
            <a:endParaRPr lang="en-US"/>
          </a:p>
        </p:txBody>
      </p:sp>
    </p:spTree>
    <p:extLst>
      <p:ext uri="{BB962C8B-B14F-4D97-AF65-F5344CB8AC3E}">
        <p14:creationId xmlns:p14="http://schemas.microsoft.com/office/powerpoint/2010/main" val="3864529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39CD3-D74E-1FDA-75E1-342D9825CDE8}"/>
              </a:ext>
            </a:extLst>
          </p:cNvPr>
          <p:cNvSpPr>
            <a:spLocks noGrp="1"/>
          </p:cNvSpPr>
          <p:nvPr>
            <p:ph type="title"/>
          </p:nvPr>
        </p:nvSpPr>
        <p:spPr>
          <a:xfrm>
            <a:off x="934080" y="0"/>
            <a:ext cx="10091084" cy="709053"/>
          </a:xfrm>
        </p:spPr>
        <p:txBody>
          <a:bodyPr>
            <a:normAutofit/>
          </a:bodyPr>
          <a:lstStyle/>
          <a:p>
            <a:r>
              <a:rPr lang="en-US" sz="4000" dirty="0"/>
              <a:t>What is Culture? </a:t>
            </a:r>
          </a:p>
        </p:txBody>
      </p:sp>
      <p:sp>
        <p:nvSpPr>
          <p:cNvPr id="3" name="TextBox 2">
            <a:extLst>
              <a:ext uri="{FF2B5EF4-FFF2-40B4-BE49-F238E27FC236}">
                <a16:creationId xmlns:a16="http://schemas.microsoft.com/office/drawing/2014/main" id="{FABC5341-8C69-D3F3-4FDE-E652AEB16609}"/>
              </a:ext>
            </a:extLst>
          </p:cNvPr>
          <p:cNvSpPr txBox="1"/>
          <p:nvPr/>
        </p:nvSpPr>
        <p:spPr>
          <a:xfrm>
            <a:off x="934080" y="823233"/>
            <a:ext cx="11257920" cy="5262979"/>
          </a:xfrm>
          <a:prstGeom prst="rect">
            <a:avLst/>
          </a:prstGeom>
          <a:noFill/>
        </p:spPr>
        <p:txBody>
          <a:bodyPr wrap="square" rtlCol="0">
            <a:spAutoFit/>
          </a:bodyPr>
          <a:lstStyle/>
          <a:p>
            <a:pPr>
              <a:lnSpc>
                <a:spcPct val="150000"/>
              </a:lnSpc>
            </a:pPr>
            <a:r>
              <a:rPr lang="en-US" sz="2800" b="1" i="1" dirty="0">
                <a:solidFill>
                  <a:srgbClr val="ED7D31"/>
                </a:solidFill>
                <a:effectLst/>
              </a:rPr>
              <a:t>Culture is the learned and shared knowledge that specific groups use to generate their behavior and interpret their experience of the world.</a:t>
            </a:r>
            <a:r>
              <a:rPr lang="en-US" sz="2800" b="1" i="1" dirty="0">
                <a:solidFill>
                  <a:schemeClr val="bg1">
                    <a:lumMod val="50000"/>
                  </a:schemeClr>
                </a:solidFill>
                <a:effectLst/>
              </a:rPr>
              <a:t> </a:t>
            </a:r>
            <a:r>
              <a:rPr lang="en-US" sz="2800" b="0" i="0" dirty="0">
                <a:solidFill>
                  <a:schemeClr val="bg1">
                    <a:lumMod val="50000"/>
                  </a:schemeClr>
                </a:solidFill>
                <a:effectLst/>
              </a:rPr>
              <a:t>I</a:t>
            </a:r>
          </a:p>
          <a:p>
            <a:pPr>
              <a:lnSpc>
                <a:spcPct val="150000"/>
              </a:lnSpc>
            </a:pPr>
            <a:r>
              <a:rPr lang="en-US" sz="2800" dirty="0">
                <a:solidFill>
                  <a:schemeClr val="bg1">
                    <a:lumMod val="50000"/>
                  </a:schemeClr>
                </a:solidFill>
              </a:rPr>
              <a:t>I</a:t>
            </a:r>
            <a:r>
              <a:rPr lang="en-US" sz="2800" b="0" i="0" dirty="0">
                <a:solidFill>
                  <a:schemeClr val="bg1">
                    <a:lumMod val="50000"/>
                  </a:schemeClr>
                </a:solidFill>
                <a:effectLst/>
              </a:rPr>
              <a:t>t comprises beliefs about reality, how people should interact with each other, what they “know” about the world, and how they should respond to the social and material environments in which they find themselves. It is reflected in their religions, morals, customs, technologies, and survival strategies. It affects how they work, parent, love, marry, and understand health, mental health, wellness, illness, disability, and death.</a:t>
            </a:r>
            <a:endParaRPr lang="en-US" sz="2800" dirty="0">
              <a:solidFill>
                <a:schemeClr val="bg1">
                  <a:lumMod val="50000"/>
                </a:schemeClr>
              </a:solidFill>
            </a:endParaRPr>
          </a:p>
        </p:txBody>
      </p:sp>
      <p:sp>
        <p:nvSpPr>
          <p:cNvPr id="4" name="TextBox 3">
            <a:extLst>
              <a:ext uri="{FF2B5EF4-FFF2-40B4-BE49-F238E27FC236}">
                <a16:creationId xmlns:a16="http://schemas.microsoft.com/office/drawing/2014/main" id="{CCD75B69-9126-B752-B2FE-DB55628ECC7E}"/>
              </a:ext>
            </a:extLst>
          </p:cNvPr>
          <p:cNvSpPr txBox="1"/>
          <p:nvPr/>
        </p:nvSpPr>
        <p:spPr>
          <a:xfrm>
            <a:off x="3853536" y="6114718"/>
            <a:ext cx="6498767" cy="400110"/>
          </a:xfrm>
          <a:prstGeom prst="rect">
            <a:avLst/>
          </a:prstGeom>
          <a:noFill/>
        </p:spPr>
        <p:txBody>
          <a:bodyPr wrap="none" rtlCol="0">
            <a:spAutoFit/>
          </a:bodyPr>
          <a:lstStyle/>
          <a:p>
            <a:r>
              <a:rPr lang="en-US" sz="2000" dirty="0">
                <a:solidFill>
                  <a:schemeClr val="bg1">
                    <a:lumMod val="50000"/>
                  </a:schemeClr>
                </a:solidFill>
              </a:rPr>
              <a:t>National Center of Cultural Competence, Georgetown (2005)</a:t>
            </a:r>
          </a:p>
        </p:txBody>
      </p:sp>
      <p:sp>
        <p:nvSpPr>
          <p:cNvPr id="5" name="Slide Number Placeholder 4">
            <a:extLst>
              <a:ext uri="{FF2B5EF4-FFF2-40B4-BE49-F238E27FC236}">
                <a16:creationId xmlns:a16="http://schemas.microsoft.com/office/drawing/2014/main" id="{58BAB46F-FA52-9CA4-2E5D-48AC870AFD56}"/>
              </a:ext>
            </a:extLst>
          </p:cNvPr>
          <p:cNvSpPr>
            <a:spLocks noGrp="1"/>
          </p:cNvSpPr>
          <p:nvPr>
            <p:ph type="sldNum" sz="quarter" idx="12"/>
          </p:nvPr>
        </p:nvSpPr>
        <p:spPr/>
        <p:txBody>
          <a:bodyPr/>
          <a:lstStyle/>
          <a:p>
            <a:fld id="{6D486360-FF34-7B48-AD05-62F8407C4C7E}" type="slidenum">
              <a:rPr lang="en-US" smtClean="0"/>
              <a:t>19</a:t>
            </a:fld>
            <a:endParaRPr lang="en-US"/>
          </a:p>
        </p:txBody>
      </p:sp>
    </p:spTree>
    <p:extLst>
      <p:ext uri="{BB962C8B-B14F-4D97-AF65-F5344CB8AC3E}">
        <p14:creationId xmlns:p14="http://schemas.microsoft.com/office/powerpoint/2010/main" val="3559419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D1361-D8E8-49FE-BEE0-BC3D7135B565}"/>
              </a:ext>
            </a:extLst>
          </p:cNvPr>
          <p:cNvSpPr>
            <a:spLocks noGrp="1"/>
          </p:cNvSpPr>
          <p:nvPr>
            <p:ph type="title"/>
          </p:nvPr>
        </p:nvSpPr>
        <p:spPr/>
        <p:txBody>
          <a:bodyPr/>
          <a:lstStyle/>
          <a:p>
            <a:r>
              <a:rPr lang="en-US" dirty="0"/>
              <a:t>Curriculum Infusion Introduction</a:t>
            </a:r>
          </a:p>
        </p:txBody>
      </p:sp>
      <p:sp>
        <p:nvSpPr>
          <p:cNvPr id="4" name="Slide Number Placeholder 3">
            <a:extLst>
              <a:ext uri="{FF2B5EF4-FFF2-40B4-BE49-F238E27FC236}">
                <a16:creationId xmlns:a16="http://schemas.microsoft.com/office/drawing/2014/main" id="{0028D55C-797C-477D-8C28-CC2D3B367060}"/>
              </a:ext>
            </a:extLst>
          </p:cNvPr>
          <p:cNvSpPr>
            <a:spLocks noGrp="1"/>
          </p:cNvSpPr>
          <p:nvPr>
            <p:ph type="sldNum" sz="quarter" idx="12"/>
          </p:nvPr>
        </p:nvSpPr>
        <p:spPr/>
        <p:txBody>
          <a:bodyPr/>
          <a:lstStyle/>
          <a:p>
            <a:fld id="{6D486360-FF34-7B48-AD05-62F8407C4C7E}" type="slidenum">
              <a:rPr lang="en-US" smtClean="0"/>
              <a:t>2</a:t>
            </a:fld>
            <a:endParaRPr lang="en-US"/>
          </a:p>
        </p:txBody>
      </p:sp>
    </p:spTree>
    <p:extLst>
      <p:ext uri="{BB962C8B-B14F-4D97-AF65-F5344CB8AC3E}">
        <p14:creationId xmlns:p14="http://schemas.microsoft.com/office/powerpoint/2010/main" val="25500172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C7A77-4619-1C90-5FD1-7AC4349960AE}"/>
              </a:ext>
            </a:extLst>
          </p:cNvPr>
          <p:cNvSpPr>
            <a:spLocks noGrp="1"/>
          </p:cNvSpPr>
          <p:nvPr>
            <p:ph type="title"/>
          </p:nvPr>
        </p:nvSpPr>
        <p:spPr>
          <a:xfrm>
            <a:off x="942108" y="0"/>
            <a:ext cx="5541819" cy="641978"/>
          </a:xfrm>
        </p:spPr>
        <p:txBody>
          <a:bodyPr vert="horz" lIns="91440" tIns="45720" rIns="91440" bIns="45720" rtlCol="0" anchor="ctr">
            <a:normAutofit fontScale="90000"/>
          </a:bodyPr>
          <a:lstStyle/>
          <a:p>
            <a:r>
              <a:rPr lang="en-US" kern="1200" dirty="0">
                <a:solidFill>
                  <a:schemeClr val="bg1">
                    <a:lumMod val="50000"/>
                  </a:schemeClr>
                </a:solidFill>
              </a:rPr>
              <a:t>What is Subculture?</a:t>
            </a:r>
          </a:p>
        </p:txBody>
      </p:sp>
      <p:sp>
        <p:nvSpPr>
          <p:cNvPr id="3" name="TextBox 2">
            <a:extLst>
              <a:ext uri="{FF2B5EF4-FFF2-40B4-BE49-F238E27FC236}">
                <a16:creationId xmlns:a16="http://schemas.microsoft.com/office/drawing/2014/main" id="{9F33AE63-0B25-978D-EB00-D98071EDD6E9}"/>
              </a:ext>
            </a:extLst>
          </p:cNvPr>
          <p:cNvSpPr txBox="1"/>
          <p:nvPr/>
        </p:nvSpPr>
        <p:spPr>
          <a:xfrm>
            <a:off x="942108" y="776378"/>
            <a:ext cx="11249892" cy="4572000"/>
          </a:xfrm>
          <a:prstGeom prst="rect">
            <a:avLst/>
          </a:prstGeom>
        </p:spPr>
        <p:txBody>
          <a:bodyPr vert="horz" lIns="91440" tIns="45720" rIns="91440" bIns="45720" rtlCol="0" anchor="ctr">
            <a:normAutofit/>
          </a:bodyPr>
          <a:lstStyle/>
          <a:p>
            <a:pPr>
              <a:lnSpc>
                <a:spcPct val="150000"/>
              </a:lnSpc>
              <a:spcAft>
                <a:spcPts val="600"/>
              </a:spcAft>
            </a:pPr>
            <a:r>
              <a:rPr lang="en-US" sz="4000" b="0" i="0" dirty="0">
                <a:solidFill>
                  <a:schemeClr val="bg1">
                    <a:lumMod val="50000"/>
                  </a:schemeClr>
                </a:solidFill>
                <a:effectLst/>
              </a:rPr>
              <a:t>Cultures generally always contain </a:t>
            </a:r>
            <a:r>
              <a:rPr lang="en-US" sz="4000" b="1" i="1" dirty="0">
                <a:solidFill>
                  <a:srgbClr val="ED7D31"/>
                </a:solidFill>
                <a:effectLst/>
              </a:rPr>
              <a:t>subcultures</a:t>
            </a:r>
            <a:r>
              <a:rPr lang="en-US" sz="4000" b="0" i="0" dirty="0">
                <a:solidFill>
                  <a:schemeClr val="bg1">
                    <a:lumMod val="50000"/>
                  </a:schemeClr>
                </a:solidFill>
                <a:effectLst/>
              </a:rPr>
              <a:t> </a:t>
            </a:r>
          </a:p>
          <a:p>
            <a:pPr algn="ctr">
              <a:lnSpc>
                <a:spcPct val="150000"/>
              </a:lnSpc>
              <a:spcAft>
                <a:spcPts val="600"/>
              </a:spcAft>
            </a:pPr>
            <a:r>
              <a:rPr lang="en-US" sz="4000" b="0" i="0" dirty="0">
                <a:solidFill>
                  <a:schemeClr val="bg1">
                    <a:lumMod val="50000"/>
                  </a:schemeClr>
                </a:solidFill>
                <a:effectLst/>
              </a:rPr>
              <a:t>These subcultures revolve around such things as gender, age, class, race, religion, occupation, or </a:t>
            </a:r>
            <a:r>
              <a:rPr lang="en-US" sz="4000" b="0" i="0" dirty="0">
                <a:solidFill>
                  <a:srgbClr val="7F7F7F"/>
                </a:solidFill>
                <a:effectLst/>
              </a:rPr>
              <a:t>sexual </a:t>
            </a:r>
            <a:r>
              <a:rPr lang="en-US" sz="4000" i="0" dirty="0">
                <a:solidFill>
                  <a:srgbClr val="7F7F7F"/>
                </a:solidFill>
                <a:effectLst/>
              </a:rPr>
              <a:t>orientation and </a:t>
            </a:r>
            <a:r>
              <a:rPr lang="en-US" sz="4000" i="1" dirty="0">
                <a:solidFill>
                  <a:srgbClr val="7F7F7F"/>
                </a:solidFill>
                <a:effectLst/>
              </a:rPr>
              <a:t>identity</a:t>
            </a:r>
            <a:r>
              <a:rPr lang="en-US" sz="4000" i="0" dirty="0">
                <a:solidFill>
                  <a:srgbClr val="7F7F7F"/>
                </a:solidFill>
                <a:effectLst/>
              </a:rPr>
              <a:t>. </a:t>
            </a:r>
            <a:endParaRPr lang="en-US" sz="4000" dirty="0">
              <a:solidFill>
                <a:srgbClr val="7F7F7F"/>
              </a:solidFill>
            </a:endParaRPr>
          </a:p>
        </p:txBody>
      </p:sp>
      <p:sp>
        <p:nvSpPr>
          <p:cNvPr id="4" name="Slide Number Placeholder 3">
            <a:extLst>
              <a:ext uri="{FF2B5EF4-FFF2-40B4-BE49-F238E27FC236}">
                <a16:creationId xmlns:a16="http://schemas.microsoft.com/office/drawing/2014/main" id="{E732108D-2690-C569-41D9-F37343D8FE23}"/>
              </a:ext>
            </a:extLst>
          </p:cNvPr>
          <p:cNvSpPr>
            <a:spLocks noGrp="1"/>
          </p:cNvSpPr>
          <p:nvPr>
            <p:ph type="sldNum" sz="quarter" idx="12"/>
          </p:nvPr>
        </p:nvSpPr>
        <p:spPr/>
        <p:txBody>
          <a:bodyPr/>
          <a:lstStyle/>
          <a:p>
            <a:fld id="{6D486360-FF34-7B48-AD05-62F8407C4C7E}" type="slidenum">
              <a:rPr lang="en-US" smtClean="0"/>
              <a:t>20</a:t>
            </a:fld>
            <a:endParaRPr lang="en-US"/>
          </a:p>
        </p:txBody>
      </p:sp>
    </p:spTree>
    <p:extLst>
      <p:ext uri="{BB962C8B-B14F-4D97-AF65-F5344CB8AC3E}">
        <p14:creationId xmlns:p14="http://schemas.microsoft.com/office/powerpoint/2010/main" val="4489371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94113-27AD-8679-EF28-23DD14CA6CB2}"/>
              </a:ext>
            </a:extLst>
          </p:cNvPr>
          <p:cNvSpPr>
            <a:spLocks noGrp="1"/>
          </p:cNvSpPr>
          <p:nvPr>
            <p:ph type="title"/>
          </p:nvPr>
        </p:nvSpPr>
        <p:spPr>
          <a:xfrm>
            <a:off x="867578" y="0"/>
            <a:ext cx="10091084" cy="709053"/>
          </a:xfrm>
        </p:spPr>
        <p:txBody>
          <a:bodyPr>
            <a:normAutofit fontScale="90000"/>
          </a:bodyPr>
          <a:lstStyle/>
          <a:p>
            <a:r>
              <a:rPr lang="en-US" dirty="0"/>
              <a:t>Cultural Impact on Mental Health Crisis</a:t>
            </a:r>
          </a:p>
        </p:txBody>
      </p:sp>
      <p:sp>
        <p:nvSpPr>
          <p:cNvPr id="3" name="TextBox 2">
            <a:extLst>
              <a:ext uri="{FF2B5EF4-FFF2-40B4-BE49-F238E27FC236}">
                <a16:creationId xmlns:a16="http://schemas.microsoft.com/office/drawing/2014/main" id="{9B43437D-1C30-E9E5-F814-E244335D957E}"/>
              </a:ext>
            </a:extLst>
          </p:cNvPr>
          <p:cNvSpPr txBox="1"/>
          <p:nvPr/>
        </p:nvSpPr>
        <p:spPr>
          <a:xfrm>
            <a:off x="1057359" y="1000047"/>
            <a:ext cx="11324422" cy="5492273"/>
          </a:xfrm>
          <a:prstGeom prst="rect">
            <a:avLst/>
          </a:prstGeom>
          <a:noFill/>
        </p:spPr>
        <p:txBody>
          <a:bodyPr wrap="square" rtlCol="0">
            <a:spAutoFit/>
          </a:bodyPr>
          <a:lstStyle/>
          <a:p>
            <a:pPr algn="l">
              <a:lnSpc>
                <a:spcPct val="150000"/>
              </a:lnSpc>
            </a:pPr>
            <a:r>
              <a:rPr lang="en-US" sz="3600" b="0" i="0" dirty="0">
                <a:solidFill>
                  <a:schemeClr val="bg1">
                    <a:lumMod val="50000"/>
                  </a:schemeClr>
                </a:solidFill>
                <a:effectLst/>
              </a:rPr>
              <a:t>These cultural meanings can influence how the patient: </a:t>
            </a:r>
          </a:p>
          <a:p>
            <a:pPr marL="1257300" lvl="2" indent="-342900">
              <a:lnSpc>
                <a:spcPct val="150000"/>
              </a:lnSpc>
              <a:buFont typeface="Arial" panose="020B0604020202020204" pitchFamily="34" charset="0"/>
              <a:buChar char="•"/>
            </a:pPr>
            <a:r>
              <a:rPr lang="en-US" sz="3600" dirty="0">
                <a:solidFill>
                  <a:schemeClr val="bg1">
                    <a:lumMod val="50000"/>
                  </a:schemeClr>
                </a:solidFill>
                <a:effectLst/>
              </a:rPr>
              <a:t>Seeks or avoids treatment</a:t>
            </a:r>
          </a:p>
          <a:p>
            <a:pPr marL="1257300" lvl="2" indent="-342900">
              <a:lnSpc>
                <a:spcPct val="150000"/>
              </a:lnSpc>
              <a:buFont typeface="Arial" panose="020B0604020202020204" pitchFamily="34" charset="0"/>
              <a:buChar char="•"/>
            </a:pPr>
            <a:r>
              <a:rPr lang="en-US" sz="3600" dirty="0">
                <a:solidFill>
                  <a:schemeClr val="bg1">
                    <a:lumMod val="50000"/>
                  </a:schemeClr>
                </a:solidFill>
                <a:effectLst/>
              </a:rPr>
              <a:t>Perceives and expresses symptoms</a:t>
            </a:r>
          </a:p>
          <a:p>
            <a:pPr marL="1257300" lvl="2" indent="-342900">
              <a:lnSpc>
                <a:spcPct val="150000"/>
              </a:lnSpc>
              <a:buFont typeface="Arial" panose="020B0604020202020204" pitchFamily="34" charset="0"/>
              <a:buChar char="•"/>
            </a:pPr>
            <a:r>
              <a:rPr lang="en-US" sz="3600" dirty="0">
                <a:solidFill>
                  <a:schemeClr val="bg1">
                    <a:lumMod val="50000"/>
                  </a:schemeClr>
                </a:solidFill>
                <a:effectLst/>
              </a:rPr>
              <a:t>Copes with stress and capacity to manage crisis</a:t>
            </a:r>
          </a:p>
          <a:p>
            <a:pPr marL="1257300" lvl="2" indent="-342900">
              <a:lnSpc>
                <a:spcPct val="150000"/>
              </a:lnSpc>
              <a:buFont typeface="Arial" panose="020B0604020202020204" pitchFamily="34" charset="0"/>
              <a:buChar char="•"/>
            </a:pPr>
            <a:r>
              <a:rPr lang="en-US" sz="3600" dirty="0">
                <a:solidFill>
                  <a:schemeClr val="bg1">
                    <a:lumMod val="50000"/>
                  </a:schemeClr>
                </a:solidFill>
                <a:effectLst/>
              </a:rPr>
              <a:t>Adheres to treatment plans</a:t>
            </a:r>
          </a:p>
          <a:p>
            <a:pPr marL="1257300" lvl="2" indent="-342900">
              <a:lnSpc>
                <a:spcPct val="150000"/>
              </a:lnSpc>
              <a:buFont typeface="Arial" panose="020B0604020202020204" pitchFamily="34" charset="0"/>
              <a:buChar char="•"/>
            </a:pPr>
            <a:r>
              <a:rPr lang="en-US" sz="3600" dirty="0">
                <a:solidFill>
                  <a:schemeClr val="bg1">
                    <a:lumMod val="50000"/>
                  </a:schemeClr>
                </a:solidFill>
                <a:effectLst/>
              </a:rPr>
              <a:t>Attaches stigma to mental illness crisis</a:t>
            </a:r>
          </a:p>
          <a:p>
            <a:pPr>
              <a:lnSpc>
                <a:spcPct val="150000"/>
              </a:lnSpc>
            </a:pPr>
            <a:endParaRPr lang="en-US" sz="2000" dirty="0">
              <a:solidFill>
                <a:schemeClr val="bg1">
                  <a:lumMod val="50000"/>
                </a:schemeClr>
              </a:solidFill>
            </a:endParaRPr>
          </a:p>
        </p:txBody>
      </p:sp>
      <p:sp>
        <p:nvSpPr>
          <p:cNvPr id="4" name="Slide Number Placeholder 3">
            <a:extLst>
              <a:ext uri="{FF2B5EF4-FFF2-40B4-BE49-F238E27FC236}">
                <a16:creationId xmlns:a16="http://schemas.microsoft.com/office/drawing/2014/main" id="{F85CC3E9-FC42-E2B0-D595-A47D06AB827A}"/>
              </a:ext>
            </a:extLst>
          </p:cNvPr>
          <p:cNvSpPr>
            <a:spLocks noGrp="1"/>
          </p:cNvSpPr>
          <p:nvPr>
            <p:ph type="sldNum" sz="quarter" idx="12"/>
          </p:nvPr>
        </p:nvSpPr>
        <p:spPr/>
        <p:txBody>
          <a:bodyPr/>
          <a:lstStyle/>
          <a:p>
            <a:fld id="{6D486360-FF34-7B48-AD05-62F8407C4C7E}" type="slidenum">
              <a:rPr lang="en-US" smtClean="0"/>
              <a:t>21</a:t>
            </a:fld>
            <a:endParaRPr lang="en-US"/>
          </a:p>
        </p:txBody>
      </p:sp>
    </p:spTree>
    <p:extLst>
      <p:ext uri="{BB962C8B-B14F-4D97-AF65-F5344CB8AC3E}">
        <p14:creationId xmlns:p14="http://schemas.microsoft.com/office/powerpoint/2010/main" val="21758193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2716" y="273817"/>
            <a:ext cx="10091084" cy="709053"/>
          </a:xfrm>
        </p:spPr>
        <p:txBody>
          <a:bodyPr/>
          <a:lstStyle/>
          <a:p>
            <a:pPr algn="ctr"/>
            <a:r>
              <a:rPr lang="en-US" dirty="0"/>
              <a:t>DISCUSSION </a:t>
            </a:r>
          </a:p>
        </p:txBody>
      </p:sp>
      <p:sp>
        <p:nvSpPr>
          <p:cNvPr id="6" name="Content Placeholder 5"/>
          <p:cNvSpPr>
            <a:spLocks noGrp="1"/>
          </p:cNvSpPr>
          <p:nvPr>
            <p:ph sz="half" idx="1"/>
          </p:nvPr>
        </p:nvSpPr>
        <p:spPr>
          <a:xfrm>
            <a:off x="1021176" y="1460500"/>
            <a:ext cx="4601700" cy="4351338"/>
          </a:xfrm>
        </p:spPr>
        <p:txBody>
          <a:bodyPr>
            <a:normAutofit lnSpcReduction="10000"/>
          </a:bodyPr>
          <a:lstStyle/>
          <a:p>
            <a:pPr marL="0" indent="0">
              <a:buNone/>
            </a:pPr>
            <a:endParaRPr lang="en-US" dirty="0"/>
          </a:p>
          <a:p>
            <a:pPr marL="0" indent="0">
              <a:buNone/>
            </a:pPr>
            <a:r>
              <a:rPr lang="en-US" sz="4800" b="1" dirty="0">
                <a:solidFill>
                  <a:srgbClr val="ED7D31"/>
                </a:solidFill>
              </a:rPr>
              <a:t>Cultural… </a:t>
            </a:r>
          </a:p>
          <a:p>
            <a:pPr marL="465138" indent="-241300"/>
            <a:r>
              <a:rPr lang="en-US" sz="4800" dirty="0"/>
              <a:t>Awareness</a:t>
            </a:r>
          </a:p>
          <a:p>
            <a:pPr marL="465138" indent="-241300"/>
            <a:r>
              <a:rPr lang="en-US" sz="4800" dirty="0"/>
              <a:t>Sensitivity</a:t>
            </a:r>
          </a:p>
          <a:p>
            <a:pPr marL="465138" indent="-241300"/>
            <a:r>
              <a:rPr lang="en-US" sz="4800" dirty="0"/>
              <a:t>Competence</a:t>
            </a:r>
          </a:p>
          <a:p>
            <a:pPr marL="465138" indent="-241300"/>
            <a:r>
              <a:rPr lang="en-US" sz="4800" dirty="0"/>
              <a:t>Humility</a:t>
            </a:r>
          </a:p>
          <a:p>
            <a:pPr marL="0" indent="0">
              <a:buNone/>
            </a:pPr>
            <a:endParaRPr lang="en-US" dirty="0"/>
          </a:p>
        </p:txBody>
      </p:sp>
      <p:sp>
        <p:nvSpPr>
          <p:cNvPr id="8" name="Content Placeholder 7"/>
          <p:cNvSpPr>
            <a:spLocks noGrp="1"/>
          </p:cNvSpPr>
          <p:nvPr>
            <p:ph sz="half" idx="2"/>
          </p:nvPr>
        </p:nvSpPr>
        <p:spPr/>
        <p:txBody>
          <a:bodyPr>
            <a:normAutofit lnSpcReduction="10000"/>
          </a:bodyPr>
          <a:lstStyle/>
          <a:p>
            <a:endParaRPr lang="en-US"/>
          </a:p>
        </p:txBody>
      </p:sp>
      <p:sp>
        <p:nvSpPr>
          <p:cNvPr id="4" name="Slide Number Placeholder 3"/>
          <p:cNvSpPr>
            <a:spLocks noGrp="1"/>
          </p:cNvSpPr>
          <p:nvPr>
            <p:ph type="sldNum" sz="quarter" idx="12"/>
          </p:nvPr>
        </p:nvSpPr>
        <p:spPr/>
        <p:txBody>
          <a:bodyPr/>
          <a:lstStyle/>
          <a:p>
            <a:fld id="{6D486360-FF34-7B48-AD05-62F8407C4C7E}" type="slidenum">
              <a:rPr lang="en-US" smtClean="0"/>
              <a:t>22</a:t>
            </a:fld>
            <a:endParaRPr lang="en-US"/>
          </a:p>
        </p:txBody>
      </p:sp>
      <p:pic>
        <p:nvPicPr>
          <p:cNvPr id="7" name="Picture 6"/>
          <p:cNvPicPr>
            <a:picLocks noChangeAspect="1"/>
          </p:cNvPicPr>
          <p:nvPr/>
        </p:nvPicPr>
        <p:blipFill>
          <a:blip r:embed="rId3"/>
          <a:stretch>
            <a:fillRect/>
          </a:stretch>
        </p:blipFill>
        <p:spPr>
          <a:xfrm>
            <a:off x="5622876" y="1121343"/>
            <a:ext cx="6367840" cy="5637511"/>
          </a:xfrm>
          <a:prstGeom prst="rect">
            <a:avLst/>
          </a:prstGeom>
        </p:spPr>
      </p:pic>
    </p:spTree>
    <p:extLst>
      <p:ext uri="{BB962C8B-B14F-4D97-AF65-F5344CB8AC3E}">
        <p14:creationId xmlns:p14="http://schemas.microsoft.com/office/powerpoint/2010/main" val="10258662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03A817A-AA68-96AA-E072-856561C3E85A}"/>
              </a:ext>
            </a:extLst>
          </p:cNvPr>
          <p:cNvSpPr>
            <a:spLocks noGrp="1"/>
          </p:cNvSpPr>
          <p:nvPr>
            <p:ph type="title"/>
          </p:nvPr>
        </p:nvSpPr>
        <p:spPr>
          <a:xfrm>
            <a:off x="900829" y="255493"/>
            <a:ext cx="10091084" cy="709053"/>
          </a:xfrm>
        </p:spPr>
        <p:txBody>
          <a:bodyPr>
            <a:normAutofit/>
          </a:bodyPr>
          <a:lstStyle/>
          <a:p>
            <a:r>
              <a:rPr lang="en-US" sz="4000" dirty="0"/>
              <a:t>Indigenous Mental Health</a:t>
            </a:r>
          </a:p>
        </p:txBody>
      </p:sp>
      <p:sp>
        <p:nvSpPr>
          <p:cNvPr id="2" name="Slide Number Placeholder 1">
            <a:extLst>
              <a:ext uri="{FF2B5EF4-FFF2-40B4-BE49-F238E27FC236}">
                <a16:creationId xmlns:a16="http://schemas.microsoft.com/office/drawing/2014/main" id="{6D00B9C9-2AB2-20F1-4752-D51EF9703FA5}"/>
              </a:ext>
            </a:extLst>
          </p:cNvPr>
          <p:cNvSpPr>
            <a:spLocks noGrp="1"/>
          </p:cNvSpPr>
          <p:nvPr>
            <p:ph type="sldNum" sz="quarter" idx="12"/>
          </p:nvPr>
        </p:nvSpPr>
        <p:spPr/>
        <p:txBody>
          <a:bodyPr/>
          <a:lstStyle/>
          <a:p>
            <a:fld id="{6D486360-FF34-7B48-AD05-62F8407C4C7E}" type="slidenum">
              <a:rPr lang="en-US" smtClean="0"/>
              <a:t>23</a:t>
            </a:fld>
            <a:endParaRPr lang="en-US"/>
          </a:p>
        </p:txBody>
      </p:sp>
      <p:sp>
        <p:nvSpPr>
          <p:cNvPr id="4" name="TextBox 3">
            <a:extLst>
              <a:ext uri="{FF2B5EF4-FFF2-40B4-BE49-F238E27FC236}">
                <a16:creationId xmlns:a16="http://schemas.microsoft.com/office/drawing/2014/main" id="{BEF321A5-20B4-8EDA-62B6-C10E2EA50DD1}"/>
              </a:ext>
            </a:extLst>
          </p:cNvPr>
          <p:cNvSpPr txBox="1"/>
          <p:nvPr/>
        </p:nvSpPr>
        <p:spPr>
          <a:xfrm>
            <a:off x="1" y="1288303"/>
            <a:ext cx="12192000" cy="5262979"/>
          </a:xfrm>
          <a:prstGeom prst="rect">
            <a:avLst/>
          </a:prstGeom>
          <a:noFill/>
        </p:spPr>
        <p:txBody>
          <a:bodyPr wrap="square" rtlCol="0">
            <a:spAutoFit/>
          </a:bodyPr>
          <a:lstStyle/>
          <a:p>
            <a:pPr algn="ctr"/>
            <a:r>
              <a:rPr lang="en-US" sz="3600" b="0" i="0" dirty="0">
                <a:solidFill>
                  <a:schemeClr val="bg1">
                    <a:lumMod val="50000"/>
                  </a:schemeClr>
                </a:solidFill>
                <a:effectLst/>
              </a:rPr>
              <a:t>This history of trauma = </a:t>
            </a:r>
            <a:r>
              <a:rPr lang="en-US" sz="4000" b="0" i="0" dirty="0">
                <a:solidFill>
                  <a:srgbClr val="ED7D31"/>
                </a:solidFill>
                <a:effectLst/>
              </a:rPr>
              <a:t>intergenerational trauma</a:t>
            </a:r>
            <a:endParaRPr lang="en-US" sz="4000" b="0" i="0" dirty="0">
              <a:solidFill>
                <a:schemeClr val="bg1">
                  <a:lumMod val="50000"/>
                </a:schemeClr>
              </a:solidFill>
              <a:effectLst/>
            </a:endParaRPr>
          </a:p>
          <a:p>
            <a:pPr algn="ctr"/>
            <a:endParaRPr lang="en-US" sz="3600" b="0" i="0" dirty="0">
              <a:solidFill>
                <a:schemeClr val="bg1">
                  <a:lumMod val="50000"/>
                </a:schemeClr>
              </a:solidFill>
              <a:effectLst/>
            </a:endParaRPr>
          </a:p>
          <a:p>
            <a:pPr marL="571500" indent="-571500">
              <a:buFont typeface="Arial" panose="020B0604020202020204" pitchFamily="34" charset="0"/>
              <a:buChar char="•"/>
            </a:pPr>
            <a:r>
              <a:rPr lang="en-US" sz="3600" b="0" i="0" dirty="0">
                <a:solidFill>
                  <a:schemeClr val="bg1">
                    <a:lumMod val="50000"/>
                  </a:schemeClr>
                </a:solidFill>
                <a:effectLst/>
              </a:rPr>
              <a:t>Individuals forcibly removed from their homes and raised in boarding schools </a:t>
            </a:r>
            <a:r>
              <a:rPr lang="en-US" sz="3600" b="0" i="0" dirty="0">
                <a:solidFill>
                  <a:srgbClr val="ED7D31"/>
                </a:solidFill>
                <a:effectLst/>
              </a:rPr>
              <a:t>still impact how parents raise their children</a:t>
            </a:r>
            <a:r>
              <a:rPr lang="en-US" sz="3600" b="0" i="0" dirty="0">
                <a:solidFill>
                  <a:schemeClr val="bg1">
                    <a:lumMod val="50000"/>
                  </a:schemeClr>
                </a:solidFill>
                <a:effectLst/>
              </a:rPr>
              <a:t>.</a:t>
            </a:r>
          </a:p>
          <a:p>
            <a:endParaRPr lang="en-US" sz="3600" dirty="0">
              <a:solidFill>
                <a:schemeClr val="bg1">
                  <a:lumMod val="50000"/>
                </a:schemeClr>
              </a:solidFill>
            </a:endParaRPr>
          </a:p>
          <a:p>
            <a:pPr marL="571500" indent="-571500">
              <a:buFont typeface="Arial" panose="020B0604020202020204" pitchFamily="34" charset="0"/>
              <a:buChar char="•"/>
            </a:pPr>
            <a:r>
              <a:rPr lang="en-US" sz="3600" dirty="0">
                <a:solidFill>
                  <a:schemeClr val="bg1">
                    <a:lumMod val="50000"/>
                  </a:schemeClr>
                </a:solidFill>
              </a:rPr>
              <a:t>Indigenous peoples experience higher rates </a:t>
            </a:r>
            <a:r>
              <a:rPr lang="en-US" sz="3600" b="0" i="0" dirty="0">
                <a:solidFill>
                  <a:schemeClr val="bg1">
                    <a:lumMod val="50000"/>
                  </a:schemeClr>
                </a:solidFill>
                <a:effectLst/>
              </a:rPr>
              <a:t>substance use and related disorders, PTSD, and suicide and </a:t>
            </a:r>
            <a:r>
              <a:rPr lang="en-US" sz="4000" b="0" i="0" dirty="0">
                <a:solidFill>
                  <a:srgbClr val="ED7D31"/>
                </a:solidFill>
                <a:effectLst/>
              </a:rPr>
              <a:t>526% more likely to die from alcohol</a:t>
            </a:r>
            <a:r>
              <a:rPr lang="en-US" sz="3600" b="0" i="0" dirty="0">
                <a:solidFill>
                  <a:schemeClr val="bg1">
                    <a:lumMod val="50000"/>
                  </a:schemeClr>
                </a:solidFill>
                <a:effectLst/>
              </a:rPr>
              <a:t> use than are non-indigenous people.</a:t>
            </a:r>
            <a:endParaRPr lang="en-US" sz="3600" dirty="0">
              <a:solidFill>
                <a:schemeClr val="bg1">
                  <a:lumMod val="50000"/>
                </a:schemeClr>
              </a:solidFill>
            </a:endParaRPr>
          </a:p>
        </p:txBody>
      </p:sp>
    </p:spTree>
    <p:extLst>
      <p:ext uri="{BB962C8B-B14F-4D97-AF65-F5344CB8AC3E}">
        <p14:creationId xmlns:p14="http://schemas.microsoft.com/office/powerpoint/2010/main" val="1186783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mpassion-by-susan von struensee | Susan von Struensee | Flickr">
            <a:extLst>
              <a:ext uri="{FF2B5EF4-FFF2-40B4-BE49-F238E27FC236}">
                <a16:creationId xmlns:a16="http://schemas.microsoft.com/office/drawing/2014/main" id="{FDCBF1D1-7797-FCF5-6BE9-348FFC0B5102}"/>
              </a:ext>
            </a:extLst>
          </p:cNvPr>
          <p:cNvPicPr>
            <a:picLocks noGrp="1" noChangeAspect="1" noChangeArrowheads="1"/>
          </p:cNvPicPr>
          <p:nvPr>
            <p:ph idx="1"/>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bwMode="auto">
          <a:xfrm>
            <a:off x="924567" y="1351722"/>
            <a:ext cx="11287197" cy="327328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0EA4E8CC-16EA-879F-4A9D-98CC6D98624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86360-FF34-7B48-AD05-62F8407C4C7E}"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14508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24BD8-6555-EC2D-0636-8C355EEC9908}"/>
              </a:ext>
            </a:extLst>
          </p:cNvPr>
          <p:cNvSpPr>
            <a:spLocks noGrp="1"/>
          </p:cNvSpPr>
          <p:nvPr>
            <p:ph type="title"/>
          </p:nvPr>
        </p:nvSpPr>
        <p:spPr>
          <a:xfrm>
            <a:off x="329655" y="121893"/>
            <a:ext cx="10091084" cy="709053"/>
          </a:xfrm>
        </p:spPr>
        <p:txBody>
          <a:bodyPr>
            <a:normAutofit/>
          </a:bodyPr>
          <a:lstStyle/>
          <a:p>
            <a:r>
              <a:rPr lang="en-US" sz="4000" dirty="0"/>
              <a:t>Empathy Based Stress</a:t>
            </a:r>
          </a:p>
        </p:txBody>
      </p:sp>
      <p:sp>
        <p:nvSpPr>
          <p:cNvPr id="3" name="Slide Number Placeholder 2">
            <a:extLst>
              <a:ext uri="{FF2B5EF4-FFF2-40B4-BE49-F238E27FC236}">
                <a16:creationId xmlns:a16="http://schemas.microsoft.com/office/drawing/2014/main" id="{86E257C1-A922-A61A-FC49-5A772E089EBE}"/>
              </a:ext>
            </a:extLst>
          </p:cNvPr>
          <p:cNvSpPr>
            <a:spLocks noGrp="1"/>
          </p:cNvSpPr>
          <p:nvPr>
            <p:ph type="sldNum" sz="quarter" idx="12"/>
          </p:nvPr>
        </p:nvSpPr>
        <p:spPr/>
        <p:txBody>
          <a:bodyPr/>
          <a:lstStyle/>
          <a:p>
            <a:fld id="{6D486360-FF34-7B48-AD05-62F8407C4C7E}" type="slidenum">
              <a:rPr lang="en-US" smtClean="0"/>
              <a:t>25</a:t>
            </a:fld>
            <a:endParaRPr lang="en-US"/>
          </a:p>
        </p:txBody>
      </p:sp>
      <p:sp>
        <p:nvSpPr>
          <p:cNvPr id="4" name="Text Placeholder 3">
            <a:extLst>
              <a:ext uri="{FF2B5EF4-FFF2-40B4-BE49-F238E27FC236}">
                <a16:creationId xmlns:a16="http://schemas.microsoft.com/office/drawing/2014/main" id="{2297F85D-B7A8-A25C-57A6-D8C5F3BDEA5A}"/>
              </a:ext>
            </a:extLst>
          </p:cNvPr>
          <p:cNvSpPr txBox="1">
            <a:spLocks/>
          </p:cNvSpPr>
          <p:nvPr/>
        </p:nvSpPr>
        <p:spPr>
          <a:xfrm>
            <a:off x="1154954" y="3179764"/>
            <a:ext cx="3129168" cy="28472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US" sz="1800" dirty="0"/>
          </a:p>
        </p:txBody>
      </p:sp>
      <p:sp>
        <p:nvSpPr>
          <p:cNvPr id="6" name="Text Placeholder 5">
            <a:extLst>
              <a:ext uri="{FF2B5EF4-FFF2-40B4-BE49-F238E27FC236}">
                <a16:creationId xmlns:a16="http://schemas.microsoft.com/office/drawing/2014/main" id="{CABC5828-A03B-316C-29FA-E12EEACC2904}"/>
              </a:ext>
            </a:extLst>
          </p:cNvPr>
          <p:cNvSpPr txBox="1">
            <a:spLocks/>
          </p:cNvSpPr>
          <p:nvPr/>
        </p:nvSpPr>
        <p:spPr>
          <a:xfrm>
            <a:off x="4512720" y="3179764"/>
            <a:ext cx="3161029" cy="284729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US" sz="1800" dirty="0"/>
          </a:p>
        </p:txBody>
      </p:sp>
      <p:pic>
        <p:nvPicPr>
          <p:cNvPr id="2050" name="Picture 2" descr="Figure 1">
            <a:extLst>
              <a:ext uri="{FF2B5EF4-FFF2-40B4-BE49-F238E27FC236}">
                <a16:creationId xmlns:a16="http://schemas.microsoft.com/office/drawing/2014/main" id="{3FFF5CFD-6401-638A-927B-3671C1984801}"/>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54954" y="862896"/>
            <a:ext cx="8994709" cy="5697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7595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person laying head down on the desk">
            <a:extLst>
              <a:ext uri="{FF2B5EF4-FFF2-40B4-BE49-F238E27FC236}">
                <a16:creationId xmlns:a16="http://schemas.microsoft.com/office/drawing/2014/main" id="{37527E68-6256-4BBB-8920-04CD0647C2A6}"/>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12786" b="16389"/>
          <a:stretch/>
        </p:blipFill>
        <p:spPr>
          <a:xfrm>
            <a:off x="9354201" y="4771505"/>
            <a:ext cx="2799696" cy="2086494"/>
          </a:xfrm>
        </p:spPr>
      </p:pic>
      <p:sp>
        <p:nvSpPr>
          <p:cNvPr id="2" name="Title 1"/>
          <p:cNvSpPr>
            <a:spLocks noGrp="1"/>
          </p:cNvSpPr>
          <p:nvPr>
            <p:ph type="title"/>
          </p:nvPr>
        </p:nvSpPr>
        <p:spPr>
          <a:xfrm>
            <a:off x="931025" y="23903"/>
            <a:ext cx="10515600" cy="855743"/>
          </a:xfrm>
        </p:spPr>
        <p:txBody>
          <a:bodyPr>
            <a:normAutofit/>
          </a:bodyPr>
          <a:lstStyle/>
          <a:p>
            <a:r>
              <a:rPr lang="en-US" sz="4000" b="1" dirty="0"/>
              <a:t>Compassion Fatigue</a:t>
            </a:r>
          </a:p>
        </p:txBody>
      </p:sp>
      <p:sp>
        <p:nvSpPr>
          <p:cNvPr id="3" name="Content Placeholder 2"/>
          <p:cNvSpPr>
            <a:spLocks noGrp="1"/>
          </p:cNvSpPr>
          <p:nvPr>
            <p:ph sz="half" idx="1"/>
          </p:nvPr>
        </p:nvSpPr>
        <p:spPr>
          <a:xfrm>
            <a:off x="931025" y="958014"/>
            <a:ext cx="10956175" cy="5871409"/>
          </a:xfrm>
        </p:spPr>
        <p:txBody>
          <a:bodyPr>
            <a:normAutofit/>
          </a:bodyPr>
          <a:lstStyle/>
          <a:p>
            <a:pPr marL="352425" indent="-352425">
              <a:lnSpc>
                <a:spcPct val="100000"/>
              </a:lnSpc>
              <a:spcBef>
                <a:spcPts val="0"/>
              </a:spcBef>
              <a:spcAft>
                <a:spcPts val="600"/>
              </a:spcAft>
              <a:buClr>
                <a:schemeClr val="tx1">
                  <a:lumMod val="50000"/>
                  <a:lumOff val="50000"/>
                </a:schemeClr>
              </a:buClr>
              <a:buSzPct val="80000"/>
            </a:pPr>
            <a:r>
              <a:rPr lang="en-US" dirty="0">
                <a:solidFill>
                  <a:schemeClr val="tx1">
                    <a:lumMod val="50000"/>
                    <a:lumOff val="50000"/>
                  </a:schemeClr>
                </a:solidFill>
              </a:rPr>
              <a:t>is the emotional and physical fatigue experienced by professionals due to their chronic use of empathy in helping others in distress</a:t>
            </a:r>
          </a:p>
          <a:p>
            <a:pPr marL="352425" indent="-352425">
              <a:lnSpc>
                <a:spcPct val="100000"/>
              </a:lnSpc>
              <a:spcBef>
                <a:spcPts val="0"/>
              </a:spcBef>
              <a:spcAft>
                <a:spcPts val="600"/>
              </a:spcAft>
              <a:buClr>
                <a:schemeClr val="tx1">
                  <a:lumMod val="50000"/>
                  <a:lumOff val="50000"/>
                </a:schemeClr>
              </a:buClr>
              <a:buSzPct val="80000"/>
            </a:pPr>
            <a:r>
              <a:rPr lang="en-US" dirty="0">
                <a:solidFill>
                  <a:schemeClr val="tx1">
                    <a:lumMod val="50000"/>
                    <a:lumOff val="50000"/>
                  </a:schemeClr>
                </a:solidFill>
              </a:rPr>
              <a:t>Figley and colleagues introduced compassion fatigue as a more ‘‘user-friendly’’ term to describe the phenomena of secondary traumatic stress. </a:t>
            </a:r>
          </a:p>
          <a:p>
            <a:pPr marL="352425" indent="-352425">
              <a:lnSpc>
                <a:spcPct val="100000"/>
              </a:lnSpc>
              <a:spcBef>
                <a:spcPts val="0"/>
              </a:spcBef>
              <a:spcAft>
                <a:spcPts val="600"/>
              </a:spcAft>
              <a:buClr>
                <a:schemeClr val="tx1">
                  <a:lumMod val="50000"/>
                  <a:lumOff val="50000"/>
                </a:schemeClr>
              </a:buClr>
              <a:buSzPct val="80000"/>
            </a:pPr>
            <a:r>
              <a:rPr lang="en-US" dirty="0">
                <a:solidFill>
                  <a:schemeClr val="tx1">
                    <a:lumMod val="50000"/>
                    <a:lumOff val="50000"/>
                  </a:schemeClr>
                </a:solidFill>
              </a:rPr>
              <a:t>There are some distinctions between these terms, but all three terms refer to the negative impact of clinical work with traumatized clients.</a:t>
            </a:r>
          </a:p>
          <a:p>
            <a:pPr marL="352425" indent="0">
              <a:buClr>
                <a:schemeClr val="tx1">
                  <a:lumMod val="50000"/>
                  <a:lumOff val="50000"/>
                </a:schemeClr>
              </a:buClr>
              <a:buNone/>
            </a:pPr>
            <a:r>
              <a:rPr lang="en-US" sz="1400" b="1" dirty="0">
                <a:solidFill>
                  <a:schemeClr val="tx1">
                    <a:lumMod val="50000"/>
                    <a:lumOff val="50000"/>
                  </a:schemeClr>
                </a:solidFill>
              </a:rPr>
              <a:t>Figley et al., 1995, 1996, 2002; Newell et al., 2016; </a:t>
            </a:r>
            <a:r>
              <a:rPr lang="en-US" sz="1400" b="1" dirty="0" err="1">
                <a:solidFill>
                  <a:schemeClr val="tx1">
                    <a:lumMod val="50000"/>
                    <a:lumOff val="50000"/>
                  </a:schemeClr>
                </a:solidFill>
              </a:rPr>
              <a:t>Stamm</a:t>
            </a:r>
            <a:r>
              <a:rPr lang="en-US" sz="1400" b="1" dirty="0">
                <a:solidFill>
                  <a:schemeClr val="tx1">
                    <a:lumMod val="50000"/>
                    <a:lumOff val="50000"/>
                  </a:schemeClr>
                </a:solidFill>
              </a:rPr>
              <a:t>, 2010 Turgoose &amp; Maddox, 2017</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F655C6FF-0578-CE69-C276-97F75EA2D7D8}"/>
              </a:ext>
            </a:extLst>
          </p:cNvPr>
          <p:cNvSpPr>
            <a:spLocks noGrp="1"/>
          </p:cNvSpPr>
          <p:nvPr>
            <p:ph type="sldNum" sz="quarter" idx="12"/>
          </p:nvPr>
        </p:nvSpPr>
        <p:spPr/>
        <p:txBody>
          <a:bodyPr/>
          <a:lstStyle/>
          <a:p>
            <a:fld id="{6D486360-FF34-7B48-AD05-62F8407C4C7E}" type="slidenum">
              <a:rPr lang="en-US" smtClean="0"/>
              <a:t>26</a:t>
            </a:fld>
            <a:endParaRPr lang="en-US"/>
          </a:p>
        </p:txBody>
      </p:sp>
    </p:spTree>
    <p:extLst>
      <p:ext uri="{BB962C8B-B14F-4D97-AF65-F5344CB8AC3E}">
        <p14:creationId xmlns:p14="http://schemas.microsoft.com/office/powerpoint/2010/main" val="29030854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614" y="0"/>
            <a:ext cx="11097338" cy="1171139"/>
          </a:xfrm>
        </p:spPr>
        <p:txBody>
          <a:bodyPr>
            <a:normAutofit fontScale="90000"/>
          </a:bodyPr>
          <a:lstStyle/>
          <a:p>
            <a:r>
              <a:rPr lang="en-US" sz="4000" b="1" dirty="0">
                <a:solidFill>
                  <a:schemeClr val="tx1">
                    <a:lumMod val="50000"/>
                    <a:lumOff val="50000"/>
                  </a:schemeClr>
                </a:solidFill>
              </a:rPr>
              <a:t>Other Terms in the Compassion Fatigue Literature</a:t>
            </a:r>
          </a:p>
        </p:txBody>
      </p:sp>
      <p:sp>
        <p:nvSpPr>
          <p:cNvPr id="3" name="Content Placeholder 2"/>
          <p:cNvSpPr>
            <a:spLocks noGrp="1"/>
          </p:cNvSpPr>
          <p:nvPr>
            <p:ph idx="1"/>
          </p:nvPr>
        </p:nvSpPr>
        <p:spPr>
          <a:xfrm>
            <a:off x="1574801" y="1107825"/>
            <a:ext cx="10040418" cy="5500688"/>
          </a:xfrm>
        </p:spPr>
        <p:txBody>
          <a:bodyPr>
            <a:normAutofit/>
          </a:bodyPr>
          <a:lstStyle/>
          <a:p>
            <a:pPr marL="352425" indent="-352425">
              <a:lnSpc>
                <a:spcPct val="100000"/>
              </a:lnSpc>
              <a:spcBef>
                <a:spcPts val="0"/>
              </a:spcBef>
              <a:spcAft>
                <a:spcPts val="1200"/>
              </a:spcAft>
              <a:buClr>
                <a:schemeClr val="tx1">
                  <a:lumMod val="50000"/>
                  <a:lumOff val="50000"/>
                </a:schemeClr>
              </a:buClr>
              <a:buSzPct val="80000"/>
            </a:pPr>
            <a:r>
              <a:rPr lang="en-US" dirty="0">
                <a:solidFill>
                  <a:schemeClr val="tx1">
                    <a:lumMod val="50000"/>
                    <a:lumOff val="50000"/>
                  </a:schemeClr>
                </a:solidFill>
              </a:rPr>
              <a:t>Co-victimization</a:t>
            </a:r>
          </a:p>
          <a:p>
            <a:pPr marL="352425" indent="-352425">
              <a:lnSpc>
                <a:spcPct val="100000"/>
              </a:lnSpc>
              <a:spcBef>
                <a:spcPts val="0"/>
              </a:spcBef>
              <a:spcAft>
                <a:spcPts val="1200"/>
              </a:spcAft>
              <a:buClr>
                <a:schemeClr val="tx1">
                  <a:lumMod val="50000"/>
                  <a:lumOff val="50000"/>
                </a:schemeClr>
              </a:buClr>
              <a:buSzPct val="80000"/>
            </a:pPr>
            <a:r>
              <a:rPr lang="en-US" dirty="0">
                <a:solidFill>
                  <a:schemeClr val="tx1">
                    <a:lumMod val="50000"/>
                    <a:lumOff val="50000"/>
                  </a:schemeClr>
                </a:solidFill>
              </a:rPr>
              <a:t>Secondary Survivor</a:t>
            </a:r>
          </a:p>
          <a:p>
            <a:pPr marL="352425" indent="-352425">
              <a:lnSpc>
                <a:spcPct val="100000"/>
              </a:lnSpc>
              <a:spcBef>
                <a:spcPts val="0"/>
              </a:spcBef>
              <a:spcAft>
                <a:spcPts val="1200"/>
              </a:spcAft>
              <a:buClr>
                <a:schemeClr val="tx1">
                  <a:lumMod val="50000"/>
                  <a:lumOff val="50000"/>
                </a:schemeClr>
              </a:buClr>
              <a:buSzPct val="80000"/>
            </a:pPr>
            <a:r>
              <a:rPr lang="en-US" dirty="0">
                <a:solidFill>
                  <a:schemeClr val="tx1">
                    <a:lumMod val="50000"/>
                    <a:lumOff val="50000"/>
                  </a:schemeClr>
                </a:solidFill>
              </a:rPr>
              <a:t>Emotional Contagion </a:t>
            </a:r>
          </a:p>
          <a:p>
            <a:pPr marL="352425" indent="-352425">
              <a:lnSpc>
                <a:spcPct val="100000"/>
              </a:lnSpc>
              <a:spcBef>
                <a:spcPts val="0"/>
              </a:spcBef>
              <a:spcAft>
                <a:spcPts val="1200"/>
              </a:spcAft>
              <a:buClr>
                <a:schemeClr val="tx1">
                  <a:lumMod val="50000"/>
                  <a:lumOff val="50000"/>
                </a:schemeClr>
              </a:buClr>
              <a:buSzPct val="80000"/>
            </a:pPr>
            <a:r>
              <a:rPr lang="en-US" dirty="0">
                <a:solidFill>
                  <a:schemeClr val="tx1">
                    <a:lumMod val="50000"/>
                    <a:lumOff val="50000"/>
                  </a:schemeClr>
                </a:solidFill>
              </a:rPr>
              <a:t>Secondary victimization</a:t>
            </a:r>
          </a:p>
          <a:p>
            <a:pPr marL="352425" indent="-352425">
              <a:lnSpc>
                <a:spcPct val="100000"/>
              </a:lnSpc>
              <a:spcBef>
                <a:spcPts val="0"/>
              </a:spcBef>
              <a:spcAft>
                <a:spcPts val="1200"/>
              </a:spcAft>
              <a:buClr>
                <a:schemeClr val="tx1">
                  <a:lumMod val="50000"/>
                  <a:lumOff val="50000"/>
                </a:schemeClr>
              </a:buClr>
              <a:buSzPct val="80000"/>
            </a:pPr>
            <a:r>
              <a:rPr lang="en-US" dirty="0" err="1">
                <a:solidFill>
                  <a:schemeClr val="tx1">
                    <a:lumMod val="50000"/>
                    <a:lumOff val="50000"/>
                  </a:schemeClr>
                </a:solidFill>
              </a:rPr>
              <a:t>Traumatoid</a:t>
            </a:r>
            <a:r>
              <a:rPr lang="en-US" dirty="0">
                <a:solidFill>
                  <a:schemeClr val="tx1">
                    <a:lumMod val="50000"/>
                    <a:lumOff val="50000"/>
                  </a:schemeClr>
                </a:solidFill>
              </a:rPr>
              <a:t> Stress</a:t>
            </a:r>
          </a:p>
          <a:p>
            <a:pPr marL="352425" indent="-352425">
              <a:lnSpc>
                <a:spcPct val="100000"/>
              </a:lnSpc>
              <a:spcBef>
                <a:spcPts val="0"/>
              </a:spcBef>
              <a:spcAft>
                <a:spcPts val="1200"/>
              </a:spcAft>
              <a:buClr>
                <a:schemeClr val="tx1">
                  <a:lumMod val="50000"/>
                  <a:lumOff val="50000"/>
                </a:schemeClr>
              </a:buClr>
              <a:buSzPct val="80000"/>
            </a:pPr>
            <a:r>
              <a:rPr lang="en-US" dirty="0">
                <a:solidFill>
                  <a:schemeClr val="tx1">
                    <a:lumMod val="50000"/>
                    <a:lumOff val="50000"/>
                  </a:schemeClr>
                </a:solidFill>
              </a:rPr>
              <a:t>Empathic Identification</a:t>
            </a:r>
          </a:p>
          <a:p>
            <a:pPr marL="352425" indent="-352425">
              <a:lnSpc>
                <a:spcPct val="100000"/>
              </a:lnSpc>
              <a:spcBef>
                <a:spcPts val="0"/>
              </a:spcBef>
              <a:spcAft>
                <a:spcPts val="1200"/>
              </a:spcAft>
              <a:buClr>
                <a:schemeClr val="tx1">
                  <a:lumMod val="50000"/>
                  <a:lumOff val="50000"/>
                </a:schemeClr>
              </a:buClr>
              <a:buSzPct val="80000"/>
            </a:pPr>
            <a:r>
              <a:rPr lang="en-US" dirty="0">
                <a:solidFill>
                  <a:schemeClr val="tx1">
                    <a:lumMod val="50000"/>
                    <a:lumOff val="50000"/>
                  </a:schemeClr>
                </a:solidFill>
              </a:rPr>
              <a:t>Empathic Attunement</a:t>
            </a:r>
          </a:p>
          <a:p>
            <a:pPr marL="0" indent="0">
              <a:lnSpc>
                <a:spcPct val="100000"/>
              </a:lnSpc>
              <a:spcBef>
                <a:spcPts val="0"/>
              </a:spcBef>
              <a:spcAft>
                <a:spcPts val="1200"/>
              </a:spcAft>
              <a:buClr>
                <a:schemeClr val="tx1">
                  <a:lumMod val="50000"/>
                  <a:lumOff val="50000"/>
                </a:schemeClr>
              </a:buClr>
              <a:buSzPct val="80000"/>
              <a:buNone/>
            </a:pPr>
            <a:r>
              <a:rPr lang="en-US" sz="1400" dirty="0">
                <a:solidFill>
                  <a:schemeClr val="tx1">
                    <a:lumMod val="50000"/>
                    <a:lumOff val="50000"/>
                  </a:schemeClr>
                </a:solidFill>
              </a:rPr>
              <a:t>			Newell et al., 2016</a:t>
            </a:r>
          </a:p>
        </p:txBody>
      </p:sp>
      <p:sp>
        <p:nvSpPr>
          <p:cNvPr id="4" name="Slide Number Placeholder 3">
            <a:extLst>
              <a:ext uri="{FF2B5EF4-FFF2-40B4-BE49-F238E27FC236}">
                <a16:creationId xmlns:a16="http://schemas.microsoft.com/office/drawing/2014/main" id="{A353EC72-ED6A-EE14-CB90-20DFC1DA3B3D}"/>
              </a:ext>
            </a:extLst>
          </p:cNvPr>
          <p:cNvSpPr>
            <a:spLocks noGrp="1"/>
          </p:cNvSpPr>
          <p:nvPr>
            <p:ph type="sldNum" sz="quarter" idx="12"/>
          </p:nvPr>
        </p:nvSpPr>
        <p:spPr/>
        <p:txBody>
          <a:bodyPr/>
          <a:lstStyle/>
          <a:p>
            <a:fld id="{6D486360-FF34-7B48-AD05-62F8407C4C7E}" type="slidenum">
              <a:rPr lang="en-US" smtClean="0"/>
              <a:t>27</a:t>
            </a:fld>
            <a:endParaRPr lang="en-US"/>
          </a:p>
        </p:txBody>
      </p:sp>
    </p:spTree>
    <p:extLst>
      <p:ext uri="{BB962C8B-B14F-4D97-AF65-F5344CB8AC3E}">
        <p14:creationId xmlns:p14="http://schemas.microsoft.com/office/powerpoint/2010/main" val="3701760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4524" y="375602"/>
            <a:ext cx="10923807" cy="3304932"/>
          </a:xfrm>
        </p:spPr>
        <p:txBody>
          <a:bodyPr>
            <a:normAutofit fontScale="90000"/>
          </a:bodyPr>
          <a:lstStyle/>
          <a:p>
            <a:pPr algn="ctr">
              <a:lnSpc>
                <a:spcPct val="100000"/>
              </a:lnSpc>
            </a:pPr>
            <a:r>
              <a:rPr lang="en-US" b="1" dirty="0">
                <a:latin typeface="Arial"/>
                <a:cs typeface="Arial"/>
              </a:rPr>
              <a:t>Vicarious Traumatization:</a:t>
            </a:r>
            <a:br>
              <a:rPr lang="en-US" b="1" dirty="0">
                <a:latin typeface="Arial"/>
              </a:rPr>
            </a:br>
            <a:br>
              <a:rPr lang="en-US" b="1" dirty="0">
                <a:latin typeface="Arial"/>
              </a:rPr>
            </a:br>
            <a:r>
              <a:rPr lang="en-US" sz="4000" b="0" dirty="0">
                <a:solidFill>
                  <a:srgbClr val="ED7D31"/>
                </a:solidFill>
                <a:latin typeface="+mn-lt"/>
                <a:cs typeface="Arial"/>
              </a:rPr>
              <a:t>Refers to </a:t>
            </a:r>
            <a:r>
              <a:rPr lang="en-US" sz="4000" b="0" dirty="0">
                <a:latin typeface="+mn-lt"/>
                <a:cs typeface="Arial"/>
              </a:rPr>
              <a:t>a </a:t>
            </a:r>
            <a:r>
              <a:rPr lang="en-US" sz="4000" b="0" dirty="0">
                <a:solidFill>
                  <a:srgbClr val="7F7F7F"/>
                </a:solidFill>
                <a:latin typeface="+mn-lt"/>
                <a:cs typeface="Arial"/>
              </a:rPr>
              <a:t>transformation in cognitive schemas and belief systems </a:t>
            </a:r>
            <a:r>
              <a:rPr lang="en-US" sz="4000" b="0" dirty="0">
                <a:solidFill>
                  <a:srgbClr val="ED7D31"/>
                </a:solidFill>
                <a:latin typeface="+mn-lt"/>
                <a:cs typeface="Arial"/>
              </a:rPr>
              <a:t>resulting from </a:t>
            </a:r>
            <a:r>
              <a:rPr lang="en-US" sz="4000" b="0" dirty="0">
                <a:latin typeface="+mn-lt"/>
                <a:cs typeface="Arial"/>
              </a:rPr>
              <a:t>empathic engagement with clients’ traumatic experiences that </a:t>
            </a:r>
            <a:r>
              <a:rPr lang="en-US" sz="4000" b="0" dirty="0">
                <a:solidFill>
                  <a:srgbClr val="ED7D31"/>
                </a:solidFill>
                <a:latin typeface="+mn-lt"/>
                <a:cs typeface="Arial"/>
              </a:rPr>
              <a:t>may result in </a:t>
            </a:r>
            <a:r>
              <a:rPr lang="en-US" sz="4000" b="0" dirty="0">
                <a:latin typeface="+mn-lt"/>
                <a:cs typeface="Arial"/>
              </a:rPr>
              <a:t>‘‘significant disruptions” in:</a:t>
            </a:r>
          </a:p>
        </p:txBody>
      </p:sp>
      <p:sp>
        <p:nvSpPr>
          <p:cNvPr id="3" name="Content Placeholder 2"/>
          <p:cNvSpPr>
            <a:spLocks noGrp="1"/>
          </p:cNvSpPr>
          <p:nvPr>
            <p:ph idx="1"/>
          </p:nvPr>
        </p:nvSpPr>
        <p:spPr>
          <a:xfrm>
            <a:off x="1082040" y="3794760"/>
            <a:ext cx="11109960" cy="2286000"/>
          </a:xfrm>
        </p:spPr>
        <p:txBody>
          <a:bodyPr>
            <a:normAutofit/>
          </a:bodyPr>
          <a:lstStyle/>
          <a:p>
            <a:pPr marL="457200" lvl="1" indent="-457200">
              <a:lnSpc>
                <a:spcPct val="100000"/>
              </a:lnSpc>
              <a:spcBef>
                <a:spcPts val="0"/>
              </a:spcBef>
              <a:spcAft>
                <a:spcPts val="1200"/>
              </a:spcAft>
              <a:buClr>
                <a:schemeClr val="tx1">
                  <a:lumMod val="50000"/>
                  <a:lumOff val="50000"/>
                </a:schemeClr>
              </a:buClr>
              <a:buSzPct val="80000"/>
            </a:pPr>
            <a:r>
              <a:rPr lang="en-US" sz="2800" dirty="0"/>
              <a:t>One’s sense of meaning, connection, identity, and world view</a:t>
            </a:r>
          </a:p>
          <a:p>
            <a:pPr marL="457200" lvl="1" indent="-457200">
              <a:lnSpc>
                <a:spcPct val="100000"/>
              </a:lnSpc>
              <a:spcBef>
                <a:spcPts val="0"/>
              </a:spcBef>
              <a:spcAft>
                <a:spcPts val="1200"/>
              </a:spcAft>
              <a:buClr>
                <a:schemeClr val="tx1">
                  <a:lumMod val="50000"/>
                  <a:lumOff val="50000"/>
                </a:schemeClr>
              </a:buClr>
              <a:buSzPct val="80000"/>
            </a:pPr>
            <a:r>
              <a:rPr lang="en-US" sz="2800" dirty="0"/>
              <a:t>One’s affect tolerance, psychological needs, beliefs about self and others, interpersonal relationships, and sensory memory’’ </a:t>
            </a:r>
            <a:r>
              <a:rPr lang="en-US" sz="2800" b="1" dirty="0"/>
              <a:t>		</a:t>
            </a:r>
            <a:r>
              <a:rPr lang="en-US" sz="1000" b="1" dirty="0"/>
              <a:t>					</a:t>
            </a:r>
          </a:p>
          <a:p>
            <a:pPr marL="457200" lvl="2" indent="0">
              <a:lnSpc>
                <a:spcPct val="100000"/>
              </a:lnSpc>
              <a:spcBef>
                <a:spcPts val="0"/>
              </a:spcBef>
              <a:spcAft>
                <a:spcPts val="1200"/>
              </a:spcAft>
              <a:buClr>
                <a:schemeClr val="tx1">
                  <a:lumMod val="50000"/>
                  <a:lumOff val="50000"/>
                </a:schemeClr>
              </a:buClr>
              <a:buSzPct val="80000"/>
              <a:buNone/>
            </a:pPr>
            <a:r>
              <a:rPr lang="en-US" sz="1000" b="1" dirty="0"/>
              <a:t>									Pearlman &amp; </a:t>
            </a:r>
            <a:r>
              <a:rPr lang="en-US" sz="1000" b="1" dirty="0" err="1"/>
              <a:t>Saakvitne</a:t>
            </a:r>
            <a:r>
              <a:rPr lang="en-US" sz="1000" b="1" dirty="0"/>
              <a:t>, 1995, p. 151</a:t>
            </a:r>
          </a:p>
        </p:txBody>
      </p:sp>
      <p:sp>
        <p:nvSpPr>
          <p:cNvPr id="4" name="Slide Number Placeholder 3">
            <a:extLst>
              <a:ext uri="{FF2B5EF4-FFF2-40B4-BE49-F238E27FC236}">
                <a16:creationId xmlns:a16="http://schemas.microsoft.com/office/drawing/2014/main" id="{C4B0023C-AD83-10F9-5CEE-D043D44B3917}"/>
              </a:ext>
            </a:extLst>
          </p:cNvPr>
          <p:cNvSpPr>
            <a:spLocks noGrp="1"/>
          </p:cNvSpPr>
          <p:nvPr>
            <p:ph type="sldNum" sz="quarter" idx="12"/>
          </p:nvPr>
        </p:nvSpPr>
        <p:spPr/>
        <p:txBody>
          <a:bodyPr/>
          <a:lstStyle/>
          <a:p>
            <a:fld id="{6D486360-FF34-7B48-AD05-62F8407C4C7E}" type="slidenum">
              <a:rPr lang="en-US" smtClean="0"/>
              <a:t>28</a:t>
            </a:fld>
            <a:endParaRPr lang="en-US"/>
          </a:p>
        </p:txBody>
      </p:sp>
    </p:spTree>
    <p:extLst>
      <p:ext uri="{BB962C8B-B14F-4D97-AF65-F5344CB8AC3E}">
        <p14:creationId xmlns:p14="http://schemas.microsoft.com/office/powerpoint/2010/main" val="15222444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338" y="2162394"/>
            <a:ext cx="11340661" cy="3863459"/>
          </a:xfrm>
        </p:spPr>
        <p:txBody>
          <a:bodyPr>
            <a:normAutofit fontScale="90000"/>
          </a:bodyPr>
          <a:lstStyle/>
          <a:p>
            <a:pPr algn="ctr">
              <a:lnSpc>
                <a:spcPct val="100000"/>
              </a:lnSpc>
            </a:pPr>
            <a:r>
              <a:rPr lang="en-US" sz="7300" b="0" i="1" dirty="0">
                <a:latin typeface="Arial"/>
                <a:cs typeface="Arial"/>
              </a:rPr>
              <a:t>By just being you, </a:t>
            </a:r>
            <a:br>
              <a:rPr lang="en-US" sz="7300" b="0" i="1" dirty="0">
                <a:latin typeface="Arial"/>
                <a:cs typeface="Arial"/>
              </a:rPr>
            </a:br>
            <a:r>
              <a:rPr lang="en-US" sz="7300" b="0" i="1" dirty="0">
                <a:solidFill>
                  <a:srgbClr val="ED7D31"/>
                </a:solidFill>
                <a:latin typeface="Arial"/>
                <a:cs typeface="Arial"/>
              </a:rPr>
              <a:t>you</a:t>
            </a:r>
            <a:r>
              <a:rPr lang="en-US" sz="7300" b="0" i="1" dirty="0">
                <a:latin typeface="Arial"/>
                <a:cs typeface="Arial"/>
              </a:rPr>
              <a:t> </a:t>
            </a:r>
            <a:r>
              <a:rPr lang="en-US" sz="7300" b="0" i="1" dirty="0">
                <a:solidFill>
                  <a:srgbClr val="ED7D31"/>
                </a:solidFill>
                <a:latin typeface="Arial"/>
                <a:cs typeface="Arial"/>
              </a:rPr>
              <a:t>make</a:t>
            </a:r>
            <a:r>
              <a:rPr lang="en-US" sz="7300" b="0" i="1" dirty="0">
                <a:latin typeface="Arial"/>
                <a:cs typeface="Arial"/>
              </a:rPr>
              <a:t> </a:t>
            </a:r>
            <a:r>
              <a:rPr lang="en-US" sz="7300" b="0" i="1" dirty="0">
                <a:solidFill>
                  <a:srgbClr val="ED7D31"/>
                </a:solidFill>
                <a:latin typeface="Arial"/>
                <a:cs typeface="Arial"/>
              </a:rPr>
              <a:t>a</a:t>
            </a:r>
            <a:r>
              <a:rPr lang="en-US" sz="7300" b="0" i="1" dirty="0">
                <a:latin typeface="Arial"/>
                <a:cs typeface="Arial"/>
              </a:rPr>
              <a:t> profound </a:t>
            </a:r>
            <a:r>
              <a:rPr lang="en-US" sz="7300" b="0" i="1" dirty="0">
                <a:solidFill>
                  <a:srgbClr val="ED7D31"/>
                </a:solidFill>
                <a:latin typeface="Arial"/>
                <a:cs typeface="Arial"/>
              </a:rPr>
              <a:t>difference.  </a:t>
            </a:r>
            <a:br>
              <a:rPr lang="en-US" sz="7300" b="0" i="1" dirty="0">
                <a:latin typeface="Arial"/>
                <a:cs typeface="Arial"/>
              </a:rPr>
            </a:br>
            <a:r>
              <a:rPr lang="en-US" sz="7300" b="0" i="1" dirty="0">
                <a:latin typeface="Arial"/>
                <a:cs typeface="Arial"/>
              </a:rPr>
              <a:t>Don’t ever forget that </a:t>
            </a:r>
            <a:br>
              <a:rPr lang="en-US" sz="7300" b="0" i="1" dirty="0">
                <a:latin typeface="Arial"/>
                <a:cs typeface="Arial"/>
              </a:rPr>
            </a:br>
            <a:r>
              <a:rPr lang="en-US" sz="7300" b="0" i="1" dirty="0">
                <a:solidFill>
                  <a:srgbClr val="ED7D31"/>
                </a:solidFill>
                <a:latin typeface="Arial"/>
                <a:cs typeface="Arial"/>
              </a:rPr>
              <a:t>you matter. </a:t>
            </a:r>
            <a:br>
              <a:rPr lang="en-US" sz="7300" b="0" dirty="0">
                <a:latin typeface="Arial"/>
                <a:cs typeface="Arial"/>
              </a:rPr>
            </a:br>
            <a:r>
              <a:rPr lang="en-US" sz="7300" b="0" dirty="0">
                <a:latin typeface="Arial"/>
                <a:cs typeface="Arial"/>
              </a:rPr>
              <a:t>							</a:t>
            </a:r>
            <a:r>
              <a:rPr lang="en-US" sz="1600" b="0" dirty="0">
                <a:latin typeface="Arial"/>
                <a:cs typeface="Arial"/>
              </a:rPr>
              <a:t>Anonymous</a:t>
            </a:r>
            <a:br>
              <a:rPr lang="en-US" b="1" dirty="0">
                <a:latin typeface="Arial"/>
              </a:rPr>
            </a:br>
            <a:br>
              <a:rPr lang="en-US" b="1" dirty="0">
                <a:latin typeface="Arial"/>
              </a:rPr>
            </a:br>
            <a:endParaRPr lang="en-US" sz="3100" b="0" dirty="0">
              <a:latin typeface="+mn-lt"/>
              <a:cs typeface="Arial"/>
            </a:endParaRPr>
          </a:p>
        </p:txBody>
      </p:sp>
      <p:sp>
        <p:nvSpPr>
          <p:cNvPr id="4" name="Slide Number Placeholder 3">
            <a:extLst>
              <a:ext uri="{FF2B5EF4-FFF2-40B4-BE49-F238E27FC236}">
                <a16:creationId xmlns:a16="http://schemas.microsoft.com/office/drawing/2014/main" id="{C4B0023C-AD83-10F9-5CEE-D043D44B3917}"/>
              </a:ext>
            </a:extLst>
          </p:cNvPr>
          <p:cNvSpPr>
            <a:spLocks noGrp="1"/>
          </p:cNvSpPr>
          <p:nvPr>
            <p:ph type="sldNum" sz="quarter" idx="12"/>
          </p:nvPr>
        </p:nvSpPr>
        <p:spPr/>
        <p:txBody>
          <a:bodyPr/>
          <a:lstStyle/>
          <a:p>
            <a:fld id="{6D486360-FF34-7B48-AD05-62F8407C4C7E}" type="slidenum">
              <a:rPr lang="en-US" smtClean="0"/>
              <a:t>29</a:t>
            </a:fld>
            <a:endParaRPr lang="en-US"/>
          </a:p>
        </p:txBody>
      </p:sp>
    </p:spTree>
    <p:extLst>
      <p:ext uri="{BB962C8B-B14F-4D97-AF65-F5344CB8AC3E}">
        <p14:creationId xmlns:p14="http://schemas.microsoft.com/office/powerpoint/2010/main" val="2827990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EF302-9111-E8DA-9263-44FB5D73B1DF}"/>
              </a:ext>
            </a:extLst>
          </p:cNvPr>
          <p:cNvSpPr>
            <a:spLocks noGrp="1"/>
          </p:cNvSpPr>
          <p:nvPr>
            <p:ph type="title"/>
          </p:nvPr>
        </p:nvSpPr>
        <p:spPr>
          <a:xfrm>
            <a:off x="1262716" y="531520"/>
            <a:ext cx="10091084" cy="709053"/>
          </a:xfrm>
        </p:spPr>
        <p:txBody>
          <a:bodyPr vert="horz" lIns="91440" tIns="45720" rIns="91440" bIns="45720" rtlCol="0" anchor="ctr">
            <a:normAutofit/>
          </a:bodyPr>
          <a:lstStyle/>
          <a:p>
            <a:r>
              <a:rPr lang="en-US" dirty="0">
                <a:latin typeface="Arial"/>
                <a:cs typeface="Arial"/>
              </a:rPr>
              <a:t>Disclaimer</a:t>
            </a:r>
            <a:endParaRPr lang="en-US" dirty="0"/>
          </a:p>
        </p:txBody>
      </p:sp>
      <p:sp>
        <p:nvSpPr>
          <p:cNvPr id="3" name="Content Placeholder 2">
            <a:extLst>
              <a:ext uri="{FF2B5EF4-FFF2-40B4-BE49-F238E27FC236}">
                <a16:creationId xmlns:a16="http://schemas.microsoft.com/office/drawing/2014/main" id="{3E337E44-92A8-6717-F67C-1B9A6F2DCC67}"/>
              </a:ext>
            </a:extLst>
          </p:cNvPr>
          <p:cNvSpPr>
            <a:spLocks noGrp="1"/>
          </p:cNvSpPr>
          <p:nvPr>
            <p:ph idx="1"/>
          </p:nvPr>
        </p:nvSpPr>
        <p:spPr>
          <a:xfrm>
            <a:off x="838018" y="1281530"/>
            <a:ext cx="11353982" cy="5278581"/>
          </a:xfrm>
        </p:spPr>
        <p:txBody>
          <a:bodyPr vert="horz" lIns="91440" tIns="45720" rIns="91440" bIns="45720" rtlCol="0" anchor="t">
            <a:noAutofit/>
          </a:bodyPr>
          <a:lstStyle/>
          <a:p>
            <a:pPr marL="0" indent="0" algn="ctr">
              <a:lnSpc>
                <a:spcPct val="100000"/>
              </a:lnSpc>
              <a:buNone/>
            </a:pPr>
            <a:r>
              <a:rPr lang="en-US" sz="4800" dirty="0">
                <a:ea typeface="+mn-lt"/>
                <a:cs typeface="+mn-lt"/>
              </a:rPr>
              <a:t>This presentation may include readings, media, and discussion around topics such as suicide, trauma, and crisis intervention and may be difficult. </a:t>
            </a:r>
          </a:p>
          <a:p>
            <a:pPr marL="0" indent="0" algn="ctr">
              <a:lnSpc>
                <a:spcPct val="100000"/>
              </a:lnSpc>
              <a:buNone/>
            </a:pPr>
            <a:r>
              <a:rPr lang="en-US" sz="4800" dirty="0">
                <a:ea typeface="+mn-lt"/>
                <a:cs typeface="+mn-lt"/>
              </a:rPr>
              <a:t>Please listen to yourself and reach out if you are having difficulty with these topics.</a:t>
            </a:r>
            <a:endParaRPr lang="en-US" sz="4800" dirty="0">
              <a:cs typeface="Calibri"/>
            </a:endParaRPr>
          </a:p>
        </p:txBody>
      </p:sp>
      <p:sp>
        <p:nvSpPr>
          <p:cNvPr id="4" name="Slide Number Placeholder 3">
            <a:extLst>
              <a:ext uri="{FF2B5EF4-FFF2-40B4-BE49-F238E27FC236}">
                <a16:creationId xmlns:a16="http://schemas.microsoft.com/office/drawing/2014/main" id="{7D138B9D-F6DC-6A3B-C57A-1B0A90704012}"/>
              </a:ext>
            </a:extLst>
          </p:cNvPr>
          <p:cNvSpPr>
            <a:spLocks noGrp="1"/>
          </p:cNvSpPr>
          <p:nvPr>
            <p:ph type="sldNum" sz="quarter" idx="12"/>
          </p:nvPr>
        </p:nvSpPr>
        <p:spPr/>
        <p:txBody>
          <a:bodyPr/>
          <a:lstStyle/>
          <a:p>
            <a:fld id="{6D486360-FF34-7B48-AD05-62F8407C4C7E}" type="slidenum">
              <a:rPr lang="en-US" smtClean="0"/>
              <a:t>3</a:t>
            </a:fld>
            <a:endParaRPr lang="en-US"/>
          </a:p>
        </p:txBody>
      </p:sp>
    </p:spTree>
    <p:extLst>
      <p:ext uri="{BB962C8B-B14F-4D97-AF65-F5344CB8AC3E}">
        <p14:creationId xmlns:p14="http://schemas.microsoft.com/office/powerpoint/2010/main" val="37154511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2716" y="516775"/>
            <a:ext cx="10091084" cy="709053"/>
          </a:xfrm>
        </p:spPr>
        <p:txBody>
          <a:bodyPr/>
          <a:lstStyle/>
          <a:p>
            <a:r>
              <a:rPr lang="en-US" dirty="0"/>
              <a:t>Resources</a:t>
            </a:r>
          </a:p>
        </p:txBody>
      </p:sp>
      <p:sp>
        <p:nvSpPr>
          <p:cNvPr id="3" name="Content Placeholder 2"/>
          <p:cNvSpPr>
            <a:spLocks noGrp="1"/>
          </p:cNvSpPr>
          <p:nvPr>
            <p:ph idx="1"/>
          </p:nvPr>
        </p:nvSpPr>
        <p:spPr>
          <a:xfrm>
            <a:off x="1262716" y="1520590"/>
            <a:ext cx="6396338" cy="4379633"/>
          </a:xfrm>
        </p:spPr>
        <p:txBody>
          <a:bodyPr>
            <a:normAutofit fontScale="92500" lnSpcReduction="20000"/>
          </a:bodyPr>
          <a:lstStyle/>
          <a:p>
            <a:pPr marL="0" indent="0">
              <a:buNone/>
            </a:pPr>
            <a:r>
              <a:rPr lang="en-US" b="1" dirty="0">
                <a:solidFill>
                  <a:srgbClr val="ED7D31"/>
                </a:solidFill>
              </a:rPr>
              <a:t>Suicide Prevention: </a:t>
            </a:r>
          </a:p>
          <a:p>
            <a:pPr marL="457200">
              <a:lnSpc>
                <a:spcPct val="150000"/>
              </a:lnSpc>
            </a:pPr>
            <a:r>
              <a:rPr lang="en-US" dirty="0"/>
              <a:t>Zero Suicide Institute</a:t>
            </a:r>
          </a:p>
          <a:p>
            <a:pPr marL="457200">
              <a:lnSpc>
                <a:spcPct val="150000"/>
              </a:lnSpc>
            </a:pPr>
            <a:r>
              <a:rPr lang="en-US" dirty="0"/>
              <a:t>Zero Suicide Listserv</a:t>
            </a:r>
          </a:p>
          <a:p>
            <a:pPr marL="457200">
              <a:lnSpc>
                <a:spcPct val="150000"/>
              </a:lnSpc>
            </a:pPr>
            <a:r>
              <a:rPr lang="en-US" dirty="0"/>
              <a:t>NV Office for Suicide Prevention</a:t>
            </a:r>
          </a:p>
          <a:p>
            <a:pPr marL="457200">
              <a:lnSpc>
                <a:spcPct val="150000"/>
              </a:lnSpc>
            </a:pPr>
            <a:r>
              <a:rPr lang="en-US" dirty="0"/>
              <a:t>NV Zero Suicide Initiative</a:t>
            </a:r>
          </a:p>
          <a:p>
            <a:pPr marL="457200">
              <a:lnSpc>
                <a:spcPct val="150000"/>
              </a:lnSpc>
            </a:pPr>
            <a:r>
              <a:rPr lang="en-US" dirty="0"/>
              <a:t>The Lifeline and 988</a:t>
            </a:r>
          </a:p>
          <a:p>
            <a:pPr marL="457200">
              <a:lnSpc>
                <a:spcPct val="150000"/>
              </a:lnSpc>
            </a:pPr>
            <a:r>
              <a:rPr lang="en-US" dirty="0"/>
              <a:t>UNR </a:t>
            </a:r>
            <a:r>
              <a:rPr lang="en-US" dirty="0" err="1"/>
              <a:t>LiveWell</a:t>
            </a:r>
            <a:r>
              <a:rPr lang="en-US" dirty="0"/>
              <a:t> Resource Page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86360-FF34-7B48-AD05-62F8407C4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p:cNvPicPr>
            <a:picLocks noChangeAspect="1"/>
          </p:cNvPicPr>
          <p:nvPr/>
        </p:nvPicPr>
        <p:blipFill>
          <a:blip r:embed="rId3"/>
          <a:stretch>
            <a:fillRect/>
          </a:stretch>
        </p:blipFill>
        <p:spPr>
          <a:xfrm>
            <a:off x="8061961" y="516775"/>
            <a:ext cx="2888932" cy="5340147"/>
          </a:xfrm>
          <a:prstGeom prst="rect">
            <a:avLst/>
          </a:prstGeom>
        </p:spPr>
      </p:pic>
    </p:spTree>
    <p:extLst>
      <p:ext uri="{BB962C8B-B14F-4D97-AF65-F5344CB8AC3E}">
        <p14:creationId xmlns:p14="http://schemas.microsoft.com/office/powerpoint/2010/main" val="21715382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2716" y="615874"/>
            <a:ext cx="10091084" cy="709053"/>
          </a:xfrm>
        </p:spPr>
        <p:txBody>
          <a:bodyPr/>
          <a:lstStyle/>
          <a:p>
            <a:r>
              <a:rPr lang="en-US" dirty="0"/>
              <a:t>Resources </a:t>
            </a:r>
          </a:p>
        </p:txBody>
      </p:sp>
      <p:sp>
        <p:nvSpPr>
          <p:cNvPr id="3" name="Content Placeholder 2"/>
          <p:cNvSpPr>
            <a:spLocks noGrp="1"/>
          </p:cNvSpPr>
          <p:nvPr>
            <p:ph idx="1"/>
          </p:nvPr>
        </p:nvSpPr>
        <p:spPr>
          <a:xfrm>
            <a:off x="993913" y="1450228"/>
            <a:ext cx="11198087" cy="4744758"/>
          </a:xfrm>
        </p:spPr>
        <p:txBody>
          <a:bodyPr>
            <a:normAutofit/>
          </a:bodyPr>
          <a:lstStyle/>
          <a:p>
            <a:pPr marL="344487" indent="0">
              <a:buNone/>
            </a:pPr>
            <a:r>
              <a:rPr lang="en-US" sz="2400" b="1" dirty="0">
                <a:solidFill>
                  <a:srgbClr val="ED7D31"/>
                </a:solidFill>
              </a:rPr>
              <a:t>Community Resources:</a:t>
            </a:r>
          </a:p>
          <a:p>
            <a:pPr marL="688975" indent="-344488"/>
            <a:r>
              <a:rPr lang="en-US" dirty="0">
                <a:solidFill>
                  <a:schemeClr val="tx1">
                    <a:lumMod val="50000"/>
                    <a:lumOff val="50000"/>
                  </a:schemeClr>
                </a:solidFill>
              </a:rPr>
              <a:t>UNR Disabilities Resource Center</a:t>
            </a:r>
          </a:p>
          <a:p>
            <a:pPr marL="688975" indent="-344488"/>
            <a:r>
              <a:rPr lang="en-US" dirty="0">
                <a:solidFill>
                  <a:schemeClr val="tx1">
                    <a:lumMod val="50000"/>
                    <a:lumOff val="50000"/>
                  </a:schemeClr>
                </a:solidFill>
              </a:rPr>
              <a:t>Nevada Center for Excellence in Disabilities Directory</a:t>
            </a:r>
          </a:p>
          <a:p>
            <a:pPr marL="688975" indent="-344488"/>
            <a:r>
              <a:rPr lang="en-US" dirty="0">
                <a:solidFill>
                  <a:schemeClr val="tx1">
                    <a:lumMod val="50000"/>
                    <a:lumOff val="50000"/>
                  </a:schemeClr>
                </a:solidFill>
              </a:rPr>
              <a:t>CASAT on Demand Resources &amp; Downloads</a:t>
            </a:r>
          </a:p>
          <a:p>
            <a:pPr marL="688975" indent="-344488"/>
            <a:r>
              <a:rPr lang="en-US" dirty="0">
                <a:solidFill>
                  <a:schemeClr val="tx1">
                    <a:lumMod val="50000"/>
                    <a:lumOff val="50000"/>
                  </a:schemeClr>
                </a:solidFill>
              </a:rPr>
              <a:t>Pacific Southwest Addiction Technology Transfer Center (PSATTC)</a:t>
            </a:r>
          </a:p>
          <a:p>
            <a:pPr marL="688975" indent="-344488"/>
            <a:r>
              <a:rPr lang="en-US" dirty="0">
                <a:solidFill>
                  <a:schemeClr val="tx1">
                    <a:lumMod val="50000"/>
                    <a:lumOff val="50000"/>
                  </a:schemeClr>
                </a:solidFill>
              </a:rPr>
              <a:t>The Mental Health Technology Transfer Center Network</a:t>
            </a:r>
          </a:p>
          <a:p>
            <a:pPr marL="688975" indent="-344488"/>
            <a:r>
              <a:rPr lang="en-US" dirty="0"/>
              <a:t>The Prevention Technology Transfer Center Network</a:t>
            </a:r>
          </a:p>
          <a:p>
            <a:pPr marL="688975" indent="-344488"/>
            <a:r>
              <a:rPr lang="en-US" dirty="0"/>
              <a:t>Dep. of Health &amp; Human Services Aging and Disability Services Division</a:t>
            </a:r>
          </a:p>
          <a:p>
            <a:pPr marL="688975" indent="-344488"/>
            <a:r>
              <a:rPr lang="en-US" dirty="0"/>
              <a:t>SAMHSA’s Technology Transfer Center (TTC) Programs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86360-FF34-7B48-AD05-62F8407C4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16130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5202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7" name="Rectangle 1036">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4D6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D336400-C8BB-B7F0-23A4-96ACDEAEE36E}"/>
              </a:ext>
            </a:extLst>
          </p:cNvPr>
          <p:cNvSpPr>
            <a:spLocks noGrp="1"/>
          </p:cNvSpPr>
          <p:nvPr>
            <p:ph type="title"/>
          </p:nvPr>
        </p:nvSpPr>
        <p:spPr>
          <a:xfrm>
            <a:off x="561787" y="494301"/>
            <a:ext cx="6594189" cy="1625210"/>
          </a:xfrm>
        </p:spPr>
        <p:txBody>
          <a:bodyPr>
            <a:normAutofit/>
          </a:bodyPr>
          <a:lstStyle/>
          <a:p>
            <a:r>
              <a:rPr lang="en-US" dirty="0">
                <a:solidFill>
                  <a:srgbClr val="FFFFFF"/>
                </a:solidFill>
                <a:latin typeface="Arial"/>
                <a:cs typeface="Arial"/>
              </a:rPr>
              <a:t>Topics</a:t>
            </a:r>
            <a:endParaRPr lang="en-US" dirty="0">
              <a:solidFill>
                <a:srgbClr val="FFFFFF"/>
              </a:solidFill>
            </a:endParaRPr>
          </a:p>
        </p:txBody>
      </p:sp>
      <p:pic>
        <p:nvPicPr>
          <p:cNvPr id="1032" name="Picture 8">
            <a:extLst>
              <a:ext uri="{FF2B5EF4-FFF2-40B4-BE49-F238E27FC236}">
                <a16:creationId xmlns:a16="http://schemas.microsoft.com/office/drawing/2014/main" id="{95532CD9-8600-42BD-4E4D-46AA4535F101}"/>
              </a:ext>
            </a:extLst>
          </p:cNvPr>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l="40083" r="3805" b="-2"/>
          <a:stretch/>
        </p:blipFill>
        <p:spPr bwMode="auto">
          <a:xfrm>
            <a:off x="326348" y="2532158"/>
            <a:ext cx="3442801" cy="408025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and, man, hair, alone, heart, sadness, human, ear, skull, hairstyle, mouth, close up, human body, sad, face, loneliness, psychology, eye, head, skin, crisis, expression, emotional, dramatic, pain, organ, psyche, emotions, soul, closure, leave, emotion, depression, feelings, unhappy, despair, ego, therapy, psychiatry, ernst, interaction, disease, problems, being alone, psychotherapy, headaches, headache, burnout, frustration, exhausted, sense, emotionally, kummer, psychiatric, mentally, facial hair, psycholgie, archetype, archetypes">
            <a:extLst>
              <a:ext uri="{FF2B5EF4-FFF2-40B4-BE49-F238E27FC236}">
                <a16:creationId xmlns:a16="http://schemas.microsoft.com/office/drawing/2014/main" id="{1ABB74C4-D4C1-D507-A300-3E4157E5D8AE}"/>
              </a:ext>
            </a:extLst>
          </p:cNvPr>
          <p:cNvPicPr>
            <a:picLocks noChangeAspect="1" noChangeArrowheads="1"/>
          </p:cNvPicPr>
          <p:nvPr/>
        </p:nvPicPr>
        <p:blipFill rotWithShape="1">
          <a:blip r:embed="rId4">
            <a:grayscl/>
            <a:extLst>
              <a:ext uri="{28A0092B-C50C-407E-A947-70E740481C1C}">
                <a14:useLocalDpi xmlns:a14="http://schemas.microsoft.com/office/drawing/2010/main" val="0"/>
              </a:ext>
            </a:extLst>
          </a:blip>
          <a:srcRect t="9619" b="1510"/>
          <a:stretch/>
        </p:blipFill>
        <p:spPr bwMode="auto">
          <a:xfrm>
            <a:off x="3942259" y="2491705"/>
            <a:ext cx="3442803" cy="19581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Emergency - Free of Charge Creative Commons Highway Sign image">
            <a:extLst>
              <a:ext uri="{FF2B5EF4-FFF2-40B4-BE49-F238E27FC236}">
                <a16:creationId xmlns:a16="http://schemas.microsoft.com/office/drawing/2014/main" id="{D2CE8353-F10E-7BDB-36FE-30C449930841}"/>
              </a:ext>
            </a:extLst>
          </p:cNvPr>
          <p:cNvPicPr>
            <a:picLocks noChangeAspect="1"/>
          </p:cNvPicPr>
          <p:nvPr/>
        </p:nvPicPr>
        <p:blipFill rotWithShape="1">
          <a:blip r:embed="rId5">
            <a:grayscl/>
          </a:blip>
          <a:srcRect t="10500" r="-3" b="4139"/>
          <a:stretch/>
        </p:blipFill>
        <p:spPr>
          <a:xfrm>
            <a:off x="3940017" y="4655596"/>
            <a:ext cx="3447288" cy="1956816"/>
          </a:xfrm>
          <a:prstGeom prst="rect">
            <a:avLst/>
          </a:prstGeom>
        </p:spPr>
      </p:pic>
      <p:sp>
        <p:nvSpPr>
          <p:cNvPr id="1039" name="Rectangle 1038">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B66BE61-6386-A144-24BE-5A65D8DE98E5}"/>
              </a:ext>
            </a:extLst>
          </p:cNvPr>
          <p:cNvSpPr>
            <a:spLocks noGrp="1"/>
          </p:cNvSpPr>
          <p:nvPr>
            <p:ph idx="1"/>
          </p:nvPr>
        </p:nvSpPr>
        <p:spPr>
          <a:xfrm>
            <a:off x="7957973" y="763523"/>
            <a:ext cx="3511296" cy="5330952"/>
          </a:xfrm>
        </p:spPr>
        <p:txBody>
          <a:bodyPr vert="horz" lIns="91440" tIns="45720" rIns="91440" bIns="45720" rtlCol="0" anchor="ctr">
            <a:normAutofit/>
          </a:bodyPr>
          <a:lstStyle/>
          <a:p>
            <a:r>
              <a:rPr lang="en-US" sz="2400" dirty="0">
                <a:solidFill>
                  <a:srgbClr val="FFFFFF"/>
                </a:solidFill>
                <a:ea typeface="+mn-lt"/>
                <a:cs typeface="+mn-lt"/>
              </a:rPr>
              <a:t>Crisis Response System</a:t>
            </a:r>
            <a:endParaRPr lang="en-US" sz="2400" dirty="0">
              <a:solidFill>
                <a:srgbClr val="FFFFFF"/>
              </a:solidFill>
              <a:cs typeface="Calibri" panose="020F0502020204030204"/>
            </a:endParaRPr>
          </a:p>
          <a:p>
            <a:r>
              <a:rPr lang="en-US" sz="2400" dirty="0">
                <a:solidFill>
                  <a:srgbClr val="FFFFFF"/>
                </a:solidFill>
                <a:ea typeface="+mn-lt"/>
                <a:cs typeface="+mn-lt"/>
              </a:rPr>
              <a:t>Suicide Prevention</a:t>
            </a:r>
            <a:endParaRPr lang="en-US" sz="2400" dirty="0">
              <a:solidFill>
                <a:srgbClr val="FFFFFF"/>
              </a:solidFill>
              <a:cs typeface="Calibri" panose="020F0502020204030204"/>
            </a:endParaRPr>
          </a:p>
          <a:p>
            <a:r>
              <a:rPr lang="en-US" sz="2400" dirty="0">
                <a:solidFill>
                  <a:srgbClr val="FFFFFF"/>
                </a:solidFill>
                <a:ea typeface="+mn-lt"/>
                <a:cs typeface="+mn-lt"/>
              </a:rPr>
              <a:t>Trauma</a:t>
            </a:r>
            <a:endParaRPr lang="en-US" sz="2400" dirty="0">
              <a:solidFill>
                <a:srgbClr val="FFFFFF"/>
              </a:solidFill>
              <a:cs typeface="Calibri"/>
            </a:endParaRPr>
          </a:p>
          <a:p>
            <a:r>
              <a:rPr lang="en-US" sz="2400" dirty="0">
                <a:solidFill>
                  <a:srgbClr val="FFFFFF"/>
                </a:solidFill>
                <a:ea typeface="+mn-lt"/>
                <a:cs typeface="+mn-lt"/>
              </a:rPr>
              <a:t>Cultural Considerations </a:t>
            </a:r>
            <a:endParaRPr lang="en-US" sz="2400" dirty="0">
              <a:solidFill>
                <a:srgbClr val="FFFFFF"/>
              </a:solidFill>
            </a:endParaRPr>
          </a:p>
          <a:p>
            <a:r>
              <a:rPr lang="en-US" sz="2400" dirty="0">
                <a:solidFill>
                  <a:srgbClr val="FFFFFF"/>
                </a:solidFill>
                <a:cs typeface="Calibri"/>
              </a:rPr>
              <a:t>Compassion Fatigue</a:t>
            </a:r>
          </a:p>
          <a:p>
            <a:endParaRPr lang="en-US" sz="2200" dirty="0">
              <a:solidFill>
                <a:srgbClr val="FFFFFF"/>
              </a:solidFill>
              <a:cs typeface="Calibri"/>
            </a:endParaRPr>
          </a:p>
        </p:txBody>
      </p:sp>
      <p:sp>
        <p:nvSpPr>
          <p:cNvPr id="4" name="Slide Number Placeholder 3">
            <a:extLst>
              <a:ext uri="{FF2B5EF4-FFF2-40B4-BE49-F238E27FC236}">
                <a16:creationId xmlns:a16="http://schemas.microsoft.com/office/drawing/2014/main" id="{716DBB52-850D-C0E7-DE13-0155B09F13BC}"/>
              </a:ext>
            </a:extLst>
          </p:cNvPr>
          <p:cNvSpPr>
            <a:spLocks noGrp="1"/>
          </p:cNvSpPr>
          <p:nvPr>
            <p:ph type="sldNum" sz="quarter" idx="12"/>
          </p:nvPr>
        </p:nvSpPr>
        <p:spPr>
          <a:xfrm>
            <a:off x="10621992" y="6535157"/>
            <a:ext cx="847277" cy="274320"/>
          </a:xfrm>
        </p:spPr>
        <p:txBody>
          <a:bodyPr>
            <a:normAutofit/>
          </a:bodyPr>
          <a:lstStyle/>
          <a:p>
            <a:pPr>
              <a:spcAft>
                <a:spcPts val="600"/>
              </a:spcAft>
            </a:pPr>
            <a:fld id="{6D486360-FF34-7B48-AD05-62F8407C4C7E}" type="slidenum">
              <a:rPr lang="en-US" sz="1050">
                <a:solidFill>
                  <a:schemeClr val="tx1">
                    <a:lumMod val="50000"/>
                    <a:lumOff val="50000"/>
                  </a:schemeClr>
                </a:solidFill>
              </a:rPr>
              <a:pPr>
                <a:spcAft>
                  <a:spcPts val="600"/>
                </a:spcAft>
              </a:pPr>
              <a:t>4</a:t>
            </a:fld>
            <a:endParaRPr lang="en-US" sz="1050">
              <a:solidFill>
                <a:schemeClr val="tx1">
                  <a:lumMod val="50000"/>
                  <a:lumOff val="50000"/>
                </a:schemeClr>
              </a:solidFill>
            </a:endParaRPr>
          </a:p>
        </p:txBody>
      </p:sp>
    </p:spTree>
    <p:extLst>
      <p:ext uri="{BB962C8B-B14F-4D97-AF65-F5344CB8AC3E}">
        <p14:creationId xmlns:p14="http://schemas.microsoft.com/office/powerpoint/2010/main" val="1761591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Crisis Intervention - Free of Charge Creative Commons Highway Sign image">
            <a:extLst>
              <a:ext uri="{FF2B5EF4-FFF2-40B4-BE49-F238E27FC236}">
                <a16:creationId xmlns:a16="http://schemas.microsoft.com/office/drawing/2014/main" id="{C3D63F74-A376-3896-C3D4-4C40DDEECA9C}"/>
              </a:ext>
            </a:extLst>
          </p:cNvPr>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28CD180E-10E6-9272-6B8C-38916B517C9F}"/>
              </a:ext>
            </a:extLst>
          </p:cNvPr>
          <p:cNvSpPr>
            <a:spLocks noGrp="1"/>
          </p:cNvSpPr>
          <p:nvPr>
            <p:ph type="sldNum" sz="quarter" idx="12"/>
          </p:nvPr>
        </p:nvSpPr>
        <p:spPr/>
        <p:txBody>
          <a:bodyPr/>
          <a:lstStyle/>
          <a:p>
            <a:fld id="{6D486360-FF34-7B48-AD05-62F8407C4C7E}" type="slidenum">
              <a:rPr lang="en-US" smtClean="0"/>
              <a:t>5</a:t>
            </a:fld>
            <a:endParaRPr lang="en-US"/>
          </a:p>
        </p:txBody>
      </p:sp>
    </p:spTree>
    <p:extLst>
      <p:ext uri="{BB962C8B-B14F-4D97-AF65-F5344CB8AC3E}">
        <p14:creationId xmlns:p14="http://schemas.microsoft.com/office/powerpoint/2010/main" val="2148753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24BD8-6555-EC2D-0636-8C355EEC9908}"/>
              </a:ext>
            </a:extLst>
          </p:cNvPr>
          <p:cNvSpPr>
            <a:spLocks noGrp="1"/>
          </p:cNvSpPr>
          <p:nvPr>
            <p:ph type="title"/>
          </p:nvPr>
        </p:nvSpPr>
        <p:spPr>
          <a:xfrm>
            <a:off x="920812" y="31178"/>
            <a:ext cx="10091084" cy="709053"/>
          </a:xfrm>
        </p:spPr>
        <p:txBody>
          <a:bodyPr>
            <a:normAutofit/>
          </a:bodyPr>
          <a:lstStyle/>
          <a:p>
            <a:r>
              <a:rPr lang="en-US" sz="4000" dirty="0"/>
              <a:t>How to help in an emotional crisis:</a:t>
            </a:r>
          </a:p>
        </p:txBody>
      </p:sp>
      <p:sp>
        <p:nvSpPr>
          <p:cNvPr id="5" name="TextBox 4">
            <a:extLst>
              <a:ext uri="{FF2B5EF4-FFF2-40B4-BE49-F238E27FC236}">
                <a16:creationId xmlns:a16="http://schemas.microsoft.com/office/drawing/2014/main" id="{2C47820F-87A9-C18B-C215-D06700AE649F}"/>
              </a:ext>
            </a:extLst>
          </p:cNvPr>
          <p:cNvSpPr txBox="1"/>
          <p:nvPr/>
        </p:nvSpPr>
        <p:spPr>
          <a:xfrm>
            <a:off x="1099779" y="1022785"/>
            <a:ext cx="10088562" cy="954107"/>
          </a:xfrm>
          <a:prstGeom prst="rect">
            <a:avLst/>
          </a:prstGeom>
          <a:noFill/>
        </p:spPr>
        <p:txBody>
          <a:bodyPr wrap="square" lIns="91440" tIns="45720" rIns="91440" bIns="45720" rtlCol="0" anchor="t">
            <a:spAutoFit/>
          </a:bodyPr>
          <a:lstStyle/>
          <a:p>
            <a:r>
              <a:rPr lang="en-US" sz="2800" i="1" dirty="0">
                <a:solidFill>
                  <a:srgbClr val="ED7D31"/>
                </a:solidFill>
              </a:rPr>
              <a:t>If you suspect a friend or family member is experiencing an emotional crisis, your help can make a difference.</a:t>
            </a:r>
            <a:endParaRPr lang="en-US" sz="2800" i="1" dirty="0">
              <a:solidFill>
                <a:srgbClr val="ED7D31"/>
              </a:solidFill>
              <a:cs typeface="Calibri"/>
            </a:endParaRPr>
          </a:p>
        </p:txBody>
      </p:sp>
      <p:sp>
        <p:nvSpPr>
          <p:cNvPr id="6" name="Rectangle 5">
            <a:extLst>
              <a:ext uri="{FF2B5EF4-FFF2-40B4-BE49-F238E27FC236}">
                <a16:creationId xmlns:a16="http://schemas.microsoft.com/office/drawing/2014/main" id="{1430D884-1D40-D0A3-26C5-F078D924B070}"/>
              </a:ext>
            </a:extLst>
          </p:cNvPr>
          <p:cNvSpPr/>
          <p:nvPr/>
        </p:nvSpPr>
        <p:spPr>
          <a:xfrm>
            <a:off x="1319564" y="2193113"/>
            <a:ext cx="10489310" cy="3785652"/>
          </a:xfrm>
          <a:prstGeom prst="rect">
            <a:avLst/>
          </a:prstGeom>
        </p:spPr>
        <p:txBody>
          <a:bodyPr wrap="square" lIns="91440" tIns="45720" rIns="91440" bIns="45720" anchor="t">
            <a:spAutoFit/>
          </a:bodyPr>
          <a:lstStyle/>
          <a:p>
            <a:r>
              <a:rPr lang="en-US" sz="2400" dirty="0">
                <a:solidFill>
                  <a:schemeClr val="tx1">
                    <a:lumMod val="50000"/>
                    <a:lumOff val="50000"/>
                  </a:schemeClr>
                </a:solidFill>
              </a:rPr>
              <a:t>Spotting the Signs:</a:t>
            </a:r>
            <a:endParaRPr lang="en-US" sz="2400" dirty="0">
              <a:solidFill>
                <a:schemeClr val="tx1">
                  <a:lumMod val="50000"/>
                  <a:lumOff val="50000"/>
                </a:schemeClr>
              </a:solidFill>
              <a:cs typeface="Calibri"/>
            </a:endParaRPr>
          </a:p>
          <a:p>
            <a:pPr marL="342900" indent="-342900">
              <a:lnSpc>
                <a:spcPct val="150000"/>
              </a:lnSpc>
              <a:buAutoNum type="arabicPeriod"/>
            </a:pPr>
            <a:r>
              <a:rPr lang="en-US" sz="2400" dirty="0">
                <a:solidFill>
                  <a:schemeClr val="tx1">
                    <a:lumMod val="50000"/>
                    <a:lumOff val="50000"/>
                  </a:schemeClr>
                </a:solidFill>
              </a:rPr>
              <a:t>Neglect of Personal Hygiene</a:t>
            </a:r>
            <a:endParaRPr lang="en-US" sz="2400" dirty="0">
              <a:solidFill>
                <a:schemeClr val="tx1">
                  <a:lumMod val="50000"/>
                  <a:lumOff val="50000"/>
                </a:schemeClr>
              </a:solidFill>
              <a:cs typeface="Calibri"/>
            </a:endParaRPr>
          </a:p>
          <a:p>
            <a:pPr marL="342900" indent="-342900">
              <a:lnSpc>
                <a:spcPct val="150000"/>
              </a:lnSpc>
              <a:buAutoNum type="arabicPeriod"/>
            </a:pPr>
            <a:r>
              <a:rPr lang="en-US" sz="2400" dirty="0">
                <a:solidFill>
                  <a:schemeClr val="tx1">
                    <a:lumMod val="50000"/>
                    <a:lumOff val="50000"/>
                  </a:schemeClr>
                </a:solidFill>
              </a:rPr>
              <a:t>Dramatic change in sleep habits, sleeping more often or not well.</a:t>
            </a:r>
            <a:endParaRPr lang="en-US" sz="2400" dirty="0">
              <a:solidFill>
                <a:schemeClr val="tx1">
                  <a:lumMod val="50000"/>
                  <a:lumOff val="50000"/>
                </a:schemeClr>
              </a:solidFill>
              <a:cs typeface="Calibri"/>
            </a:endParaRPr>
          </a:p>
          <a:p>
            <a:pPr marL="342900" indent="-342900">
              <a:lnSpc>
                <a:spcPct val="150000"/>
              </a:lnSpc>
              <a:buAutoNum type="arabicPeriod"/>
            </a:pPr>
            <a:r>
              <a:rPr lang="en-US" sz="2400" dirty="0">
                <a:solidFill>
                  <a:schemeClr val="tx1">
                    <a:lumMod val="50000"/>
                    <a:lumOff val="50000"/>
                  </a:schemeClr>
                </a:solidFill>
              </a:rPr>
              <a:t>Weight gain or loss. </a:t>
            </a:r>
          </a:p>
          <a:p>
            <a:pPr marL="342900" indent="-342900">
              <a:lnSpc>
                <a:spcPct val="150000"/>
              </a:lnSpc>
              <a:buAutoNum type="arabicPeriod"/>
            </a:pPr>
            <a:r>
              <a:rPr lang="en-US" sz="2400" dirty="0">
                <a:solidFill>
                  <a:schemeClr val="tx1">
                    <a:lumMod val="50000"/>
                    <a:lumOff val="50000"/>
                  </a:schemeClr>
                </a:solidFill>
              </a:rPr>
              <a:t>Decline in performance at work or school.</a:t>
            </a:r>
            <a:endParaRPr lang="en-US" sz="2400" dirty="0">
              <a:solidFill>
                <a:schemeClr val="tx1">
                  <a:lumMod val="50000"/>
                  <a:lumOff val="50000"/>
                </a:schemeClr>
              </a:solidFill>
              <a:cs typeface="Calibri"/>
            </a:endParaRPr>
          </a:p>
          <a:p>
            <a:pPr marL="342900" indent="-342900">
              <a:lnSpc>
                <a:spcPct val="150000"/>
              </a:lnSpc>
              <a:buAutoNum type="arabicPeriod"/>
            </a:pPr>
            <a:r>
              <a:rPr lang="en-US" sz="2400" dirty="0">
                <a:solidFill>
                  <a:schemeClr val="tx1">
                    <a:lumMod val="50000"/>
                    <a:lumOff val="50000"/>
                  </a:schemeClr>
                </a:solidFill>
              </a:rPr>
              <a:t>Pronounced changes in mood, such as irritability, anger, anxiety or sadness.</a:t>
            </a:r>
            <a:endParaRPr lang="en-US" sz="2400" dirty="0">
              <a:solidFill>
                <a:schemeClr val="tx1">
                  <a:lumMod val="50000"/>
                  <a:lumOff val="50000"/>
                </a:schemeClr>
              </a:solidFill>
              <a:cs typeface="Calibri"/>
            </a:endParaRPr>
          </a:p>
          <a:p>
            <a:pPr marL="342900" indent="-342900">
              <a:lnSpc>
                <a:spcPct val="150000"/>
              </a:lnSpc>
              <a:buAutoNum type="arabicPeriod"/>
            </a:pPr>
            <a:r>
              <a:rPr lang="en-US" sz="2400" dirty="0">
                <a:solidFill>
                  <a:schemeClr val="tx1">
                    <a:lumMod val="50000"/>
                    <a:lumOff val="50000"/>
                  </a:schemeClr>
                </a:solidFill>
              </a:rPr>
              <a:t>Withdrawal from routine activities and relationships. </a:t>
            </a:r>
            <a:endParaRPr lang="en-US" sz="2400" dirty="0">
              <a:solidFill>
                <a:schemeClr val="tx1">
                  <a:lumMod val="50000"/>
                  <a:lumOff val="50000"/>
                </a:schemeClr>
              </a:solidFill>
              <a:cs typeface="Calibri"/>
            </a:endParaRPr>
          </a:p>
        </p:txBody>
      </p:sp>
      <p:sp>
        <p:nvSpPr>
          <p:cNvPr id="3" name="Slide Number Placeholder 2">
            <a:extLst>
              <a:ext uri="{FF2B5EF4-FFF2-40B4-BE49-F238E27FC236}">
                <a16:creationId xmlns:a16="http://schemas.microsoft.com/office/drawing/2014/main" id="{1CD9DB27-2E1E-26E7-B87A-C3CB8B98E88B}"/>
              </a:ext>
            </a:extLst>
          </p:cNvPr>
          <p:cNvSpPr>
            <a:spLocks noGrp="1"/>
          </p:cNvSpPr>
          <p:nvPr>
            <p:ph type="sldNum" sz="quarter" idx="12"/>
          </p:nvPr>
        </p:nvSpPr>
        <p:spPr/>
        <p:txBody>
          <a:bodyPr/>
          <a:lstStyle/>
          <a:p>
            <a:fld id="{6D486360-FF34-7B48-AD05-62F8407C4C7E}" type="slidenum">
              <a:rPr lang="en-US" smtClean="0"/>
              <a:t>6</a:t>
            </a:fld>
            <a:endParaRPr lang="en-US"/>
          </a:p>
        </p:txBody>
      </p:sp>
    </p:spTree>
    <p:extLst>
      <p:ext uri="{BB962C8B-B14F-4D97-AF65-F5344CB8AC3E}">
        <p14:creationId xmlns:p14="http://schemas.microsoft.com/office/powerpoint/2010/main" val="3386285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F386505-498D-58BF-4C8D-D0786592EF7A}"/>
              </a:ext>
            </a:extLst>
          </p:cNvPr>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r="645" b="80000"/>
          <a:stretch/>
        </p:blipFill>
        <p:spPr bwMode="auto">
          <a:xfrm>
            <a:off x="1798" y="1620126"/>
            <a:ext cx="12261868" cy="250793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9FEB0DD9-CE96-EB0B-534E-17B0C801C81B}"/>
              </a:ext>
            </a:extLst>
          </p:cNvPr>
          <p:cNvSpPr>
            <a:spLocks noGrp="1"/>
          </p:cNvSpPr>
          <p:nvPr>
            <p:ph type="sldNum" sz="quarter" idx="12"/>
          </p:nvPr>
        </p:nvSpPr>
        <p:spPr/>
        <p:txBody>
          <a:bodyPr/>
          <a:lstStyle/>
          <a:p>
            <a:fld id="{6D486360-FF34-7B48-AD05-62F8407C4C7E}" type="slidenum">
              <a:rPr lang="en-US" smtClean="0"/>
              <a:t>7</a:t>
            </a:fld>
            <a:endParaRPr lang="en-US"/>
          </a:p>
        </p:txBody>
      </p:sp>
    </p:spTree>
    <p:extLst>
      <p:ext uri="{BB962C8B-B14F-4D97-AF65-F5344CB8AC3E}">
        <p14:creationId xmlns:p14="http://schemas.microsoft.com/office/powerpoint/2010/main" val="2801411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61248"/>
            <a:ext cx="9385539" cy="1142861"/>
          </a:xfrm>
        </p:spPr>
        <p:txBody>
          <a:bodyPr>
            <a:normAutofit/>
          </a:bodyPr>
          <a:lstStyle/>
          <a:p>
            <a:r>
              <a:rPr lang="en-US" sz="3600" dirty="0"/>
              <a:t>Mental Health Spectrum</a:t>
            </a:r>
          </a:p>
        </p:txBody>
      </p:sp>
      <p:sp>
        <p:nvSpPr>
          <p:cNvPr id="4" name="Text Placeholder 3"/>
          <p:cNvSpPr>
            <a:spLocks noGrp="1"/>
          </p:cNvSpPr>
          <p:nvPr>
            <p:ph type="body" sz="half" idx="2"/>
          </p:nvPr>
        </p:nvSpPr>
        <p:spPr>
          <a:xfrm>
            <a:off x="2139352" y="881613"/>
            <a:ext cx="11277600" cy="1568290"/>
          </a:xfrm>
        </p:spPr>
        <p:txBody>
          <a:bodyPr>
            <a:normAutofit/>
          </a:bodyPr>
          <a:lstStyle/>
          <a:p>
            <a:pPr marL="457200" indent="-228600">
              <a:spcAft>
                <a:spcPts val="600"/>
              </a:spcAft>
              <a:buFont typeface="Arial" panose="020B0604020202020204" pitchFamily="34" charset="0"/>
              <a:buChar char="•"/>
            </a:pPr>
            <a:r>
              <a:rPr lang="en-US" sz="3600" dirty="0">
                <a:solidFill>
                  <a:schemeClr val="tx1">
                    <a:lumMod val="50000"/>
                    <a:lumOff val="50000"/>
                  </a:schemeClr>
                </a:solidFill>
              </a:rPr>
              <a:t>Mental Health is non-binary </a:t>
            </a:r>
          </a:p>
          <a:p>
            <a:pPr marL="457200" indent="-228600">
              <a:spcAft>
                <a:spcPts val="600"/>
              </a:spcAft>
              <a:buFont typeface="Arial" panose="020B0604020202020204" pitchFamily="34" charset="0"/>
              <a:buChar char="•"/>
            </a:pPr>
            <a:r>
              <a:rPr lang="en-US" sz="3600" dirty="0">
                <a:solidFill>
                  <a:schemeClr val="tx1">
                    <a:lumMod val="50000"/>
                    <a:lumOff val="50000"/>
                  </a:schemeClr>
                </a:solidFill>
              </a:rPr>
              <a:t>Suicide is the end stage of mental health disease</a:t>
            </a:r>
          </a:p>
          <a:p>
            <a:endParaRPr lang="en-US" dirty="0"/>
          </a:p>
        </p:txBody>
      </p:sp>
      <p:sp>
        <p:nvSpPr>
          <p:cNvPr id="5" name="Slide Number Placeholder 4"/>
          <p:cNvSpPr>
            <a:spLocks noGrp="1"/>
          </p:cNvSpPr>
          <p:nvPr>
            <p:ph type="sldNum" sz="quarter" idx="12"/>
          </p:nvPr>
        </p:nvSpPr>
        <p:spPr/>
        <p:txBody>
          <a:bodyPr/>
          <a:lstStyle/>
          <a:p>
            <a:fld id="{6D486360-FF34-7B48-AD05-62F8407C4C7E}" type="slidenum">
              <a:rPr lang="en-US" smtClean="0"/>
              <a:t>8</a:t>
            </a:fld>
            <a:endParaRPr lang="en-US"/>
          </a:p>
        </p:txBody>
      </p:sp>
      <p:pic>
        <p:nvPicPr>
          <p:cNvPr id="6" name="Content Placeholder 5" descr="Graphical user interface, application&#10;&#10;Description automatically generated">
            <a:extLst>
              <a:ext uri="{FF2B5EF4-FFF2-40B4-BE49-F238E27FC236}">
                <a16:creationId xmlns:a16="http://schemas.microsoft.com/office/drawing/2014/main" id="{FB0EEF98-4011-4246-690B-67345242AF61}"/>
              </a:ext>
            </a:extLst>
          </p:cNvPr>
          <p:cNvPicPr>
            <a:picLocks noGrp="1" noChangeAspect="1"/>
          </p:cNvPicPr>
          <p:nvPr>
            <p:ph idx="1"/>
          </p:nvPr>
        </p:nvPicPr>
        <p:blipFill>
          <a:blip r:embed="rId3">
            <a:duotone>
              <a:schemeClr val="accent2">
                <a:shade val="45000"/>
                <a:satMod val="135000"/>
              </a:schemeClr>
              <a:prstClr val="white"/>
            </a:duotone>
          </a:blip>
          <a:stretch>
            <a:fillRect/>
          </a:stretch>
        </p:blipFill>
        <p:spPr>
          <a:xfrm>
            <a:off x="0" y="2124610"/>
            <a:ext cx="12192000" cy="4733390"/>
          </a:xfrm>
          <a:prstGeom prst="rect">
            <a:avLst/>
          </a:prstGeom>
        </p:spPr>
      </p:pic>
    </p:spTree>
    <p:extLst>
      <p:ext uri="{BB962C8B-B14F-4D97-AF65-F5344CB8AC3E}">
        <p14:creationId xmlns:p14="http://schemas.microsoft.com/office/powerpoint/2010/main" val="20386669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descr="Saving Lives Worldwide - A Call to Action - The Columbia Lighthouse Project">
            <a:hlinkClick r:id="" action="ppaction://media"/>
            <a:extLst>
              <a:ext uri="{FF2B5EF4-FFF2-40B4-BE49-F238E27FC236}">
                <a16:creationId xmlns:a16="http://schemas.microsoft.com/office/drawing/2014/main" id="{0D0744B3-192E-637E-EBD5-38DBD85613E3}"/>
              </a:ext>
            </a:extLst>
          </p:cNvPr>
          <p:cNvPicPr>
            <a:picLocks noGrp="1" noRot="1" noChangeAspect="1"/>
          </p:cNvPicPr>
          <p:nvPr>
            <p:ph idx="1"/>
            <a:videoFile r:link="rId1"/>
          </p:nvPr>
        </p:nvPicPr>
        <p:blipFill>
          <a:blip r:embed="rId4"/>
          <a:stretch>
            <a:fillRect/>
          </a:stretch>
        </p:blipFill>
        <p:spPr>
          <a:xfrm>
            <a:off x="1155939" y="39401"/>
            <a:ext cx="10439400" cy="5898261"/>
          </a:xfrm>
          <a:prstGeom prst="rect">
            <a:avLst/>
          </a:prstGeom>
        </p:spPr>
      </p:pic>
      <p:sp>
        <p:nvSpPr>
          <p:cNvPr id="10" name="TextBox 9">
            <a:extLst>
              <a:ext uri="{FF2B5EF4-FFF2-40B4-BE49-F238E27FC236}">
                <a16:creationId xmlns:a16="http://schemas.microsoft.com/office/drawing/2014/main" id="{F7C9186F-48B4-60F8-16BE-101CE60992AB}"/>
              </a:ext>
            </a:extLst>
          </p:cNvPr>
          <p:cNvSpPr txBox="1"/>
          <p:nvPr/>
        </p:nvSpPr>
        <p:spPr>
          <a:xfrm>
            <a:off x="4178402" y="6017927"/>
            <a:ext cx="4448013" cy="400110"/>
          </a:xfrm>
          <a:prstGeom prst="rect">
            <a:avLst/>
          </a:prstGeom>
          <a:noFill/>
        </p:spPr>
        <p:txBody>
          <a:bodyPr wrap="none" lIns="91440" tIns="45720" rIns="91440" bIns="45720" rtlCol="0" anchor="t">
            <a:spAutoFit/>
          </a:bodyPr>
          <a:lstStyle/>
          <a:p>
            <a:r>
              <a:rPr lang="en-US" sz="2000" dirty="0">
                <a:solidFill>
                  <a:schemeClr val="bg1">
                    <a:lumMod val="50000"/>
                  </a:schemeClr>
                </a:solidFill>
              </a:rPr>
              <a:t>Source: The Colombia Lighthouse Project</a:t>
            </a:r>
          </a:p>
        </p:txBody>
      </p:sp>
      <p:sp>
        <p:nvSpPr>
          <p:cNvPr id="2" name="Slide Number Placeholder 1">
            <a:extLst>
              <a:ext uri="{FF2B5EF4-FFF2-40B4-BE49-F238E27FC236}">
                <a16:creationId xmlns:a16="http://schemas.microsoft.com/office/drawing/2014/main" id="{F78F3B09-D03C-D1A3-5B5C-844762E77CAA}"/>
              </a:ext>
            </a:extLst>
          </p:cNvPr>
          <p:cNvSpPr>
            <a:spLocks noGrp="1"/>
          </p:cNvSpPr>
          <p:nvPr>
            <p:ph type="sldNum" sz="quarter" idx="12"/>
          </p:nvPr>
        </p:nvSpPr>
        <p:spPr/>
        <p:txBody>
          <a:bodyPr/>
          <a:lstStyle/>
          <a:p>
            <a:fld id="{6D486360-FF34-7B48-AD05-62F8407C4C7E}" type="slidenum">
              <a:rPr lang="en-US" smtClean="0"/>
              <a:t>9</a:t>
            </a:fld>
            <a:endParaRPr lang="en-US"/>
          </a:p>
        </p:txBody>
      </p:sp>
    </p:spTree>
    <p:extLst>
      <p:ext uri="{BB962C8B-B14F-4D97-AF65-F5344CB8AC3E}">
        <p14:creationId xmlns:p14="http://schemas.microsoft.com/office/powerpoint/2010/main" val="604471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23167</TotalTime>
  <Words>6911</Words>
  <Application>Microsoft Office PowerPoint</Application>
  <PresentationFormat>Widescreen</PresentationFormat>
  <Paragraphs>586</Paragraphs>
  <Slides>32</Slides>
  <Notes>32</Notes>
  <HiddenSlides>0</HiddenSlides>
  <MMClips>2</MMClips>
  <ScaleCrop>false</ScaleCrop>
  <HeadingPairs>
    <vt:vector size="4" baseType="variant">
      <vt:variant>
        <vt:lpstr>Theme</vt:lpstr>
      </vt:variant>
      <vt:variant>
        <vt:i4>3</vt:i4>
      </vt:variant>
      <vt:variant>
        <vt:lpstr>Slide Titles</vt:lpstr>
      </vt:variant>
      <vt:variant>
        <vt:i4>32</vt:i4>
      </vt:variant>
    </vt:vector>
  </HeadingPairs>
  <TitlesOfParts>
    <vt:vector size="35" baseType="lpstr">
      <vt:lpstr>Office Theme</vt:lpstr>
      <vt:lpstr>Office Theme</vt:lpstr>
      <vt:lpstr>1_Office Theme</vt:lpstr>
      <vt:lpstr>Pathways in Crisis Services Project</vt:lpstr>
      <vt:lpstr>Curriculum Infusion Introduction</vt:lpstr>
      <vt:lpstr>Disclaimer</vt:lpstr>
      <vt:lpstr>Topics</vt:lpstr>
      <vt:lpstr>PowerPoint Presentation</vt:lpstr>
      <vt:lpstr>How to help in an emotional crisis:</vt:lpstr>
      <vt:lpstr>PowerPoint Presentation</vt:lpstr>
      <vt:lpstr>Mental Health Spectrum</vt:lpstr>
      <vt:lpstr>PowerPoint Presentation</vt:lpstr>
      <vt:lpstr>National State of Emergency:  Youth &amp; Adolescent Mental Health</vt:lpstr>
      <vt:lpstr>Suicide and Substance Use</vt:lpstr>
      <vt:lpstr>Adverse Childhood Experiences (ACE’s)</vt:lpstr>
      <vt:lpstr>Adverse Childhood Experiences (ACEs)</vt:lpstr>
      <vt:lpstr>Trauma</vt:lpstr>
      <vt:lpstr>PowerPoint Presentation</vt:lpstr>
      <vt:lpstr>Traumatic Experiences:</vt:lpstr>
      <vt:lpstr>Exposure to traumatic experiences:</vt:lpstr>
      <vt:lpstr>PowerPoint Presentation</vt:lpstr>
      <vt:lpstr>What is Culture? </vt:lpstr>
      <vt:lpstr>What is Subculture?</vt:lpstr>
      <vt:lpstr>Cultural Impact on Mental Health Crisis</vt:lpstr>
      <vt:lpstr>DISCUSSION </vt:lpstr>
      <vt:lpstr>Indigenous Mental Health</vt:lpstr>
      <vt:lpstr>PowerPoint Presentation</vt:lpstr>
      <vt:lpstr>Empathy Based Stress</vt:lpstr>
      <vt:lpstr>Compassion Fatigue</vt:lpstr>
      <vt:lpstr>Other Terms in the Compassion Fatigue Literature</vt:lpstr>
      <vt:lpstr>Vicarious Traumatization:  Refers to a transformation in cognitive schemas and belief systems resulting from empathic engagement with clients’ traumatic experiences that may result in ‘‘significant disruptions” in:</vt:lpstr>
      <vt:lpstr>By just being you,  you make a profound difference.   Don’t ever forget that  you matter.         Anonymous  </vt:lpstr>
      <vt:lpstr>Resources</vt:lpstr>
      <vt:lpstr>Resources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Terra Hamblin</cp:lastModifiedBy>
  <cp:revision>281</cp:revision>
  <dcterms:created xsi:type="dcterms:W3CDTF">2022-08-31T17:27:04Z</dcterms:created>
  <dcterms:modified xsi:type="dcterms:W3CDTF">2023-06-08T18:40:26Z</dcterms:modified>
</cp:coreProperties>
</file>