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50" r:id="rId5"/>
    <p:sldMasterId id="2147483656" r:id="rId6"/>
  </p:sldMasterIdLst>
  <p:notesMasterIdLst>
    <p:notesMasterId r:id="rId24"/>
  </p:notesMasterIdLst>
  <p:sldIdLst>
    <p:sldId id="265" r:id="rId7"/>
    <p:sldId id="278" r:id="rId8"/>
    <p:sldId id="331" r:id="rId9"/>
    <p:sldId id="281" r:id="rId10"/>
    <p:sldId id="352" r:id="rId11"/>
    <p:sldId id="353" r:id="rId12"/>
    <p:sldId id="350" r:id="rId13"/>
    <p:sldId id="351" r:id="rId14"/>
    <p:sldId id="313" r:id="rId15"/>
    <p:sldId id="338" r:id="rId16"/>
    <p:sldId id="339" r:id="rId17"/>
    <p:sldId id="306" r:id="rId18"/>
    <p:sldId id="355" r:id="rId19"/>
    <p:sldId id="354" r:id="rId20"/>
    <p:sldId id="347" r:id="rId21"/>
    <p:sldId id="327" r:id="rId22"/>
    <p:sldId id="328" r:id="rId23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elvetica" panose="020B0604020202020204" pitchFamily="34" charset="0"/>
      <p:regular r:id="rId29"/>
      <p:bold r:id="rId30"/>
      <p:italic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  <p:embeddedFont>
      <p:font typeface="Times" panose="02020603050405020304" pitchFamily="18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1">
          <p15:clr>
            <a:srgbClr val="A4A3A4"/>
          </p15:clr>
        </p15:guide>
        <p15:guide id="2" orient="horz" pos="2579">
          <p15:clr>
            <a:srgbClr val="A4A3A4"/>
          </p15:clr>
        </p15:guide>
        <p15:guide id="3" orient="horz" pos="1763">
          <p15:clr>
            <a:srgbClr val="A4A3A4"/>
          </p15:clr>
        </p15:guide>
        <p15:guide id="4" orient="horz" pos="1331">
          <p15:clr>
            <a:srgbClr val="A4A3A4"/>
          </p15:clr>
        </p15:guide>
        <p15:guide id="5" pos="2640">
          <p15:clr>
            <a:srgbClr val="A4A3A4"/>
          </p15:clr>
        </p15:guide>
        <p15:guide id="6" pos="4176">
          <p15:clr>
            <a:srgbClr val="A4A3A4"/>
          </p15:clr>
        </p15:guide>
        <p15:guide id="7" pos="2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Hagan" initials="JH" lastIdx="1" clrIdx="0"/>
  <p:cmAuthor id="7" name="Meredith L. Cinman" initials="MLC" lastIdx="26" clrIdx="7">
    <p:extLst>
      <p:ext uri="{19B8F6BF-5375-455C-9EA6-DF929625EA0E}">
        <p15:presenceInfo xmlns:p15="http://schemas.microsoft.com/office/powerpoint/2012/main" userId="Meredith L. Cinman" providerId="None"/>
      </p:ext>
    </p:extLst>
  </p:cmAuthor>
  <p:cmAuthor id="1" name="Jean Wilms" initials="JW" lastIdx="1" clrIdx="1">
    <p:extLst>
      <p:ext uri="{19B8F6BF-5375-455C-9EA6-DF929625EA0E}">
        <p15:presenceInfo xmlns:p15="http://schemas.microsoft.com/office/powerpoint/2012/main" userId="Jean Wilms" providerId="None"/>
      </p:ext>
    </p:extLst>
  </p:cmAuthor>
  <p:cmAuthor id="2" name="Patrick J Murray " initials="PJM" lastIdx="18" clrIdx="2">
    <p:extLst>
      <p:ext uri="{19B8F6BF-5375-455C-9EA6-DF929625EA0E}">
        <p15:presenceInfo xmlns:p15="http://schemas.microsoft.com/office/powerpoint/2012/main" userId="Patrick J Murray " providerId="None"/>
      </p:ext>
    </p:extLst>
  </p:cmAuthor>
  <p:cmAuthor id="3" name="Karen Richardson" initials="KLR" lastIdx="21" clrIdx="3">
    <p:extLst>
      <p:ext uri="{19B8F6BF-5375-455C-9EA6-DF929625EA0E}">
        <p15:presenceInfo xmlns:p15="http://schemas.microsoft.com/office/powerpoint/2012/main" userId="Karen Richardson" providerId="None"/>
      </p:ext>
    </p:extLst>
  </p:cmAuthor>
  <p:cmAuthor id="4" name="Tom Sweeney" initials="TS" lastIdx="1" clrIdx="4">
    <p:extLst>
      <p:ext uri="{19B8F6BF-5375-455C-9EA6-DF929625EA0E}">
        <p15:presenceInfo xmlns:p15="http://schemas.microsoft.com/office/powerpoint/2012/main" userId="Tom Sweeney" providerId="None"/>
      </p:ext>
    </p:extLst>
  </p:cmAuthor>
  <p:cmAuthor id="5" name="Jacqueline Hernandez" initials="JH" lastIdx="17" clrIdx="5">
    <p:extLst>
      <p:ext uri="{19B8F6BF-5375-455C-9EA6-DF929625EA0E}">
        <p15:presenceInfo xmlns:p15="http://schemas.microsoft.com/office/powerpoint/2012/main" userId="Jacqueline Hernandez" providerId="None"/>
      </p:ext>
    </p:extLst>
  </p:cmAuthor>
  <p:cmAuthor id="6" name="Sarah M. Hansen" initials="SMH" lastIdx="24" clrIdx="6">
    <p:extLst>
      <p:ext uri="{19B8F6BF-5375-455C-9EA6-DF929625EA0E}">
        <p15:presenceInfo xmlns:p15="http://schemas.microsoft.com/office/powerpoint/2012/main" userId="Sarah M. Han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77D"/>
    <a:srgbClr val="AAC832"/>
    <a:srgbClr val="C9DB3B"/>
    <a:srgbClr val="DF6421"/>
    <a:srgbClr val="F15A22"/>
    <a:srgbClr val="00B9E7"/>
    <a:srgbClr val="0092D2"/>
    <a:srgbClr val="EC5A4F"/>
    <a:srgbClr val="000000"/>
    <a:srgbClr val="FF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5" autoAdjust="0"/>
    <p:restoredTop sz="94434" autoAdjust="0"/>
  </p:normalViewPr>
  <p:slideViewPr>
    <p:cSldViewPr>
      <p:cViewPr varScale="1">
        <p:scale>
          <a:sx n="109" d="100"/>
          <a:sy n="109" d="100"/>
        </p:scale>
        <p:origin x="1506" y="96"/>
      </p:cViewPr>
      <p:guideLst>
        <p:guide orient="horz" pos="611"/>
        <p:guide orient="horz" pos="2579"/>
        <p:guide orient="horz" pos="1763"/>
        <p:guide orient="horz" pos="1331"/>
        <p:guide pos="2640"/>
        <p:guide pos="4176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5.fntdata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0F6A9D-C88B-4C3F-82F4-0AFD155D4518}" type="datetimeFigureOut">
              <a:rPr lang="en-US" smtClean="0"/>
              <a:t>7/18/2019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4EF518A-1A04-4056-9E81-DBBFDD55F6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3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F518A-1A04-4056-9E81-DBBFDD55F6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7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119 of 127 RHCs</a:t>
            </a:r>
          </a:p>
          <a:p>
            <a:r>
              <a:rPr lang="en-US" dirty="0" smtClean="0"/>
              <a:t>20 of 23 CMCHs </a:t>
            </a:r>
          </a:p>
          <a:p>
            <a:r>
              <a:rPr lang="en-US" dirty="0" smtClean="0"/>
              <a:t>14 FQHCs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05688-2DCF-411F-BEB7-463BAFCA229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29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SilverSummit Specialized Care and Disease Management Programs - all a part of the Integrated Care Management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F518A-1A04-4056-9E81-DBBFDD55F6D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3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9850" y="2934135"/>
            <a:ext cx="4825550" cy="881653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0" i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9850" y="4114800"/>
            <a:ext cx="4648200" cy="3819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58515"/>
          </a:xfrm>
          <a:prstGeom prst="rect">
            <a:avLst/>
          </a:prstGeom>
          <a:gradFill>
            <a:gsLst>
              <a:gs pos="0">
                <a:schemeClr val="accent4"/>
              </a:gs>
              <a:gs pos="46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417012"/>
            <a:ext cx="8458200" cy="4571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404091"/>
            <a:ext cx="5715000" cy="609599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2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1"/>
            <a:ext cx="8458200" cy="4571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238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38EFADD-6813-489E-8FB7-11BBF2FF54E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81000" y="6324600"/>
            <a:ext cx="2133600" cy="238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08E35B68-A2EE-4F3A-BF2A-422B0D06265F}" type="datetimeFigureOut">
              <a:rPr lang="en-US" b="1" smtClean="0">
                <a:solidFill>
                  <a:prstClr val="white"/>
                </a:solidFill>
                <a:latin typeface="Arial"/>
              </a:rPr>
              <a:pPr algn="l">
                <a:defRPr/>
              </a:pPr>
              <a:t>7/18/2019</a:t>
            </a:fld>
            <a:endParaRPr lang="en-US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404091"/>
            <a:ext cx="5715000" cy="609599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16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02004"/>
            <a:ext cx="6495596" cy="721454"/>
          </a:xfrm>
          <a:prstGeom prst="rect">
            <a:avLst/>
          </a:prstGeom>
        </p:spPr>
        <p:txBody>
          <a:bodyPr vert="horz" tIns="0" rIns="0" bIns="0" anchor="ctr"/>
          <a:lstStyle>
            <a:lvl1pPr algn="l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74320" y="6586884"/>
            <a:ext cx="3252487" cy="182242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11/12/2015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16826" y="6586884"/>
            <a:ext cx="352854" cy="230534"/>
          </a:xfrm>
          <a:prstGeom prst="rect">
            <a:avLst/>
          </a:prstGeom>
        </p:spPr>
        <p:txBody>
          <a:bodyPr/>
          <a:lstStyle/>
          <a:p>
            <a:fld id="{5E24BCE4-F9BF-B945-ACA8-4ADECE7E6A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://intranet/groups/marketing/Logos/Centene/Centene-color-jp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916" y="408924"/>
            <a:ext cx="2099764" cy="55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64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034971" y="69192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  <a:gradFill>
            <a:gsLst>
              <a:gs pos="0">
                <a:srgbClr val="CB177D"/>
              </a:gs>
              <a:gs pos="50000">
                <a:srgbClr val="CB177D">
                  <a:alpha val="37000"/>
                </a:srgbClr>
              </a:gs>
              <a:gs pos="100000">
                <a:srgbClr val="CB177D">
                  <a:alpha val="25000"/>
                </a:srgbClr>
              </a:gs>
            </a:gsLst>
            <a:lin ang="5400000" scaled="1"/>
          </a:gradFill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5662" y="914400"/>
            <a:ext cx="26479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4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81000" y="6324600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 smtClean="0">
                <a:solidFill>
                  <a:schemeClr val="bg1"/>
                </a:solidFill>
              </a:rPr>
              <a:t>Confidential and Proprietary Information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24600"/>
            <a:ext cx="2133600" cy="238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38EFADD-6813-489E-8FB7-11BBF2FF54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58515"/>
          </a:xfrm>
          <a:prstGeom prst="rect">
            <a:avLst/>
          </a:prstGeom>
          <a:gradFill>
            <a:gsLst>
              <a:gs pos="0">
                <a:srgbClr val="CB177D"/>
              </a:gs>
              <a:gs pos="46000">
                <a:srgbClr val="CB177D">
                  <a:alpha val="51000"/>
                </a:srgbClr>
              </a:gs>
              <a:gs pos="100000">
                <a:srgbClr val="CB177D">
                  <a:alpha val="25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33400" y="6477000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 smtClean="0">
                <a:solidFill>
                  <a:schemeClr val="bg1"/>
                </a:solidFill>
              </a:rPr>
              <a:t>Confidential and Proprietary Information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858000" y="6477000"/>
            <a:ext cx="2133600" cy="238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38EFADD-6813-489E-8FB7-11BBF2FF54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6174" y="310915"/>
            <a:ext cx="2163959" cy="151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3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angeGradient_Wave_11inWid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575"/>
            <a:ext cx="9144000" cy="108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81518"/>
            <a:ext cx="2028477" cy="59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linicaltraining@envolvehealth.com" TargetMode="External"/><Relationship Id="rId2" Type="http://schemas.openxmlformats.org/officeDocument/2006/relationships/hyperlink" Target="http://www.silversummithealthplan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lversummithealthplan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971800"/>
            <a:ext cx="5562600" cy="881653"/>
          </a:xfrm>
          <a:ln>
            <a:noFill/>
          </a:ln>
        </p:spPr>
        <p:txBody>
          <a:bodyPr/>
          <a:lstStyle/>
          <a:p>
            <a:r>
              <a:rPr lang="en-US" sz="4000" b="1" dirty="0" smtClean="0">
                <a:solidFill>
                  <a:srgbClr val="CB17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SilverSummit Healthplan 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8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6096000" cy="533400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Integrated Care Management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3810000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en-US" sz="1900" dirty="0">
                <a:solidFill>
                  <a:prstClr val="black"/>
                </a:solidFill>
                <a:latin typeface="Calibri"/>
                <a:cs typeface="+mn-cs"/>
              </a:rPr>
              <a:t>Case Management:</a:t>
            </a:r>
          </a:p>
          <a:p>
            <a:pPr lvl="0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OB Case Management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prstClr val="black"/>
                </a:solidFill>
                <a:latin typeface="Calibri"/>
                <a:cs typeface="+mn-cs"/>
              </a:rPr>
              <a:t>Work with high risk pregnant women to support healthy pregnancy and delivery.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prstClr val="black"/>
                </a:solidFill>
                <a:latin typeface="Calibri"/>
                <a:cs typeface="+mn-cs"/>
              </a:rPr>
              <a:t>Nationally recognized </a:t>
            </a:r>
            <a:r>
              <a:rPr lang="en-US" sz="1700" dirty="0" smtClean="0">
                <a:solidFill>
                  <a:prstClr val="black"/>
                </a:solidFill>
                <a:latin typeface="Calibri"/>
                <a:cs typeface="+mn-cs"/>
              </a:rPr>
              <a:t>StartSmart</a:t>
            </a:r>
            <a:r>
              <a:rPr lang="en-US" sz="1700" dirty="0" smtClean="0">
                <a:solidFill>
                  <a:prstClr val="black"/>
                </a:solidFill>
                <a:latin typeface="Calibri"/>
                <a:cs typeface="+mn-cs"/>
              </a:rPr>
              <a:t>® and </a:t>
            </a:r>
            <a:r>
              <a:rPr lang="en-US" sz="1700" dirty="0" smtClean="0">
                <a:solidFill>
                  <a:prstClr val="black"/>
                </a:solidFill>
                <a:latin typeface="Calibri"/>
                <a:cs typeface="+mn-cs"/>
              </a:rPr>
              <a:t>MemberConnections</a:t>
            </a:r>
            <a:r>
              <a:rPr lang="en-US" sz="1700" dirty="0" smtClean="0">
                <a:solidFill>
                  <a:prstClr val="black"/>
                </a:solidFill>
                <a:latin typeface="Calibri"/>
                <a:cs typeface="+mn-cs"/>
              </a:rPr>
              <a:t>® programs.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Case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Management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prstClr val="black"/>
                </a:solidFill>
                <a:latin typeface="Calibri"/>
                <a:cs typeface="+mn-cs"/>
              </a:rPr>
              <a:t>Manage wide variety of non-OB member issues (asthma, diabetes, HIV, </a:t>
            </a:r>
            <a:r>
              <a:rPr lang="en-US" sz="1700" dirty="0" smtClean="0">
                <a:solidFill>
                  <a:prstClr val="black"/>
                </a:solidFill>
                <a:latin typeface="Calibri"/>
                <a:cs typeface="+mn-cs"/>
              </a:rPr>
              <a:t>BH, catastrophic</a:t>
            </a:r>
            <a:r>
              <a:rPr lang="en-US" sz="1700" dirty="0">
                <a:solidFill>
                  <a:prstClr val="black"/>
                </a:solidFill>
                <a:latin typeface="Calibri"/>
                <a:cs typeface="+mn-cs"/>
              </a:rPr>
              <a:t>).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prstClr val="black"/>
                </a:solidFill>
                <a:latin typeface="Calibri"/>
                <a:cs typeface="+mn-cs"/>
              </a:rPr>
              <a:t>Focus on minimizing unplanned re-admissions and non-emergent ER utilization.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prstClr val="black"/>
                </a:solidFill>
                <a:latin typeface="Calibri"/>
                <a:cs typeface="+mn-cs"/>
              </a:rPr>
              <a:t>Evaluate risk scores for members with certain conditions for Case Management</a:t>
            </a:r>
            <a:r>
              <a:rPr lang="en-US" sz="17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7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Both programs consist of teams of RNs, </a:t>
            </a:r>
            <a:r>
              <a:rPr lang="en-US" sz="1800" dirty="0">
                <a:solidFill>
                  <a:schemeClr val="tx1"/>
                </a:solidFill>
                <a:latin typeface="Calibri"/>
                <a:cs typeface="+mn-cs"/>
              </a:rPr>
              <a:t>behavioral health clinicians, social workers,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and Program Coordinators.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7893927" cy="3657601"/>
          </a:xfrm>
        </p:spPr>
        <p:txBody>
          <a:bodyPr/>
          <a:lstStyle/>
          <a:p>
            <a:pPr lvl="1"/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Congestive Heart Failure and Coronary Arterial Disease</a:t>
            </a: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Hypertension 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Diabetes</a:t>
            </a: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Chronic Obstructive Pulmonary Disease </a:t>
            </a: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Asthma</a:t>
            </a: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Bipolar and Schizoaffective Disorders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Perinatal Substance Use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Mental Health Crisis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Opioid Management 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Suicide Prevention 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HIV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Supportive Housing and Supportive Employment 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Tobacco Cessation </a:t>
            </a: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81000" y="381000"/>
            <a:ext cx="7380514" cy="609599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Integrated Care Management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5715000" cy="533400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Integrated Care Management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72000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MemberConnections®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Non-licensed,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trained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workers located in Reno and Las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Vegas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Liaisons between health plan and our member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communities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Educate members on health care benefits through home visits and outreach</a:t>
            </a:r>
          </a:p>
          <a:p>
            <a:pPr lvl="0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 members with accessing care and resources</a:t>
            </a:r>
          </a:p>
          <a:p>
            <a:pPr lvl="0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outreach to members in their home or the community </a:t>
            </a:r>
          </a:p>
          <a:p>
            <a:pPr lvl="0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partnerships/relationships with community agencies</a:t>
            </a:r>
          </a:p>
          <a:p>
            <a:pPr lvl="0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Participate in events focused on our members </a:t>
            </a:r>
          </a:p>
          <a:p>
            <a:pPr lvl="0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coaching programs</a:t>
            </a:r>
          </a:p>
          <a:p>
            <a:pPr lvl="0"/>
            <a:endParaRPr lang="en-US" sz="24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4067" y="1600200"/>
            <a:ext cx="8458200" cy="4388811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Partnership in Northern and Southern Nevada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day appointments for crisis therapy and crisis Psychiatry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Sober living housing/resources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Embedded Case Managers Inpatient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Intensive Outpatient Case Management Services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24/7 Crisis Line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Appointments made by calling 775-499-2401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04091"/>
            <a:ext cx="6324600" cy="609599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Summit Behavioral Health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76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Disease Management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6905125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6248400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© 2016 </a:t>
            </a:r>
            <a:r>
              <a:rPr lang="en-US" baseline="30000" dirty="0"/>
              <a:t>Envolve</a:t>
            </a:r>
            <a:r>
              <a:rPr lang="en-US" baseline="30000" dirty="0"/>
              <a:t>, Inc.</a:t>
            </a:r>
            <a:r>
              <a:rPr lang="en-US" dirty="0"/>
              <a:t> 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736973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9249" y="1447800"/>
            <a:ext cx="8458200" cy="990600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SilverSummit offers </a:t>
            </a:r>
            <a:r>
              <a:rPr lang="en-US" altLang="en-US" sz="1800" dirty="0" smtClean="0">
                <a:solidFill>
                  <a:schemeClr val="tx1"/>
                </a:solidFill>
                <a:latin typeface="Calibri"/>
                <a:cs typeface="+mn-cs"/>
              </a:rPr>
              <a:t>complimentary behavioral health clinical </a:t>
            </a:r>
            <a:r>
              <a:rPr lang="en-US" alt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training</a:t>
            </a:r>
            <a:r>
              <a:rPr lang="en-US" altLang="en-US" sz="1800" dirty="0">
                <a:solidFill>
                  <a:prstClr val="black"/>
                </a:solidFill>
                <a:latin typeface="Calibri"/>
                <a:cs typeface="+mn-cs"/>
              </a:rPr>
              <a:t> for providers to enhance the quality of clinical services within our </a:t>
            </a:r>
            <a:r>
              <a:rPr lang="en-US" alt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network.  The training covers, </a:t>
            </a:r>
            <a:r>
              <a:rPr lang="en-US" altLang="en-US" sz="1800" dirty="0">
                <a:solidFill>
                  <a:schemeClr val="tx1"/>
                </a:solidFill>
                <a:latin typeface="Calibri"/>
                <a:cs typeface="+mn-cs"/>
              </a:rPr>
              <a:t>behavioral </a:t>
            </a:r>
            <a:r>
              <a:rPr lang="en-US" altLang="en-US" sz="1800" dirty="0" smtClean="0">
                <a:solidFill>
                  <a:schemeClr val="tx1"/>
                </a:solidFill>
                <a:latin typeface="Calibri"/>
                <a:cs typeface="+mn-cs"/>
              </a:rPr>
              <a:t>health, </a:t>
            </a:r>
            <a:r>
              <a:rPr lang="en-US" altLang="en-US" sz="1800" dirty="0">
                <a:solidFill>
                  <a:schemeClr val="tx1"/>
                </a:solidFill>
                <a:latin typeface="Calibri"/>
                <a:cs typeface="+mn-cs"/>
              </a:rPr>
              <a:t>SBIRT, and evidence based </a:t>
            </a:r>
            <a:r>
              <a:rPr lang="en-US" altLang="en-US" sz="1800" dirty="0" smtClean="0">
                <a:solidFill>
                  <a:schemeClr val="tx1"/>
                </a:solidFill>
                <a:latin typeface="Calibri"/>
                <a:cs typeface="+mn-cs"/>
              </a:rPr>
              <a:t>practices</a:t>
            </a:r>
            <a:r>
              <a:rPr lang="en-US" altLang="en-US" sz="1800" dirty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en-US" altLang="en-US" sz="1800" dirty="0" smtClean="0">
                <a:solidFill>
                  <a:schemeClr val="tx1"/>
                </a:solidFill>
                <a:latin typeface="Calibri"/>
                <a:cs typeface="+mn-cs"/>
              </a:rPr>
              <a:t>and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+mn-cs"/>
              </a:rPr>
              <a:t>includes but is not limited to:</a:t>
            </a:r>
            <a:endParaRPr lang="en-US" sz="1800" dirty="0">
              <a:solidFill>
                <a:schemeClr val="tx1"/>
              </a:solidFill>
              <a:latin typeface="Calibri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5715000" cy="609599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Clinical Provider Training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52578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</a:rPr>
              <a:t>To register for a training go to </a:t>
            </a:r>
            <a:r>
              <a:rPr lang="en-US" sz="1400" i="1" dirty="0">
                <a:latin typeface="Calibri" panose="020F0502020204030204" pitchFamily="34" charset="0"/>
                <a:hlinkClick r:id="rId2"/>
              </a:rPr>
              <a:t>www.silversummithealthplan.com</a:t>
            </a:r>
            <a:r>
              <a:rPr lang="en-US" sz="1400" i="1" dirty="0">
                <a:latin typeface="Calibri" panose="020F0502020204030204" pitchFamily="34" charset="0"/>
              </a:rPr>
              <a:t> or to request specific training(s) email </a:t>
            </a:r>
            <a:r>
              <a:rPr lang="en-US" sz="1400" i="1" dirty="0">
                <a:latin typeface="Calibri" panose="020F0502020204030204" pitchFamily="34" charset="0"/>
                <a:hlinkClick r:id="rId3"/>
              </a:rPr>
              <a:t>clinicaltraining@envolvehealth.com</a:t>
            </a:r>
            <a:r>
              <a:rPr lang="en-US" dirty="0"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749" y="2438400"/>
            <a:ext cx="8077200" cy="424731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601266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</a:rPr>
              <a:t>Outpatient Treatment Requests</a:t>
            </a:r>
          </a:p>
          <a:p>
            <a:pPr marL="601266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</a:rPr>
              <a:t>SMART Goals </a:t>
            </a:r>
          </a:p>
          <a:p>
            <a:pPr marL="601266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</a:rPr>
              <a:t>Cultural Competency </a:t>
            </a:r>
          </a:p>
          <a:p>
            <a:pPr marL="601266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</a:rPr>
              <a:t>Psychotropic Medication </a:t>
            </a:r>
          </a:p>
          <a:p>
            <a:pPr marL="601266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</a:rPr>
              <a:t>Behavioral Health 101</a:t>
            </a:r>
          </a:p>
          <a:p>
            <a:pPr marL="601266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</a:rPr>
              <a:t>Screenings/Assessments</a:t>
            </a:r>
          </a:p>
          <a:p>
            <a:pPr marL="601266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</a:rPr>
              <a:t>Screening, Brief Intervention &amp; Referral to Treatment (SBIRT)</a:t>
            </a:r>
          </a:p>
          <a:p>
            <a:pPr marL="601266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</a:rPr>
              <a:t>Motivational Interviewing</a:t>
            </a:r>
          </a:p>
          <a:p>
            <a:pPr marL="601266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/>
              </a:rPr>
              <a:t>Mental </a:t>
            </a:r>
            <a:r>
              <a:rPr lang="en-US" dirty="0">
                <a:latin typeface="Calibri"/>
              </a:rPr>
              <a:t>Health First Aid</a:t>
            </a:r>
          </a:p>
          <a:p>
            <a:pPr marL="601266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601266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601266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601266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601266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601266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Collaboration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with Primary Care Providers and/or Community Agencies</a:t>
            </a:r>
          </a:p>
          <a:p>
            <a:pPr marL="601266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Discharge follow-up and collaboration</a:t>
            </a:r>
          </a:p>
          <a:p>
            <a:pPr marL="601266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Identification of care gaps</a:t>
            </a:r>
          </a:p>
          <a:p>
            <a:pPr marL="601266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Assisting with barriers to care</a:t>
            </a:r>
          </a:p>
          <a:p>
            <a:pPr marL="601266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Evidence based practices</a:t>
            </a:r>
          </a:p>
          <a:p>
            <a:pPr marL="601266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Additional support to providers as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needed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37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828801"/>
            <a:ext cx="7239000" cy="35052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Phone Number: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1-844-366-2880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TDD/TTY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: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1-844-804-6086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0" lvl="0" indent="0" algn="ctr">
              <a:buNone/>
            </a:pPr>
            <a:endParaRPr lang="en-US" sz="1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Website: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  <a:hlinkClick r:id="rId2"/>
              </a:rPr>
              <a:t>www.silversummithealthplan.com</a:t>
            </a: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0" lvl="0" indent="0" algn="ctr">
              <a:buNone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5715000" cy="609599"/>
          </a:xfrm>
        </p:spPr>
        <p:txBody>
          <a:bodyPr/>
          <a:lstStyle/>
          <a:p>
            <a:r>
              <a:rPr lang="en-US" sz="3600" dirty="0">
                <a:latin typeface="Calibri"/>
              </a:rPr>
              <a:t>Contact Us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07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354" y="2209800"/>
            <a:ext cx="8458200" cy="1142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Questions</a:t>
            </a:r>
            <a:r>
              <a:rPr lang="en-US" sz="44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4495800" cy="4876800"/>
          </a:xfrm>
        </p:spPr>
        <p:txBody>
          <a:bodyPr/>
          <a:lstStyle/>
          <a:p>
            <a:r>
              <a:rPr lang="en-US" sz="1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SilverSummit Healthplan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Approach and Goals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Benefits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Health Services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Added Programs and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 Care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Summit Behavioral Health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 Management 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Provider Trainings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Presentation Outline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59"/>
          <a:stretch/>
        </p:blipFill>
        <p:spPr>
          <a:xfrm>
            <a:off x="2823082" y="2028879"/>
            <a:ext cx="1278923" cy="1353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-214209" y="1559567"/>
            <a:ext cx="9053409" cy="4443580"/>
            <a:chOff x="-283192" y="1143000"/>
            <a:chExt cx="9256726" cy="4651235"/>
          </a:xfrm>
        </p:grpSpPr>
        <p:sp>
          <p:nvSpPr>
            <p:cNvPr id="41" name="Rectangle 40"/>
            <p:cNvSpPr/>
            <p:nvPr/>
          </p:nvSpPr>
          <p:spPr>
            <a:xfrm>
              <a:off x="278325" y="1143000"/>
              <a:ext cx="3951551" cy="409069"/>
            </a:xfrm>
            <a:prstGeom prst="rect">
              <a:avLst/>
            </a:prstGeom>
            <a:solidFill>
              <a:schemeClr val="bg2">
                <a:lumMod val="85000"/>
                <a:alpha val="83137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400" b="1" kern="0" spc="110" dirty="0">
                  <a:solidFill>
                    <a:srgbClr val="CB177D"/>
                  </a:solidFill>
                  <a:latin typeface="Calibri" panose="020F0502020204030204" pitchFamily="34" charset="0"/>
                </a:rPr>
                <a:t>WHO WE ARE</a:t>
              </a:r>
              <a:endParaRPr lang="en-US" sz="1600" b="1" dirty="0">
                <a:solidFill>
                  <a:srgbClr val="CB177D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72759" y="4191000"/>
              <a:ext cx="3765841" cy="1244263"/>
              <a:chOff x="248326" y="4242137"/>
              <a:chExt cx="3765841" cy="1244263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117487" y="5178623"/>
                <a:ext cx="22199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in our provider networks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48326" y="4483451"/>
                <a:ext cx="2050767" cy="792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US" sz="3600" kern="100" dirty="0" smtClean="0">
                    <a:solidFill>
                      <a:srgbClr val="DF6421"/>
                    </a:solidFill>
                    <a:latin typeface="Calibri" panose="020F0502020204030204" pitchFamily="34" charset="0"/>
                    <a:cs typeface="Times"/>
                  </a:rPr>
                  <a:t>900</a:t>
                </a:r>
                <a:r>
                  <a:rPr lang="en-US" sz="900" kern="100" dirty="0" smtClean="0">
                    <a:solidFill>
                      <a:srgbClr val="DF6421"/>
                    </a:solidFill>
                    <a:latin typeface="Calibri" panose="020F0502020204030204" pitchFamily="34" charset="0"/>
                    <a:cs typeface="Times"/>
                  </a:rPr>
                  <a:t>*</a:t>
                </a:r>
                <a:r>
                  <a:rPr lang="en-US" sz="3600" kern="100" dirty="0" smtClean="0">
                    <a:solidFill>
                      <a:srgbClr val="DF6421"/>
                    </a:solidFill>
                    <a:latin typeface="Calibri" panose="020F0502020204030204" pitchFamily="34" charset="0"/>
                    <a:cs typeface="Times"/>
                  </a:rPr>
                  <a:t>+ </a:t>
                </a:r>
                <a:endParaRPr lang="en-US" sz="3600" dirty="0" smtClean="0">
                  <a:solidFill>
                    <a:srgbClr val="DF6421"/>
                  </a:solidFill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>
                    <a:solidFill>
                      <a:srgbClr val="DF6421"/>
                    </a:solidFill>
                    <a:latin typeface="Calibri" panose="020F0502020204030204" pitchFamily="34" charset="0"/>
                    <a:cs typeface="Times"/>
                  </a:rPr>
                  <a:t>Providers</a:t>
                </a:r>
                <a:endParaRPr lang="en-US" sz="1400" dirty="0">
                  <a:solidFill>
                    <a:srgbClr val="DF642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433230" y="4483451"/>
                <a:ext cx="1580937" cy="792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US" sz="3600" kern="100" dirty="0" smtClean="0">
                    <a:solidFill>
                      <a:srgbClr val="DF6421"/>
                    </a:solidFill>
                    <a:latin typeface="Calibri" panose="020F0502020204030204" pitchFamily="34" charset="0"/>
                    <a:cs typeface="Times"/>
                  </a:rPr>
                  <a:t>10</a:t>
                </a:r>
                <a:r>
                  <a:rPr lang="en-US" sz="900" kern="100" dirty="0" smtClean="0">
                    <a:solidFill>
                      <a:srgbClr val="DF6421"/>
                    </a:solidFill>
                    <a:latin typeface="Calibri" panose="020F0502020204030204" pitchFamily="34" charset="0"/>
                    <a:cs typeface="Times"/>
                  </a:rPr>
                  <a:t>*</a:t>
                </a:r>
                <a:r>
                  <a:rPr lang="en-US" sz="3600" kern="100" baseline="30000" dirty="0" smtClean="0">
                    <a:solidFill>
                      <a:srgbClr val="DF6421"/>
                    </a:solidFill>
                    <a:latin typeface="Calibri" panose="020F0502020204030204" pitchFamily="34" charset="0"/>
                    <a:cs typeface="Times"/>
                  </a:rPr>
                  <a:t>+</a:t>
                </a:r>
                <a:endParaRPr lang="en-US" sz="3600" baseline="30000" dirty="0" smtClean="0">
                  <a:solidFill>
                    <a:srgbClr val="DF6421"/>
                  </a:solidFill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>
                    <a:solidFill>
                      <a:srgbClr val="DF6421"/>
                    </a:solidFill>
                    <a:latin typeface="Calibri" panose="020F0502020204030204" pitchFamily="34" charset="0"/>
                    <a:cs typeface="Times"/>
                  </a:rPr>
                  <a:t>Hospitals</a:t>
                </a:r>
                <a:endParaRPr lang="en-US" sz="1400" dirty="0">
                  <a:solidFill>
                    <a:srgbClr val="DF642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950421" y="4242137"/>
                <a:ext cx="70884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 smtClean="0">
                    <a:solidFill>
                      <a:schemeClr val="bg1">
                        <a:lumMod val="85000"/>
                      </a:schemeClr>
                    </a:solidFill>
                    <a:latin typeface="Calibri" panose="020F0502020204030204" pitchFamily="34" charset="0"/>
                    <a:cs typeface="Arial"/>
                  </a:rPr>
                  <a:t>&amp;</a:t>
                </a:r>
                <a:endParaRPr lang="en-US" sz="6000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</p:grpSp>
        <p:cxnSp>
          <p:nvCxnSpPr>
            <p:cNvPr id="43" name="Straight Connector 42"/>
            <p:cNvCxnSpPr/>
            <p:nvPr/>
          </p:nvCxnSpPr>
          <p:spPr>
            <a:xfrm>
              <a:off x="279667" y="3429000"/>
              <a:ext cx="3950208" cy="0"/>
            </a:xfrm>
            <a:prstGeom prst="line">
              <a:avLst/>
            </a:prstGeom>
            <a:ln w="6350" cmpd="sng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4818666" y="1143000"/>
              <a:ext cx="3951551" cy="409069"/>
            </a:xfrm>
            <a:prstGeom prst="rect">
              <a:avLst/>
            </a:prstGeom>
            <a:solidFill>
              <a:schemeClr val="bg2">
                <a:lumMod val="85000"/>
                <a:alpha val="83137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400" b="1" kern="0" spc="110" dirty="0" smtClean="0">
                  <a:solidFill>
                    <a:srgbClr val="CB177D"/>
                  </a:solidFill>
                  <a:latin typeface="Calibri" panose="020F0502020204030204" pitchFamily="34" charset="0"/>
                </a:rPr>
                <a:t>OUR PURPOSE</a:t>
              </a:r>
              <a:endParaRPr lang="en-US" sz="1600" b="1" dirty="0">
                <a:solidFill>
                  <a:srgbClr val="CB177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283192" y="1765584"/>
              <a:ext cx="3026392" cy="1208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en-US" sz="1400" dirty="0" smtClean="0">
                  <a:latin typeface="Calibri" panose="020F0502020204030204" pitchFamily="34" charset="0"/>
                </a:rPr>
                <a:t>Operations </a:t>
              </a:r>
              <a:r>
                <a:rPr lang="en-US" sz="1400" dirty="0">
                  <a:latin typeface="Calibri" panose="020F0502020204030204" pitchFamily="34" charset="0"/>
                </a:rPr>
                <a:t>in </a:t>
              </a:r>
              <a:r>
                <a:rPr lang="en-US" sz="1400" dirty="0" smtClean="0">
                  <a:latin typeface="Calibri" panose="020F0502020204030204" pitchFamily="34" charset="0"/>
                </a:rPr>
                <a:t/>
              </a:r>
              <a:br>
                <a:rPr lang="en-US" sz="1400" dirty="0" smtClean="0">
                  <a:latin typeface="Calibri" panose="020F0502020204030204" pitchFamily="34" charset="0"/>
                </a:rPr>
              </a:br>
              <a:r>
                <a:rPr lang="en-US" sz="2400" dirty="0">
                  <a:solidFill>
                    <a:srgbClr val="DF6421"/>
                  </a:solidFill>
                  <a:latin typeface="Calibri" panose="020F0502020204030204" pitchFamily="34" charset="0"/>
                </a:rPr>
                <a:t>2</a:t>
              </a:r>
              <a:r>
                <a:rPr lang="en-US" sz="2400" dirty="0" smtClean="0">
                  <a:solidFill>
                    <a:srgbClr val="DF6421"/>
                  </a:solidFill>
                  <a:latin typeface="Calibri" panose="020F0502020204030204" pitchFamily="34" charset="0"/>
                </a:rPr>
                <a:t> counties</a:t>
              </a:r>
              <a:r>
                <a:rPr lang="en-US" sz="2400" dirty="0" smtClean="0">
                  <a:latin typeface="Calibri" panose="020F0502020204030204" pitchFamily="34" charset="0"/>
                </a:rPr>
                <a:t> </a:t>
              </a:r>
              <a:r>
                <a:rPr lang="en-US" sz="1400" dirty="0" smtClean="0">
                  <a:latin typeface="Calibri" panose="020F0502020204030204" pitchFamily="34" charset="0"/>
                </a:rPr>
                <a:t>serving </a:t>
              </a:r>
              <a:r>
                <a:rPr lang="en-US" sz="2400" kern="100" dirty="0" smtClean="0">
                  <a:solidFill>
                    <a:srgbClr val="DF6421"/>
                  </a:solidFill>
                  <a:latin typeface="Calibri" panose="020F0502020204030204" pitchFamily="34" charset="0"/>
                  <a:cs typeface="Times"/>
                </a:rPr>
                <a:t> </a:t>
              </a:r>
              <a:r>
                <a:rPr lang="en-US" sz="1200" b="1" kern="100" dirty="0" smtClean="0">
                  <a:solidFill>
                    <a:srgbClr val="DF6421"/>
                  </a:solidFill>
                  <a:latin typeface="Calibri" panose="020F0502020204030204" pitchFamily="34" charset="0"/>
                  <a:cs typeface="Times"/>
                </a:rPr>
                <a:t>Nevada Medicaid and Check Up  members</a:t>
              </a:r>
              <a:endParaRPr lang="en-US" sz="1200" b="1" dirty="0">
                <a:solidFill>
                  <a:srgbClr val="DF6421"/>
                </a:solidFill>
                <a:latin typeface="Calibri" panose="020F0502020204030204" pitchFamily="34" charset="0"/>
              </a:endParaRPr>
            </a:p>
            <a:p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57200" y="3340627"/>
              <a:ext cx="3772675" cy="684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3200" kern="100" dirty="0" smtClean="0">
                  <a:solidFill>
                    <a:srgbClr val="DF6421"/>
                  </a:solidFill>
                  <a:latin typeface="Calibri" panose="020F0502020204030204" pitchFamily="34" charset="0"/>
                  <a:cs typeface="Times"/>
                </a:rPr>
                <a:t>72+ employees</a:t>
              </a:r>
              <a:r>
                <a:rPr lang="en-US" sz="900" kern="100" dirty="0" smtClean="0">
                  <a:solidFill>
                    <a:srgbClr val="DF6421"/>
                  </a:solidFill>
                  <a:latin typeface="Calibri" panose="020F0502020204030204" pitchFamily="34" charset="0"/>
                  <a:cs typeface="Times"/>
                </a:rPr>
                <a:t>*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79667" y="4228540"/>
              <a:ext cx="3950208" cy="0"/>
            </a:xfrm>
            <a:prstGeom prst="line">
              <a:avLst/>
            </a:prstGeom>
            <a:ln w="6350" cmpd="sng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060135" y="1715869"/>
              <a:ext cx="36575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Transforming the Health of the community, one individual at a time.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876800" y="2438395"/>
              <a:ext cx="3987800" cy="634122"/>
              <a:chOff x="447674" y="2720037"/>
              <a:chExt cx="8220603" cy="788215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447674" y="2720037"/>
                <a:ext cx="8143110" cy="333829"/>
                <a:chOff x="447674" y="2720037"/>
                <a:chExt cx="8143110" cy="333829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447674" y="2909474"/>
                  <a:ext cx="8143110" cy="0"/>
                </a:xfrm>
                <a:prstGeom prst="line">
                  <a:avLst/>
                </a:prstGeom>
                <a:ln w="6350" cmpd="sng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Rounded Rectangle 67"/>
                <p:cNvSpPr/>
                <p:nvPr/>
              </p:nvSpPr>
              <p:spPr>
                <a:xfrm>
                  <a:off x="2444049" y="2720037"/>
                  <a:ext cx="4159113" cy="333829"/>
                </a:xfrm>
                <a:prstGeom prst="roundRect">
                  <a:avLst/>
                </a:prstGeom>
                <a:solidFill>
                  <a:srgbClr val="CB177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kern="0" spc="110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OUR MISSION</a:t>
                  </a:r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478363" y="3046462"/>
                <a:ext cx="8189914" cy="461790"/>
              </a:xfrm>
              <a:prstGeom prst="rect">
                <a:avLst/>
              </a:prstGeom>
              <a:noFill/>
            </p:spPr>
            <p:txBody>
              <a:bodyPr wrap="square" lIns="0" tIns="0" rIns="0" bIns="0" numCol="1" spcCol="0" rtlCol="0">
                <a:spAutoFit/>
              </a:bodyPr>
              <a:lstStyle/>
              <a:p>
                <a:pPr algn="ctr">
                  <a:lnSpc>
                    <a:spcPts val="3300"/>
                  </a:lnSpc>
                </a:pPr>
                <a:r>
                  <a:rPr 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</a:rPr>
                  <a:t>Better health outcomes at lower costs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870450" y="3276600"/>
              <a:ext cx="4103084" cy="722740"/>
              <a:chOff x="421482" y="3647473"/>
              <a:chExt cx="8453628" cy="722740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421482" y="3927244"/>
                <a:ext cx="8453628" cy="4429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numCol="1" spcCol="0" rtlCol="0">
                <a:spAutoFit/>
              </a:bodyPr>
              <a:lstStyle/>
              <a:p>
                <a:pPr algn="ctr">
                  <a:lnSpc>
                    <a:spcPts val="3300"/>
                  </a:lnSpc>
                </a:pPr>
                <a:r>
                  <a:rPr 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</a:rPr>
                  <a:t>Focus on Individuals │ Active Local Involvement │ Whole Health</a:t>
                </a: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447674" y="3647473"/>
                <a:ext cx="8138657" cy="304800"/>
                <a:chOff x="447674" y="3647473"/>
                <a:chExt cx="8138657" cy="3048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447674" y="3799873"/>
                  <a:ext cx="8138657" cy="0"/>
                </a:xfrm>
                <a:prstGeom prst="line">
                  <a:avLst/>
                </a:prstGeom>
                <a:ln w="6350" cmpd="sng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ounded Rectangle 63"/>
                <p:cNvSpPr/>
                <p:nvPr/>
              </p:nvSpPr>
              <p:spPr>
                <a:xfrm>
                  <a:off x="1520451" y="3647473"/>
                  <a:ext cx="6279826" cy="304800"/>
                </a:xfrm>
                <a:prstGeom prst="roundRect">
                  <a:avLst/>
                </a:prstGeom>
                <a:solidFill>
                  <a:srgbClr val="CB177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en-US" sz="1400" b="1" kern="0" spc="110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OUR BRAND </a:t>
                  </a:r>
                  <a:r>
                    <a:rPr lang="en-US" sz="1400" b="1" kern="0" spc="110" dirty="0" smtClean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PILLARS</a:t>
                  </a:r>
                  <a:endParaRPr lang="en-US" sz="1400" b="1" kern="0" spc="110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1" name="Rectangle 50"/>
            <p:cNvSpPr/>
            <p:nvPr/>
          </p:nvSpPr>
          <p:spPr>
            <a:xfrm>
              <a:off x="4648200" y="4228540"/>
              <a:ext cx="4325334" cy="1565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tabLst>
                  <a:tab pos="3998913" algn="l"/>
                </a:tabLst>
              </a:pPr>
              <a:r>
                <a:rPr lang="en-US" sz="1400" dirty="0">
                  <a:latin typeface="Calibri" panose="020F0502020204030204" pitchFamily="34" charset="0"/>
                </a:rPr>
                <a:t>Our local </a:t>
              </a:r>
              <a:r>
                <a:rPr lang="en-US" sz="1400" dirty="0" smtClean="0">
                  <a:latin typeface="Calibri" panose="020F0502020204030204" pitchFamily="34" charset="0"/>
                </a:rPr>
                <a:t>approach provides </a:t>
              </a:r>
              <a:r>
                <a:rPr lang="en-US" sz="1600" b="1" dirty="0" smtClean="0">
                  <a:solidFill>
                    <a:srgbClr val="CC0066"/>
                  </a:solidFill>
                  <a:latin typeface="Calibri" panose="020F0502020204030204" pitchFamily="34" charset="0"/>
                </a:rPr>
                <a:t>accessible, high </a:t>
              </a:r>
              <a:r>
                <a:rPr lang="en-US" sz="1600" b="1" dirty="0">
                  <a:solidFill>
                    <a:srgbClr val="CC0066"/>
                  </a:solidFill>
                  <a:latin typeface="Calibri" panose="020F0502020204030204" pitchFamily="34" charset="0"/>
                </a:rPr>
                <a:t>quality and culturally sensitive healthcare services</a:t>
              </a:r>
              <a:r>
                <a:rPr lang="en-US" sz="1600" b="1" dirty="0">
                  <a:latin typeface="Calibri" panose="020F0502020204030204" pitchFamily="34" charset="0"/>
                </a:rPr>
                <a:t> </a:t>
              </a:r>
              <a:r>
                <a:rPr lang="en-US" sz="1400" dirty="0">
                  <a:latin typeface="Calibri" panose="020F0502020204030204" pitchFamily="34" charset="0"/>
                </a:rPr>
                <a:t>to our members. Our </a:t>
              </a:r>
              <a:r>
                <a:rPr lang="en-US" sz="1400" dirty="0" smtClean="0">
                  <a:latin typeface="Calibri" panose="020F0502020204030204" pitchFamily="34" charset="0"/>
                </a:rPr>
                <a:t>integrated care </a:t>
              </a:r>
              <a:r>
                <a:rPr lang="en-US" sz="1400" dirty="0">
                  <a:latin typeface="Calibri" panose="020F0502020204030204" pitchFamily="34" charset="0"/>
                </a:rPr>
                <a:t>coordination model </a:t>
              </a:r>
              <a:r>
                <a:rPr lang="en-US" sz="1400" dirty="0" smtClean="0">
                  <a:latin typeface="Calibri" panose="020F0502020204030204" pitchFamily="34" charset="0"/>
                </a:rPr>
                <a:t>can </a:t>
              </a:r>
              <a:r>
                <a:rPr lang="en-US" sz="1400" dirty="0">
                  <a:latin typeface="Calibri" panose="020F0502020204030204" pitchFamily="34" charset="0"/>
                </a:rPr>
                <a:t>only be delivered effectively by a local staff, resulting </a:t>
              </a:r>
              <a:r>
                <a:rPr lang="en-US" sz="1400" dirty="0" smtClean="0">
                  <a:latin typeface="Calibri" panose="020F0502020204030204" pitchFamily="34" charset="0"/>
                </a:rPr>
                <a:t>in </a:t>
              </a:r>
              <a:r>
                <a:rPr lang="en-US" sz="1600" b="1" dirty="0">
                  <a:solidFill>
                    <a:srgbClr val="CB177D"/>
                  </a:solidFill>
                  <a:latin typeface="Calibri" panose="020F0502020204030204" pitchFamily="34" charset="0"/>
                </a:rPr>
                <a:t>meaningful </a:t>
              </a:r>
              <a:r>
                <a:rPr lang="en-US" sz="1600" b="1" dirty="0" smtClean="0">
                  <a:solidFill>
                    <a:srgbClr val="CB177D"/>
                  </a:solidFill>
                  <a:latin typeface="Calibri" panose="020F0502020204030204" pitchFamily="34" charset="0"/>
                </a:rPr>
                <a:t>job </a:t>
              </a:r>
              <a:r>
                <a:rPr lang="en-US" sz="1600" b="1" dirty="0">
                  <a:solidFill>
                    <a:srgbClr val="CB177D"/>
                  </a:solidFill>
                  <a:latin typeface="Calibri" panose="020F0502020204030204" pitchFamily="34" charset="0"/>
                </a:rPr>
                <a:t>creation </a:t>
              </a:r>
              <a:r>
                <a:rPr lang="en-US" sz="1600" b="1" dirty="0" smtClean="0">
                  <a:solidFill>
                    <a:srgbClr val="CB177D"/>
                  </a:solidFill>
                  <a:latin typeface="Calibri" panose="020F0502020204030204" pitchFamily="34" charset="0"/>
                </a:rPr>
                <a:t>in Nevada. </a:t>
              </a:r>
              <a:endParaRPr lang="en-US" sz="1600" b="1" dirty="0">
                <a:solidFill>
                  <a:srgbClr val="CB177D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4873920" y="4114800"/>
              <a:ext cx="3950208" cy="0"/>
            </a:xfrm>
            <a:prstGeom prst="line">
              <a:avLst/>
            </a:prstGeom>
            <a:ln w="6350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2922182" y="2721026"/>
              <a:ext cx="1769413" cy="694360"/>
              <a:chOff x="2991018" y="2731028"/>
              <a:chExt cx="1769413" cy="69436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3640740" y="2731028"/>
                <a:ext cx="93494" cy="95713"/>
              </a:xfrm>
              <a:prstGeom prst="ellipse">
                <a:avLst/>
              </a:prstGeom>
              <a:solidFill>
                <a:srgbClr val="CB177D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991018" y="3068071"/>
                <a:ext cx="137160" cy="137159"/>
              </a:xfrm>
              <a:prstGeom prst="ellipse">
                <a:avLst/>
              </a:prstGeom>
              <a:gradFill flip="none" rotWithShape="1">
                <a:gsLst>
                  <a:gs pos="0">
                    <a:srgbClr val="CB177D">
                      <a:shade val="30000"/>
                      <a:satMod val="115000"/>
                    </a:srgbClr>
                  </a:gs>
                  <a:gs pos="50000">
                    <a:srgbClr val="CB177D">
                      <a:shade val="67500"/>
                      <a:satMod val="115000"/>
                    </a:srgbClr>
                  </a:gs>
                  <a:gs pos="100000">
                    <a:srgbClr val="CB17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059598" y="3006580"/>
                <a:ext cx="1700833" cy="418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Times"/>
                  </a:rPr>
                  <a:t>O</a:t>
                </a:r>
                <a:r>
                  <a:rPr lang="en-US" sz="1000" kern="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Times"/>
                  </a:rPr>
                  <a:t>ffices in Reno and             Las Vegas</a:t>
                </a:r>
                <a:endParaRPr lang="en-US" sz="10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Times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1143000" y="3810000"/>
              <a:ext cx="2219929" cy="32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in Las Vegas and Reno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3" name="Oval 72"/>
          <p:cNvSpPr/>
          <p:nvPr/>
        </p:nvSpPr>
        <p:spPr>
          <a:xfrm>
            <a:off x="3109146" y="2302269"/>
            <a:ext cx="91440" cy="91440"/>
          </a:xfrm>
          <a:prstGeom prst="ellipse">
            <a:avLst/>
          </a:prstGeom>
          <a:solidFill>
            <a:srgbClr val="CB177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227606"/>
            <a:ext cx="586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Numbers are constantly changing as we continue to hire staff and contract with providers.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539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52209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overarching goal is to help each and every </a:t>
            </a:r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SilverSummit Healthplan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 the highest possible levels of wellness, functioning, and quality of life, while demonstrating positive clinical results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Our Approach and Goals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2909" y="8235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2421791"/>
            <a:ext cx="8077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b="1" dirty="0"/>
              <a:t>Integrated care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Strong support for the integration of both physical and behavioral health </a:t>
            </a:r>
            <a:r>
              <a:rPr lang="en-US" sz="1600" dirty="0" smtClean="0"/>
              <a:t>and social determinants 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Assisting </a:t>
            </a:r>
            <a:r>
              <a:rPr lang="en-US" sz="1600" dirty="0"/>
              <a:t>members in achieving optimum health, functional capability, and quality of </a:t>
            </a:r>
            <a:r>
              <a:rPr lang="en-US" sz="1600" dirty="0" smtClean="0"/>
              <a:t>life through coordination </a:t>
            </a:r>
            <a:r>
              <a:rPr lang="en-US" sz="1600" dirty="0"/>
              <a:t>of c</a:t>
            </a:r>
            <a:r>
              <a:rPr lang="en-US" sz="1600" dirty="0" smtClean="0"/>
              <a:t>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Assist </a:t>
            </a:r>
            <a:r>
              <a:rPr lang="en-US" sz="1600" dirty="0"/>
              <a:t>members with locating a </a:t>
            </a:r>
            <a:r>
              <a:rPr lang="en-US" sz="1600" dirty="0" smtClean="0"/>
              <a:t>Provider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Coordinate </a:t>
            </a:r>
            <a:r>
              <a:rPr lang="en-US" sz="1600" dirty="0"/>
              <a:t>requests for out-of-network providers by determining need/access issues involved</a:t>
            </a:r>
          </a:p>
          <a:p>
            <a:pPr lvl="1"/>
            <a:r>
              <a:rPr lang="en-US" sz="1600" b="1" dirty="0"/>
              <a:t>Continuity of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Continuity of personal relationships, recognizing that an ongoing relationship between patients and providers is the foundation that connects care over time and bridges discontinuous events </a:t>
            </a: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Continuity </a:t>
            </a:r>
            <a:r>
              <a:rPr lang="en-US" sz="1600" dirty="0"/>
              <a:t>of clinical management</a:t>
            </a:r>
          </a:p>
        </p:txBody>
      </p:sp>
    </p:spTree>
    <p:extLst>
      <p:ext uri="{BB962C8B-B14F-4D97-AF65-F5344CB8AC3E}">
        <p14:creationId xmlns:p14="http://schemas.microsoft.com/office/powerpoint/2010/main" val="39663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4067" y="1219200"/>
            <a:ext cx="8458200" cy="47698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Unlimited 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visits to PCP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Birth 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Control/Family Planning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Periodic Screening and Diagnostic Treatment (EPSDT)/Healthy Kids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Chiropractic 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(under age 21)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Durable 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Equipment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Specialists </a:t>
            </a:r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Hearing 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 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Emergent/Urgent 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Maternity 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Midwife 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Preventative 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Screenings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Immunizations </a:t>
            </a:r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Nursing 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Services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Duty Nursing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Care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Occupational 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Therapy Services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Orthotics 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Prosthetics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Therapy Services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Native 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 Access to Care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US" sz="1400" dirty="0" smtClean="0"/>
          </a:p>
          <a:p>
            <a:pPr lvl="2" algn="r"/>
            <a:r>
              <a:rPr lang="en-US" sz="1100" i="1" dirty="0" smtClean="0"/>
              <a:t>This </a:t>
            </a:r>
            <a:r>
              <a:rPr lang="en-US" sz="1100" i="1" dirty="0"/>
              <a:t>is not a complete list of all benefits offered </a:t>
            </a:r>
            <a:r>
              <a:rPr lang="en-US" sz="200" dirty="0"/>
              <a:t>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Medical Benefits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0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Health/Substance Abuse Services – </a:t>
            </a:r>
          </a:p>
          <a:p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Outpatient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Health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Rehabilitative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Health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Electroconvulsive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Applied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Behavioral Analysis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Outpatient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Alcohol and Substance Abuse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 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Inpatient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Health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Inpatient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Alcohol and Substance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Abuse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Detox.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Residential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Center (21 years and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Mental Health Services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3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4067" y="1524000"/>
            <a:ext cx="8458200" cy="44958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Dental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Two dental visits (cleaning and x-ray) a year, for members 21 and older and pregnant women at a Federally Qualified Health Center (FQHC). 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Enhanced-Over-the-Counter benefit-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$30 per household each quarter.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Rewards 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-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 dollars on a prepaid Visa card for healthy behaviors. </a:t>
            </a: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Wellness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visits up to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$20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Preventive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dental visit earn $30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One per year, 18 yrs. and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older, Must be FQHC provider). 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$40 for following up with a doctor within 7 days of ER Admission with a Behavioral Health Diagnosis ($120 annual maximum).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more * 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 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Watchers Membership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Vouchers (Conditions may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apply) 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Boys 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Girls Clubs of Southern Nevada -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annual membership for ages 6 -18 Yrs.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	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04091"/>
            <a:ext cx="6629400" cy="609599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Value-Added Programs and Services</a:t>
            </a:r>
          </a:p>
        </p:txBody>
      </p:sp>
    </p:spTree>
    <p:extLst>
      <p:ext uri="{BB962C8B-B14F-4D97-AF65-F5344CB8AC3E}">
        <p14:creationId xmlns:p14="http://schemas.microsoft.com/office/powerpoint/2010/main" val="99438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4067" y="1600200"/>
            <a:ext cx="8458200" cy="4388811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for Your Baby (Pregnancy Program)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 material, pre- natal screenings &amp; post-partum follow-up, breastfeeding support including breast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pump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 up to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$80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Rewards Program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completing pre-natal screenings &amp; post-partum visits.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Smoking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Cessation Medications –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covered 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Amazon Prime membership for qualified diabetics with Alexa enabled Amazon Echo.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Hour Access to Care and Experts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24/7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Behavioral Health Crisis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Nurse Advice Lines. </a:t>
            </a: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04091"/>
            <a:ext cx="6629400" cy="609599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Value-Added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Programs and Services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4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6016" y="1600200"/>
            <a:ext cx="8458200" cy="4724399"/>
          </a:xfrm>
        </p:spPr>
        <p:txBody>
          <a:bodyPr/>
          <a:lstStyle/>
          <a:p>
            <a:pPr marL="42863" lvl="0" indent="0" algn="just" defTabSz="259556">
              <a:lnSpc>
                <a:spcPct val="110000"/>
              </a:lnSpc>
              <a:buNone/>
              <a:tabLst>
                <a:tab pos="44054" algn="l"/>
              </a:tabLst>
            </a:pPr>
            <a:r>
              <a:rPr lang="en-US" altLang="en-US" sz="1800" dirty="0">
                <a:solidFill>
                  <a:prstClr val="black"/>
                </a:solidFill>
                <a:latin typeface="Calibri"/>
                <a:cs typeface="+mn-cs"/>
              </a:rPr>
              <a:t>We recognize that multiple co-morbidities will be common among our membership.  The goal of our program is to collaborate with the member and all treating providers to achieve the highest </a:t>
            </a:r>
            <a:r>
              <a:rPr lang="en-US" alt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possible levels </a:t>
            </a:r>
            <a:r>
              <a:rPr lang="en-US" altLang="en-US" sz="1800" dirty="0">
                <a:solidFill>
                  <a:prstClr val="black"/>
                </a:solidFill>
                <a:latin typeface="Calibri"/>
                <a:cs typeface="+mn-cs"/>
              </a:rPr>
              <a:t>of wellness, functioning and quality of life.</a:t>
            </a:r>
          </a:p>
          <a:p>
            <a:pPr lvl="0">
              <a:lnSpc>
                <a:spcPct val="80000"/>
              </a:lnSpc>
            </a:pPr>
            <a:endParaRPr lang="en-US" altLang="en-US" sz="18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altLang="en-US" sz="1800" b="1" u="sng" dirty="0">
                <a:solidFill>
                  <a:prstClr val="black"/>
                </a:solidFill>
                <a:latin typeface="Calibri"/>
                <a:cs typeface="+mn-cs"/>
              </a:rPr>
              <a:t>An integrated team of:</a:t>
            </a:r>
          </a:p>
          <a:p>
            <a:pPr marL="827485" lvl="2" indent="-252413">
              <a:lnSpc>
                <a:spcPct val="80000"/>
              </a:lnSpc>
            </a:pPr>
            <a:r>
              <a:rPr lang="en-US" altLang="en-US" sz="1600" dirty="0">
                <a:solidFill>
                  <a:prstClr val="black"/>
                </a:solidFill>
                <a:latin typeface="Calibri"/>
                <a:cs typeface="+mn-cs"/>
              </a:rPr>
              <a:t>Licensed </a:t>
            </a:r>
            <a:r>
              <a:rPr lang="en-US" alt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behavioral </a:t>
            </a:r>
            <a:r>
              <a:rPr lang="en-US" altLang="en-US" sz="1600" dirty="0">
                <a:solidFill>
                  <a:prstClr val="black"/>
                </a:solidFill>
                <a:latin typeface="Calibri"/>
                <a:cs typeface="+mn-cs"/>
              </a:rPr>
              <a:t>health professionals</a:t>
            </a:r>
          </a:p>
          <a:p>
            <a:pPr marL="827485" lvl="2" indent="-252413">
              <a:lnSpc>
                <a:spcPct val="80000"/>
              </a:lnSpc>
            </a:pPr>
            <a:r>
              <a:rPr lang="en-US" altLang="en-US" sz="1600" dirty="0">
                <a:solidFill>
                  <a:prstClr val="black"/>
                </a:solidFill>
                <a:latin typeface="Calibri"/>
                <a:cs typeface="+mn-cs"/>
              </a:rPr>
              <a:t>Registered nurses </a:t>
            </a:r>
          </a:p>
          <a:p>
            <a:pPr marL="827485" lvl="2" indent="-252413">
              <a:lnSpc>
                <a:spcPct val="80000"/>
              </a:lnSpc>
            </a:pPr>
            <a:r>
              <a:rPr lang="en-US" altLang="en-US" sz="1600" dirty="0">
                <a:solidFill>
                  <a:prstClr val="black"/>
                </a:solidFill>
                <a:latin typeface="Calibri"/>
                <a:cs typeface="+mn-cs"/>
              </a:rPr>
              <a:t>Social workers</a:t>
            </a:r>
          </a:p>
          <a:p>
            <a:pPr marL="827485" lvl="2" indent="-252413">
              <a:lnSpc>
                <a:spcPct val="80000"/>
              </a:lnSpc>
            </a:pPr>
            <a:r>
              <a:rPr lang="en-US" altLang="en-US" sz="1600" dirty="0">
                <a:solidFill>
                  <a:prstClr val="black"/>
                </a:solidFill>
                <a:latin typeface="Calibri"/>
                <a:cs typeface="+mn-cs"/>
              </a:rPr>
              <a:t>Non-clinical staff 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8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800" b="1" u="sng" dirty="0">
                <a:solidFill>
                  <a:prstClr val="black"/>
                </a:solidFill>
                <a:latin typeface="Calibri"/>
                <a:cs typeface="+mn-cs"/>
              </a:rPr>
              <a:t>Designed to:</a:t>
            </a:r>
          </a:p>
          <a:p>
            <a:pPr marL="827485" lvl="2" indent="-252413">
              <a:lnSpc>
                <a:spcPct val="80000"/>
              </a:lnSpc>
            </a:pPr>
            <a:r>
              <a:rPr lang="en-US" altLang="en-US" sz="1600" dirty="0">
                <a:solidFill>
                  <a:prstClr val="black"/>
                </a:solidFill>
                <a:latin typeface="Calibri"/>
                <a:cs typeface="+mn-cs"/>
              </a:rPr>
              <a:t>Educate members on the importance of treatment compliance</a:t>
            </a:r>
          </a:p>
          <a:p>
            <a:pPr marL="827485" lvl="2" indent="-252413">
              <a:lnSpc>
                <a:spcPct val="80000"/>
              </a:lnSpc>
            </a:pPr>
            <a:r>
              <a:rPr lang="en-US" altLang="en-US" sz="1600" dirty="0">
                <a:solidFill>
                  <a:prstClr val="black"/>
                </a:solidFill>
                <a:latin typeface="Calibri"/>
                <a:cs typeface="+mn-cs"/>
              </a:rPr>
              <a:t>Help members obtain needed services</a:t>
            </a:r>
          </a:p>
          <a:p>
            <a:pPr marL="827485" lvl="2" indent="-252413">
              <a:lnSpc>
                <a:spcPct val="80000"/>
              </a:lnSpc>
            </a:pPr>
            <a:r>
              <a:rPr lang="en-US" altLang="en-US" sz="1600" dirty="0">
                <a:solidFill>
                  <a:prstClr val="black"/>
                </a:solidFill>
                <a:latin typeface="Calibri"/>
                <a:cs typeface="+mn-cs"/>
              </a:rPr>
              <a:t>Assist in coordination of covered services, community services, or other non-covered venues</a:t>
            </a:r>
            <a:endParaRPr lang="en-US" sz="1600" spc="-8" dirty="0">
              <a:solidFill>
                <a:srgbClr val="000000"/>
              </a:solidFill>
              <a:latin typeface="Calibri"/>
              <a:ea typeface="Times New Roman"/>
              <a:cs typeface="Trebuchet MS"/>
            </a:endParaRP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6324600" cy="609599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Integrated Care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3475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entene Health Plan Palet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58220"/>
      </a:accent1>
      <a:accent2>
        <a:srgbClr val="6E6E6E"/>
      </a:accent2>
      <a:accent3>
        <a:srgbClr val="AAC81E"/>
      </a:accent3>
      <a:accent4>
        <a:srgbClr val="A8005B"/>
      </a:accent4>
      <a:accent5>
        <a:srgbClr val="00B9E7"/>
      </a:accent5>
      <a:accent6>
        <a:srgbClr val="FDB913"/>
      </a:accent6>
      <a:hlink>
        <a:srgbClr val="F58220"/>
      </a:hlink>
      <a:folHlink>
        <a:srgbClr val="6E6E6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58220"/>
      </a:accent1>
      <a:accent2>
        <a:srgbClr val="6E6E6E"/>
      </a:accent2>
      <a:accent3>
        <a:srgbClr val="AAC81E"/>
      </a:accent3>
      <a:accent4>
        <a:srgbClr val="CB177D"/>
      </a:accent4>
      <a:accent5>
        <a:srgbClr val="00B9E7"/>
      </a:accent5>
      <a:accent6>
        <a:srgbClr val="FDB913"/>
      </a:accent6>
      <a:hlink>
        <a:srgbClr val="F58220"/>
      </a:hlink>
      <a:folHlink>
        <a:srgbClr val="6E6E6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Custom 1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58220"/>
      </a:accent1>
      <a:accent2>
        <a:srgbClr val="6E6E6E"/>
      </a:accent2>
      <a:accent3>
        <a:srgbClr val="AAC81E"/>
      </a:accent3>
      <a:accent4>
        <a:srgbClr val="CB177D"/>
      </a:accent4>
      <a:accent5>
        <a:srgbClr val="00B9E7"/>
      </a:accent5>
      <a:accent6>
        <a:srgbClr val="FDB913"/>
      </a:accent6>
      <a:hlink>
        <a:srgbClr val="F58220"/>
      </a:hlink>
      <a:folHlink>
        <a:srgbClr val="6E6E6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4ABC243A6E24E801C6A4BC9C7042C" ma:contentTypeVersion="0" ma:contentTypeDescription="Create a new document." ma:contentTypeScope="" ma:versionID="b0ed3217df3793bf90f263032688bd0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7e30616eeadeb776f014c5fbcfd81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DD59C0D-0E6D-43AA-9CF5-79699B4AAD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7FAADE-8AA3-45F6-8AA1-88B76598D3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E1BE04A-DAE4-442D-A56D-0F91EBEE67D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4039</TotalTime>
  <Words>1089</Words>
  <Application>Microsoft Office PowerPoint</Application>
  <PresentationFormat>On-screen Show (4:3)</PresentationFormat>
  <Paragraphs>193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Helvetica</vt:lpstr>
      <vt:lpstr>Wingdings</vt:lpstr>
      <vt:lpstr>Times New Roman</vt:lpstr>
      <vt:lpstr>Trebuchet MS</vt:lpstr>
      <vt:lpstr>Arial</vt:lpstr>
      <vt:lpstr>Times</vt:lpstr>
      <vt:lpstr>Office Theme</vt:lpstr>
      <vt:lpstr>Custom Design</vt:lpstr>
      <vt:lpstr>1_Custom Design</vt:lpstr>
      <vt:lpstr>SilverSummit Healthplan </vt:lpstr>
      <vt:lpstr>Presentation Outline</vt:lpstr>
      <vt:lpstr>Overview</vt:lpstr>
      <vt:lpstr>Our Approach and Goals</vt:lpstr>
      <vt:lpstr>Medical Benefits</vt:lpstr>
      <vt:lpstr>Mental Health Services</vt:lpstr>
      <vt:lpstr>Value-Added Programs and Services</vt:lpstr>
      <vt:lpstr>Value-Added Programs and Services</vt:lpstr>
      <vt:lpstr>Integrated Care Management</vt:lpstr>
      <vt:lpstr>Integrated Care Management </vt:lpstr>
      <vt:lpstr>Integrated Care Management</vt:lpstr>
      <vt:lpstr>Integrated Care Management </vt:lpstr>
      <vt:lpstr>Summit Behavioral Health</vt:lpstr>
      <vt:lpstr>Disease Management </vt:lpstr>
      <vt:lpstr>Clinical Provider Training</vt:lpstr>
      <vt:lpstr>Contact Us</vt:lpstr>
      <vt:lpstr>PowerPoint Presentation</vt:lpstr>
    </vt:vector>
  </TitlesOfParts>
  <Company>Centene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Hagan</dc:creator>
  <cp:lastModifiedBy>Melissa M. Maj</cp:lastModifiedBy>
  <cp:revision>243</cp:revision>
  <cp:lastPrinted>2017-05-10T23:49:16Z</cp:lastPrinted>
  <dcterms:created xsi:type="dcterms:W3CDTF">2012-09-20T18:39:02Z</dcterms:created>
  <dcterms:modified xsi:type="dcterms:W3CDTF">2019-07-18T16:36:23Z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0x010100C434ABC243A6E24E801C6A4BC9C7042C</vt:lpwstr>
  </property>
  <property fmtid="{D5CDD505-2E9C-101B-9397-08002B2CF9AE}" pid="3" name="FileLeafRef">
    <vt:lpwstr>NTC-NE_PPTemplate_20160304.pptx</vt:lpwstr>
  </property>
</Properties>
</file>